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
  </p:notesMasterIdLst>
  <p:sldIdLst>
    <p:sldId id="258" r:id="rId5"/>
    <p:sldId id="262" r:id="rId6"/>
    <p:sldId id="261" r:id="rId7"/>
  </p:sldIdLst>
  <p:sldSz cx="15544800" cy="10058400"/>
  <p:notesSz cx="147828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ifold" id="{1FE3B669-B10C-4C9A-B116-B1BA949B2874}">
          <p14:sldIdLst>
            <p14:sldId id="258"/>
            <p14:sldId id="262"/>
            <p14:sldId id="261"/>
          </p14:sldIdLst>
        </p14:section>
        <p14:section name="Commodity Laydown (Optional)" id="{6D151654-33A7-451B-A18E-438C9A05A1D6}">
          <p14:sldIdLst/>
        </p14:section>
        <p14:section name="NOAA Update Map (Optional)" id="{2E4E0378-86B7-4479-8DE9-E1C25295D924}">
          <p14:sldIdLst/>
        </p14:section>
        <p14:section name="Declaration Map (Optional)" id="{4256024C-15AF-4B4E-88C6-5B8C1B0D6CDD}">
          <p14:sldIdLst/>
        </p14:section>
        <p14:section name="PDA Assessment Map (Optional)" id="{DFD0A481-22EA-473C-8C78-42424C68944B}">
          <p14:sldIdLst/>
        </p14:section>
        <p14:section name="PDA Assessment Status Map (Optional)" id="{C4F3CAAD-DCCB-42A3-B440-A28C006B858D}">
          <p14:sldIdLst/>
        </p14:section>
        <p14:section name="Shelter Map (Optional)" id="{0C2E4A15-04CC-41C0-B240-306651B5B32F}">
          <p14:sldIdLst/>
        </p14:section>
        <p14:section name="Vulnerable Population Map (Optional)" id="{DC04D0F3-C85E-4862-AC1E-1FAFBEE4AB30}">
          <p14:sldIdLst/>
        </p14:section>
      </p14:sectionLst>
    </p:ext>
    <p:ext uri="{EFAFB233-063F-42B5-8137-9DF3F51BA10A}">
      <p15:sldGuideLst xmlns:p15="http://schemas.microsoft.com/office/powerpoint/2012/main">
        <p15:guide id="1" orient="horz" pos="1344" userDrawn="1">
          <p15:clr>
            <a:srgbClr val="A4A3A4"/>
          </p15:clr>
        </p15:guide>
        <p15:guide id="2" pos="49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459232-52FD-204B-43DC-195D7D62223C}" name="Rausch, Sean" initials="RS" userId="S::0427031324@FEMA.DHS.GOV::5ea6e24d-1608-45dc-89ef-7dc09ba7688d" providerId="AD"/>
  <p188:author id="{D4CE863D-24F6-B9FE-131F-D69B4E2D67C0}" name="Manchester, Michael" initials="MM" userId="S::0794108408@FEMA.DHS.GOV::31c697e9-031c-4fa1-8b4b-a96f789aca4f" providerId="AD"/>
  <p188:author id="{E27A3F72-A498-B481-03D8-6006D5AB7B7D}" name="Manchester, Michael" initials="MM" userId="S::0794108408@fema.dhs.gov::31c697e9-031c-4fa1-8b4b-a96f789aca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MA-nrcc-rptbs" initials="F" lastIdx="1" clrIdx="0">
    <p:extLst>
      <p:ext uri="{19B8F6BF-5375-455C-9EA6-DF929625EA0E}">
        <p15:presenceInfo xmlns:p15="http://schemas.microsoft.com/office/powerpoint/2012/main" userId="S-1-5-21-3586473188-2236239214-4124789332-38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A16"/>
    <a:srgbClr val="F2F2F2"/>
    <a:srgbClr val="919395"/>
    <a:srgbClr val="0000FF"/>
    <a:srgbClr val="015287"/>
    <a:srgbClr val="C52038"/>
    <a:srgbClr val="5E9C42"/>
    <a:srgbClr val="E0E0E0"/>
    <a:srgbClr val="C82037"/>
    <a:srgbClr val="C314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1EBD4-6E57-4667-9BF2-8395CEFF6A24}" v="1" dt="2023-07-17T14:52:46.54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72" y="-2136"/>
      </p:cViewPr>
      <p:guideLst>
        <p:guide orient="horz" pos="1344"/>
        <p:guide pos="49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10185897" cy="618919"/>
          </a:xfrm>
          <a:prstGeom prst="rect">
            <a:avLst/>
          </a:prstGeom>
        </p:spPr>
        <p:txBody>
          <a:bodyPr vert="horz" lIns="134747" tIns="67373" rIns="134747" bIns="67373" rtlCol="0"/>
          <a:lstStyle>
            <a:lvl1pPr algn="l">
              <a:defRPr sz="1500"/>
            </a:lvl1pPr>
          </a:lstStyle>
          <a:p>
            <a:endParaRPr lang="en-US"/>
          </a:p>
        </p:txBody>
      </p:sp>
      <p:sp>
        <p:nvSpPr>
          <p:cNvPr id="3" name="Date Placeholder 2"/>
          <p:cNvSpPr>
            <a:spLocks noGrp="1"/>
          </p:cNvSpPr>
          <p:nvPr>
            <p:ph type="dt" idx="1"/>
          </p:nvPr>
        </p:nvSpPr>
        <p:spPr>
          <a:xfrm>
            <a:off x="13316136" y="0"/>
            <a:ext cx="10185890" cy="618919"/>
          </a:xfrm>
          <a:prstGeom prst="rect">
            <a:avLst/>
          </a:prstGeom>
        </p:spPr>
        <p:txBody>
          <a:bodyPr vert="horz" lIns="134747" tIns="67373" rIns="134747" bIns="67373" rtlCol="0"/>
          <a:lstStyle>
            <a:lvl1pPr algn="r">
              <a:defRPr sz="1500"/>
            </a:lvl1pPr>
          </a:lstStyle>
          <a:p>
            <a:fld id="{FDBD866B-512C-4232-AEE5-DE16C38E9F5C}" type="datetimeFigureOut">
              <a:rPr lang="en-US" smtClean="0"/>
              <a:t>2/22/2024</a:t>
            </a:fld>
            <a:endParaRPr lang="en-US"/>
          </a:p>
        </p:txBody>
      </p:sp>
      <p:sp>
        <p:nvSpPr>
          <p:cNvPr id="4" name="Slide Image Placeholder 3"/>
          <p:cNvSpPr>
            <a:spLocks noGrp="1" noRot="1" noChangeAspect="1"/>
          </p:cNvSpPr>
          <p:nvPr>
            <p:ph type="sldImg" idx="2"/>
          </p:nvPr>
        </p:nvSpPr>
        <p:spPr>
          <a:xfrm>
            <a:off x="8540750" y="1541463"/>
            <a:ext cx="6427788" cy="4159250"/>
          </a:xfrm>
          <a:prstGeom prst="rect">
            <a:avLst/>
          </a:prstGeom>
          <a:noFill/>
          <a:ln w="12700">
            <a:solidFill>
              <a:prstClr val="black"/>
            </a:solidFill>
          </a:ln>
        </p:spPr>
        <p:txBody>
          <a:bodyPr vert="horz" lIns="134747" tIns="67373" rIns="134747" bIns="67373" rtlCol="0" anchor="ctr"/>
          <a:lstStyle/>
          <a:p>
            <a:endParaRPr lang="en-US"/>
          </a:p>
        </p:txBody>
      </p:sp>
      <p:sp>
        <p:nvSpPr>
          <p:cNvPr id="5" name="Notes Placeholder 4"/>
          <p:cNvSpPr>
            <a:spLocks noGrp="1"/>
          </p:cNvSpPr>
          <p:nvPr>
            <p:ph type="body" sz="quarter" idx="3"/>
          </p:nvPr>
        </p:nvSpPr>
        <p:spPr>
          <a:xfrm>
            <a:off x="2350208" y="5932352"/>
            <a:ext cx="18806668" cy="4854505"/>
          </a:xfrm>
          <a:prstGeom prst="rect">
            <a:avLst/>
          </a:prstGeom>
        </p:spPr>
        <p:txBody>
          <a:bodyPr vert="horz" lIns="134747" tIns="67373" rIns="134747" bIns="673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1708918"/>
            <a:ext cx="10185897" cy="618919"/>
          </a:xfrm>
          <a:prstGeom prst="rect">
            <a:avLst/>
          </a:prstGeom>
        </p:spPr>
        <p:txBody>
          <a:bodyPr vert="horz" lIns="134747" tIns="67373" rIns="134747" bIns="67373" rtlCol="0" anchor="b"/>
          <a:lstStyle>
            <a:lvl1pPr algn="l">
              <a:defRPr sz="1500"/>
            </a:lvl1pPr>
          </a:lstStyle>
          <a:p>
            <a:endParaRPr lang="en-US"/>
          </a:p>
        </p:txBody>
      </p:sp>
      <p:sp>
        <p:nvSpPr>
          <p:cNvPr id="7" name="Slide Number Placeholder 6"/>
          <p:cNvSpPr>
            <a:spLocks noGrp="1"/>
          </p:cNvSpPr>
          <p:nvPr>
            <p:ph type="sldNum" sz="quarter" idx="5"/>
          </p:nvPr>
        </p:nvSpPr>
        <p:spPr>
          <a:xfrm>
            <a:off x="13316136" y="11708918"/>
            <a:ext cx="10185890" cy="618919"/>
          </a:xfrm>
          <a:prstGeom prst="rect">
            <a:avLst/>
          </a:prstGeom>
        </p:spPr>
        <p:txBody>
          <a:bodyPr vert="horz" lIns="134747" tIns="67373" rIns="134747" bIns="67373" rtlCol="0" anchor="b"/>
          <a:lstStyle>
            <a:lvl1pPr algn="r">
              <a:defRPr sz="1500"/>
            </a:lvl1pPr>
          </a:lstStyle>
          <a:p>
            <a:fld id="{3A603FC2-D81B-4754-B915-044939534109}" type="slidenum">
              <a:rPr lang="en-US" smtClean="0"/>
              <a:t>‹#›</a:t>
            </a:fld>
            <a:endParaRPr lang="en-US"/>
          </a:p>
        </p:txBody>
      </p:sp>
    </p:spTree>
    <p:extLst>
      <p:ext uri="{BB962C8B-B14F-4D97-AF65-F5344CB8AC3E}">
        <p14:creationId xmlns:p14="http://schemas.microsoft.com/office/powerpoint/2010/main" val="149647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03FC2-D81B-4754-B915-044939534109}" type="slidenum">
              <a:rPr lang="en-US" smtClean="0"/>
              <a:t>1</a:t>
            </a:fld>
            <a:endParaRPr lang="en-US"/>
          </a:p>
        </p:txBody>
      </p:sp>
    </p:spTree>
    <p:extLst>
      <p:ext uri="{BB962C8B-B14F-4D97-AF65-F5344CB8AC3E}">
        <p14:creationId xmlns:p14="http://schemas.microsoft.com/office/powerpoint/2010/main" val="286322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603FC2-D81B-4754-B915-044939534109}"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3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603FC2-D81B-4754-B915-044939534109}" type="slidenum">
              <a:rPr lang="en-US" smtClean="0"/>
              <a:t>3</a:t>
            </a:fld>
            <a:endParaRPr lang="en-US"/>
          </a:p>
        </p:txBody>
      </p:sp>
    </p:spTree>
    <p:extLst>
      <p:ext uri="{BB962C8B-B14F-4D97-AF65-F5344CB8AC3E}">
        <p14:creationId xmlns:p14="http://schemas.microsoft.com/office/powerpoint/2010/main" val="318365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04246EBE-C77B-4CA6-9DCE-F212435263BA}"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2916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46EBE-C77B-4CA6-9DCE-F212435263BA}"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107746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46EBE-C77B-4CA6-9DCE-F212435263BA}"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392947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46EBE-C77B-4CA6-9DCE-F212435263BA}"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148684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46EBE-C77B-4CA6-9DCE-F212435263BA}"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179418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870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6955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46EBE-C77B-4CA6-9DCE-F212435263BA}"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12683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46EBE-C77B-4CA6-9DCE-F212435263BA}"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170162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46EBE-C77B-4CA6-9DCE-F212435263BA}"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75996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46EBE-C77B-4CA6-9DCE-F212435263BA}"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212360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04246EBE-C77B-4CA6-9DCE-F212435263BA}"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8718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04246EBE-C77B-4CA6-9DCE-F212435263BA}"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069228-9040-4B9E-899F-ED4F4B9C14AE}" type="slidenum">
              <a:rPr lang="en-US" smtClean="0"/>
              <a:t>‹#›</a:t>
            </a:fld>
            <a:endParaRPr lang="en-US"/>
          </a:p>
        </p:txBody>
      </p:sp>
    </p:spTree>
    <p:extLst>
      <p:ext uri="{BB962C8B-B14F-4D97-AF65-F5344CB8AC3E}">
        <p14:creationId xmlns:p14="http://schemas.microsoft.com/office/powerpoint/2010/main" val="299127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4246EBE-C77B-4CA6-9DCE-F212435263BA}" type="datetimeFigureOut">
              <a:rPr lang="en-US" smtClean="0"/>
              <a:t>2/22/2024</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8E069228-9040-4B9E-899F-ED4F4B9C14AE}" type="slidenum">
              <a:rPr lang="en-US" smtClean="0"/>
              <a:t>‹#›</a:t>
            </a:fld>
            <a:endParaRPr lang="en-US"/>
          </a:p>
        </p:txBody>
      </p:sp>
    </p:spTree>
    <p:extLst>
      <p:ext uri="{BB962C8B-B14F-4D97-AF65-F5344CB8AC3E}">
        <p14:creationId xmlns:p14="http://schemas.microsoft.com/office/powerpoint/2010/main" val="2735313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4.jpg"/><Relationship Id="rId9" Type="http://schemas.openxmlformats.org/officeDocument/2006/relationships/image" Target="../media/image17.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87EF624B-C278-4CC8-A2F0-D3BE09DCEA6B}"/>
              </a:ext>
            </a:extLst>
          </p:cNvPr>
          <p:cNvGraphicFramePr>
            <a:graphicFrameLocks noGrp="1"/>
          </p:cNvGraphicFramePr>
          <p:nvPr>
            <p:extLst>
              <p:ext uri="{D42A27DB-BD31-4B8C-83A1-F6EECF244321}">
                <p14:modId xmlns:p14="http://schemas.microsoft.com/office/powerpoint/2010/main" val="2480986097"/>
              </p:ext>
            </p:extLst>
          </p:nvPr>
        </p:nvGraphicFramePr>
        <p:xfrm>
          <a:off x="4970533" y="5932936"/>
          <a:ext cx="5524319" cy="4053822"/>
        </p:xfrm>
        <a:graphic>
          <a:graphicData uri="http://schemas.openxmlformats.org/drawingml/2006/table">
            <a:tbl>
              <a:tblPr firstRow="1" bandRow="1">
                <a:effectLst/>
                <a:tableStyleId>{2D5ABB26-0587-4C30-8999-92F81FD0307C}</a:tableStyleId>
              </a:tblPr>
              <a:tblGrid>
                <a:gridCol w="223912">
                  <a:extLst>
                    <a:ext uri="{9D8B030D-6E8A-4147-A177-3AD203B41FA5}">
                      <a16:colId xmlns:a16="http://schemas.microsoft.com/office/drawing/2014/main" val="20000"/>
                    </a:ext>
                  </a:extLst>
                </a:gridCol>
                <a:gridCol w="205457">
                  <a:extLst>
                    <a:ext uri="{9D8B030D-6E8A-4147-A177-3AD203B41FA5}">
                      <a16:colId xmlns:a16="http://schemas.microsoft.com/office/drawing/2014/main" val="1176127215"/>
                    </a:ext>
                  </a:extLst>
                </a:gridCol>
                <a:gridCol w="5094950">
                  <a:extLst>
                    <a:ext uri="{9D8B030D-6E8A-4147-A177-3AD203B41FA5}">
                      <a16:colId xmlns:a16="http://schemas.microsoft.com/office/drawing/2014/main" val="20001"/>
                    </a:ext>
                  </a:extLst>
                </a:gridCol>
              </a:tblGrid>
              <a:tr h="2026911">
                <a:tc rowSpan="2">
                  <a:txBody>
                    <a:bodyPr/>
                    <a:lstStyle/>
                    <a:p>
                      <a:pPr marL="0" algn="ctr" defTabSz="1341150" rtl="0" eaLnBrk="1" latinLnBrk="0" hangingPunct="1">
                        <a:lnSpc>
                          <a:spcPct val="100000"/>
                        </a:lnSpc>
                        <a:spcBef>
                          <a:spcPts val="0"/>
                        </a:spcBef>
                        <a:spcAft>
                          <a:spcPts val="0"/>
                        </a:spcAft>
                      </a:pPr>
                      <a:r>
                        <a:rPr lang="en-US" sz="900" b="1" strike="noStrike" kern="1200">
                          <a:solidFill>
                            <a:schemeClr val="bg1"/>
                          </a:solidFill>
                          <a:latin typeface="Arial" panose="020B0604020202020204" pitchFamily="34" charset="0"/>
                          <a:ea typeface="+mn-ea"/>
                          <a:cs typeface="Arial" panose="020B0604020202020204" pitchFamily="34" charset="0"/>
                        </a:rPr>
                        <a:t>ACTIVATIONS &amp; EMERGENCIES</a:t>
                      </a:r>
                    </a:p>
                  </a:txBody>
                  <a:tcPr marL="0" marR="0" marT="381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cs typeface="Arial" panose="020B0604020202020204" pitchFamily="34" charset="0"/>
                        </a:rPr>
                        <a:t>FEMA</a:t>
                      </a:r>
                    </a:p>
                  </a:txBody>
                  <a:tcPr marL="50800" marR="50800" marT="50800" marB="508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NRCC</a:t>
                      </a:r>
                      <a:r>
                        <a:rPr lang="en-US" sz="1000">
                          <a:solidFill>
                            <a:srgbClr val="000000"/>
                          </a:solidFill>
                          <a:effectLst/>
                          <a:latin typeface="+mn-lt"/>
                        </a:rPr>
                        <a:t>: </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NWC:</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FEMA Responders:</a:t>
                      </a:r>
                      <a:r>
                        <a:rPr lang="en-US" sz="1000">
                          <a:solidFill>
                            <a:srgbClr val="000000"/>
                          </a:solidFill>
                          <a:effectLst/>
                          <a:latin typeface="+mn-lt"/>
                        </a:rPr>
                        <a:t>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26911">
                <a:tc vMerge="1">
                  <a:txBody>
                    <a:bodyPr/>
                    <a:lstStyle/>
                    <a:p>
                      <a:endParaRPr lang="en-US"/>
                    </a:p>
                  </a:txBody>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cs typeface="Arial" panose="020B0604020202020204" pitchFamily="34" charset="0"/>
                        </a:rPr>
                        <a:t>AB</a:t>
                      </a:r>
                    </a:p>
                  </a:txBody>
                  <a:tcPr marL="50800" marR="50800" marT="50800" marB="508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 </a:t>
                      </a:r>
                      <a:r>
                        <a:rPr lang="en-US" sz="1000" i="1">
                          <a:solidFill>
                            <a:srgbClr val="000000"/>
                          </a:solidFill>
                          <a:effectLst/>
                          <a:latin typeface="+mn-lt"/>
                        </a:rPr>
                        <a:t>Describe the activation level in detail: Ex. EOC Level 1 (full activation)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585085"/>
                  </a:ext>
                </a:extLst>
              </a:tr>
            </a:tbl>
          </a:graphicData>
        </a:graphic>
      </p:graphicFrame>
      <p:sp>
        <p:nvSpPr>
          <p:cNvPr id="6" name="object 3">
            <a:extLst>
              <a:ext uri="{FF2B5EF4-FFF2-40B4-BE49-F238E27FC236}">
                <a16:creationId xmlns:a16="http://schemas.microsoft.com/office/drawing/2014/main" id="{43ED1BD7-C034-4FB7-B660-03A168F3AA7B}"/>
              </a:ext>
            </a:extLst>
          </p:cNvPr>
          <p:cNvSpPr/>
          <p:nvPr/>
        </p:nvSpPr>
        <p:spPr>
          <a:xfrm>
            <a:off x="301886" y="151663"/>
            <a:ext cx="1687552" cy="515932"/>
          </a:xfrm>
          <a:prstGeom prst="rect">
            <a:avLst/>
          </a:prstGeom>
          <a:blipFill>
            <a:blip r:embed="rId3" cstate="print"/>
            <a:stretch>
              <a:fillRect/>
            </a:stretch>
          </a:blipFill>
        </p:spPr>
        <p:txBody>
          <a:bodyPr wrap="square" lIns="0" tIns="0" rIns="0" bIns="0" rtlCol="0"/>
          <a:lstStyle/>
          <a:p>
            <a:endParaRPr/>
          </a:p>
        </p:txBody>
      </p:sp>
      <p:graphicFrame>
        <p:nvGraphicFramePr>
          <p:cNvPr id="7" name="object 6">
            <a:extLst>
              <a:ext uri="{FF2B5EF4-FFF2-40B4-BE49-F238E27FC236}">
                <a16:creationId xmlns:a16="http://schemas.microsoft.com/office/drawing/2014/main" id="{0B733D7F-4C9D-4097-A64A-F28306199C8F}"/>
              </a:ext>
            </a:extLst>
          </p:cNvPr>
          <p:cNvGraphicFramePr>
            <a:graphicFrameLocks noGrp="1"/>
          </p:cNvGraphicFramePr>
          <p:nvPr>
            <p:extLst>
              <p:ext uri="{D42A27DB-BD31-4B8C-83A1-F6EECF244321}">
                <p14:modId xmlns:p14="http://schemas.microsoft.com/office/powerpoint/2010/main" val="617733996"/>
              </p:ext>
            </p:extLst>
          </p:nvPr>
        </p:nvGraphicFramePr>
        <p:xfrm>
          <a:off x="54333" y="1696528"/>
          <a:ext cx="4937242" cy="8290231"/>
        </p:xfrm>
        <a:graphic>
          <a:graphicData uri="http://schemas.openxmlformats.org/drawingml/2006/table">
            <a:tbl>
              <a:tblPr firstRow="1" bandRow="1">
                <a:tableStyleId>{2D5ABB26-0587-4C30-8999-92F81FD0307C}</a:tableStyleId>
              </a:tblPr>
              <a:tblGrid>
                <a:gridCol w="320040">
                  <a:extLst>
                    <a:ext uri="{9D8B030D-6E8A-4147-A177-3AD203B41FA5}">
                      <a16:colId xmlns:a16="http://schemas.microsoft.com/office/drawing/2014/main" val="20000"/>
                    </a:ext>
                  </a:extLst>
                </a:gridCol>
                <a:gridCol w="4617202">
                  <a:extLst>
                    <a:ext uri="{9D8B030D-6E8A-4147-A177-3AD203B41FA5}">
                      <a16:colId xmlns:a16="http://schemas.microsoft.com/office/drawing/2014/main" val="3602918192"/>
                    </a:ext>
                  </a:extLst>
                </a:gridCol>
              </a:tblGrid>
              <a:tr h="191711">
                <a:tc gridSpan="2">
                  <a:txBody>
                    <a:bodyPr/>
                    <a:lstStyle/>
                    <a:p>
                      <a:pPr algn="ctr">
                        <a:lnSpc>
                          <a:spcPct val="100000"/>
                        </a:lnSpc>
                        <a:spcBef>
                          <a:spcPts val="0"/>
                        </a:spcBef>
                        <a:spcAft>
                          <a:spcPts val="0"/>
                        </a:spcAft>
                      </a:pPr>
                      <a:r>
                        <a:rPr lang="en-US" sz="900" b="1" strike="noStrike">
                          <a:solidFill>
                            <a:schemeClr val="bg1"/>
                          </a:solidFill>
                          <a:latin typeface="Arial" panose="020B0604020202020204" pitchFamily="34" charset="0"/>
                          <a:cs typeface="Arial" panose="020B0604020202020204" pitchFamily="34" charset="0"/>
                        </a:rPr>
                        <a:t>LIFELINES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024630">
                <a:tc>
                  <a:txBody>
                    <a:bodyPr/>
                    <a:lstStyle/>
                    <a:p>
                      <a:pPr marL="0" marR="30480" lvl="0" indent="14288" algn="ctr" defTabSz="1341150" rtl="0" eaLnBrk="1" fontAlgn="auto" latinLnBrk="0" hangingPunct="1">
                        <a:lnSpc>
                          <a:spcPct val="100000"/>
                        </a:lnSpc>
                        <a:spcBef>
                          <a:spcPts val="0"/>
                        </a:spcBef>
                        <a:spcAft>
                          <a:spcPts val="600"/>
                        </a:spcAft>
                        <a:buClrTx/>
                        <a:buSzTx/>
                        <a:buFontTx/>
                        <a:buNone/>
                        <a:tabLst/>
                        <a:defRPr/>
                      </a:pPr>
                      <a:r>
                        <a:rPr lang="en-US" sz="900" b="1" strike="noStrike" kern="1200">
                          <a:solidFill>
                            <a:schemeClr val="tx1"/>
                          </a:solidFill>
                          <a:latin typeface="Arial" panose="020B0604020202020204" pitchFamily="34" charset="0"/>
                          <a:ea typeface="+mn-ea"/>
                          <a:cs typeface="Arial" panose="020B0604020202020204" pitchFamily="34" charset="0"/>
                        </a:rPr>
                        <a:t>SAFETY &amp; SECURITY (GY)</a:t>
                      </a:r>
                    </a:p>
                  </a:txBody>
                  <a:tcPr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Law Enforcement/Security:</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Fire Service: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Search &amp; Rescue: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Government Service:</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Community Safety: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648202"/>
                  </a:ext>
                </a:extLst>
              </a:tr>
              <a:tr h="2024630">
                <a:tc>
                  <a:txBody>
                    <a:bodyPr/>
                    <a:lstStyle/>
                    <a:p>
                      <a:pPr algn="ctr"/>
                      <a:r>
                        <a:rPr lang="en-US" sz="900" b="1" strike="noStrike">
                          <a:solidFill>
                            <a:schemeClr val="tx1"/>
                          </a:solidFill>
                          <a:latin typeface="Arial" panose="020B0604020202020204" pitchFamily="34" charset="0"/>
                          <a:cs typeface="Arial" panose="020B0604020202020204" pitchFamily="34" charset="0"/>
                        </a:rPr>
                        <a:t>FOOD, HYDRATION , SHELTER (GY)</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indent="0" algn="l">
                        <a:buClr>
                          <a:schemeClr val="tx1"/>
                        </a:buClr>
                        <a:buFont typeface="Arial" panose="020B0604020202020204" pitchFamily="34" charset="0"/>
                        <a:buNone/>
                      </a:pPr>
                      <a:r>
                        <a:rPr lang="en-US" sz="1000" b="1"/>
                        <a:t>Food: </a:t>
                      </a:r>
                    </a:p>
                    <a:p>
                      <a:pPr marL="0" indent="0" algn="l">
                        <a:buClr>
                          <a:schemeClr val="tx1"/>
                        </a:buClr>
                        <a:buFont typeface="Arial" panose="020B0604020202020204" pitchFamily="34" charset="0"/>
                        <a:buNone/>
                      </a:pPr>
                      <a:r>
                        <a:rPr lang="en-US" sz="1000" b="1"/>
                        <a:t>Hydration: </a:t>
                      </a:r>
                    </a:p>
                    <a:p>
                      <a:pPr marL="0" indent="0" algn="l">
                        <a:buClr>
                          <a:schemeClr val="tx1"/>
                        </a:buClr>
                        <a:buFont typeface="Arial" panose="020B0604020202020204" pitchFamily="34" charset="0"/>
                        <a:buNone/>
                      </a:pPr>
                      <a:r>
                        <a:rPr lang="en-US" sz="1000" b="1"/>
                        <a:t>Shelter: </a:t>
                      </a:r>
                    </a:p>
                    <a:p>
                      <a:pPr marL="0" indent="0" algn="l">
                        <a:buClr>
                          <a:schemeClr val="tx1"/>
                        </a:buClr>
                        <a:buFont typeface="Arial" panose="020B0604020202020204" pitchFamily="34" charset="0"/>
                        <a:buNone/>
                      </a:pPr>
                      <a:r>
                        <a:rPr lang="en-US" sz="1000" b="1"/>
                        <a:t>Agriculture: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298536"/>
                  </a:ext>
                </a:extLst>
              </a:tr>
              <a:tr h="2024630">
                <a:tc>
                  <a:txBody>
                    <a:bodyPr/>
                    <a:lstStyle/>
                    <a:p>
                      <a:pPr algn="ctr"/>
                      <a:r>
                        <a:rPr lang="en-US" sz="900" b="1" strike="noStrike">
                          <a:solidFill>
                            <a:schemeClr val="tx1"/>
                          </a:solidFill>
                          <a:latin typeface="Arial" panose="020B0604020202020204" pitchFamily="34" charset="0"/>
                          <a:cs typeface="Arial" panose="020B0604020202020204" pitchFamily="34" charset="0"/>
                        </a:rPr>
                        <a:t>HEALTH &amp; MEDICAL (GY)</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Medical Care: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Patient Movement: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Public Health: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Medical Supply Chain: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Fatality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276873"/>
                  </a:ext>
                </a:extLst>
              </a:tr>
              <a:tr h="2024630">
                <a:tc>
                  <a:txBody>
                    <a:bodyPr/>
                    <a:lstStyle/>
                    <a:p>
                      <a:pPr algn="ctr"/>
                      <a:r>
                        <a:rPr lang="en-US" sz="900" b="1" strike="noStrike">
                          <a:solidFill>
                            <a:schemeClr val="tx1"/>
                          </a:solidFill>
                          <a:latin typeface="Arial" panose="020B0604020202020204" pitchFamily="34" charset="0"/>
                          <a:cs typeface="Arial" panose="020B0604020202020204" pitchFamily="34" charset="0"/>
                        </a:rPr>
                        <a:t>WATER SYSTEMS (GY)</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Potable Water Infrastructure: </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Wastewater Management: </a:t>
                      </a: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223946"/>
                  </a:ext>
                </a:extLst>
              </a:tr>
            </a:tbl>
          </a:graphicData>
        </a:graphic>
      </p:graphicFrame>
      <p:sp>
        <p:nvSpPr>
          <p:cNvPr id="10" name="object 4">
            <a:extLst>
              <a:ext uri="{FF2B5EF4-FFF2-40B4-BE49-F238E27FC236}">
                <a16:creationId xmlns:a16="http://schemas.microsoft.com/office/drawing/2014/main" id="{1A6264A8-E9D4-42C7-B710-69CF3EF07C33}"/>
              </a:ext>
            </a:extLst>
          </p:cNvPr>
          <p:cNvSpPr txBox="1">
            <a:spLocks/>
          </p:cNvSpPr>
          <p:nvPr/>
        </p:nvSpPr>
        <p:spPr>
          <a:xfrm>
            <a:off x="0" y="-2376"/>
            <a:ext cx="15544800" cy="827791"/>
          </a:xfrm>
          <a:prstGeom prst="rect">
            <a:avLst/>
          </a:prstGeom>
        </p:spPr>
        <p:txBody>
          <a:bodyPr vert="horz" wrap="square" lIns="0" tIns="12065" rIns="0" bIns="0" rtlCol="0">
            <a:spAutoFit/>
          </a:bodyPr>
          <a:lstStyle>
            <a:lvl1pPr>
              <a:defRPr sz="2800" b="1" i="0">
                <a:solidFill>
                  <a:schemeClr val="tx1"/>
                </a:solidFill>
                <a:latin typeface="Calibri"/>
                <a:ea typeface="+mj-ea"/>
                <a:cs typeface="Calibri"/>
              </a:defRPr>
            </a:lvl1pPr>
          </a:lstStyle>
          <a:p>
            <a:pPr algn="ctr"/>
            <a:r>
              <a:rPr lang="en-US" sz="1900" kern="0" spc="-5">
                <a:latin typeface="Arial" panose="020B0604020202020204" pitchFamily="34" charset="0"/>
                <a:cs typeface="Arial" panose="020B0604020202020204" pitchFamily="34" charset="0"/>
              </a:rPr>
              <a:t>Senior Leadership Brief</a:t>
            </a:r>
          </a:p>
          <a:p>
            <a:pPr algn="ctr"/>
            <a:r>
              <a:rPr lang="en-US" sz="1800">
                <a:latin typeface="Arial" panose="020B0604020202020204" pitchFamily="34" charset="0"/>
                <a:ea typeface="+mn-ea"/>
                <a:cs typeface="Arial" panose="020B0604020202020204" pitchFamily="34" charset="0"/>
              </a:rPr>
              <a:t>INCIDENT TYPE / INCIDENT NAME</a:t>
            </a:r>
          </a:p>
          <a:p>
            <a:pPr algn="ctr"/>
            <a:r>
              <a:rPr lang="en-US" sz="1600">
                <a:solidFill>
                  <a:srgbClr val="0000FF"/>
                </a:solidFill>
                <a:latin typeface="Arial" panose="020B0604020202020204" pitchFamily="34" charset="0"/>
                <a:ea typeface="+mn-ea"/>
                <a:cs typeface="Arial" panose="020B0604020202020204" pitchFamily="34" charset="0"/>
              </a:rPr>
              <a:t>Month DD, YYYY 6:00 a.m. ET</a:t>
            </a:r>
          </a:p>
        </p:txBody>
      </p:sp>
      <p:sp>
        <p:nvSpPr>
          <p:cNvPr id="14" name="Rectangle 13">
            <a:extLst>
              <a:ext uri="{FF2B5EF4-FFF2-40B4-BE49-F238E27FC236}">
                <a16:creationId xmlns:a16="http://schemas.microsoft.com/office/drawing/2014/main" id="{1C2D7E07-B789-46FF-8C30-874354CC275B}"/>
              </a:ext>
            </a:extLst>
          </p:cNvPr>
          <p:cNvSpPr/>
          <p:nvPr/>
        </p:nvSpPr>
        <p:spPr>
          <a:xfrm>
            <a:off x="54334" y="840682"/>
            <a:ext cx="15436133" cy="772406"/>
          </a:xfrm>
          <a:prstGeom prst="rect">
            <a:avLst/>
          </a:prstGeom>
          <a:ln>
            <a:solidFill>
              <a:schemeClr val="tx1"/>
            </a:solidFill>
          </a:ln>
        </p:spPr>
        <p:txBody>
          <a:bodyPr wrap="square">
            <a:noAutofit/>
          </a:bodyPr>
          <a:lstStyle/>
          <a:p>
            <a:r>
              <a:rPr lang="en-US" sz="1000" b="1" u="sng"/>
              <a:t>Current Situation:</a:t>
            </a:r>
            <a:r>
              <a:rPr lang="en-US" sz="1000" b="1" u="sng">
                <a:solidFill>
                  <a:srgbClr val="0000FF"/>
                </a:solidFill>
                <a:cs typeface="Times New Roman" panose="02020603050405020304" pitchFamily="18" charset="0"/>
              </a:rPr>
              <a:t> </a:t>
            </a:r>
            <a:r>
              <a:rPr lang="en-US" sz="1000">
                <a:effectLst/>
              </a:rPr>
              <a:t>The current situation is typically written/approved by a Senior Leader, such as the Regional Division Director, NRCS Chief, SCO, SAS Chief, Planning Chief, or Team Lead. It captures the State/Tribe/Territory leaders' objectives and/or priorities along with how FEMA (Field, Region HQ) supports those priorities. It also presents an overview of the ongoing response and recovery efforts at a high level. It encompasses vital information regarding the measures undertaken by FEMA and federal partners to assist a state or region affected by a significant event.</a:t>
            </a:r>
          </a:p>
        </p:txBody>
      </p:sp>
      <p:graphicFrame>
        <p:nvGraphicFramePr>
          <p:cNvPr id="33" name="object 6">
            <a:extLst>
              <a:ext uri="{FF2B5EF4-FFF2-40B4-BE49-F238E27FC236}">
                <a16:creationId xmlns:a16="http://schemas.microsoft.com/office/drawing/2014/main" id="{883B955B-945C-47E1-888E-33ED20DBD4A9}"/>
              </a:ext>
            </a:extLst>
          </p:cNvPr>
          <p:cNvGraphicFramePr>
            <a:graphicFrameLocks noGrp="1"/>
          </p:cNvGraphicFramePr>
          <p:nvPr>
            <p:extLst>
              <p:ext uri="{D42A27DB-BD31-4B8C-83A1-F6EECF244321}">
                <p14:modId xmlns:p14="http://schemas.microsoft.com/office/powerpoint/2010/main" val="3689916919"/>
              </p:ext>
            </p:extLst>
          </p:nvPr>
        </p:nvGraphicFramePr>
        <p:xfrm>
          <a:off x="10549554" y="1696528"/>
          <a:ext cx="4942217" cy="8290228"/>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4733937">
                  <a:extLst>
                    <a:ext uri="{9D8B030D-6E8A-4147-A177-3AD203B41FA5}">
                      <a16:colId xmlns:a16="http://schemas.microsoft.com/office/drawing/2014/main" val="1681687038"/>
                    </a:ext>
                  </a:extLst>
                </a:gridCol>
              </a:tblGrid>
              <a:tr h="137917">
                <a:tc gridSpan="2">
                  <a:txBody>
                    <a:bodyPr/>
                    <a:lstStyle/>
                    <a:p>
                      <a:pPr algn="ctr">
                        <a:lnSpc>
                          <a:spcPct val="100000"/>
                        </a:lnSpc>
                        <a:spcBef>
                          <a:spcPts val="0"/>
                        </a:spcBef>
                        <a:spcAft>
                          <a:spcPts val="0"/>
                        </a:spcAft>
                      </a:pPr>
                      <a:r>
                        <a:rPr lang="en-US" sz="900" b="1">
                          <a:solidFill>
                            <a:schemeClr val="bg1"/>
                          </a:solidFill>
                          <a:latin typeface="Arial" panose="020B0604020202020204" pitchFamily="34" charset="0"/>
                          <a:cs typeface="Arial" panose="020B0604020202020204" pitchFamily="34" charset="0"/>
                        </a:rPr>
                        <a:t>LIFELINES SUMMARY</a:t>
                      </a:r>
                    </a:p>
                  </a:txBody>
                  <a:tcPr marL="0" marR="0" marT="0" marB="0" anchor="ctr">
                    <a:solidFill>
                      <a:srgbClr val="002060"/>
                    </a:solidFill>
                  </a:tcPr>
                </a:tc>
                <a:tc hMerge="1">
                  <a:txBody>
                    <a:bodyPr/>
                    <a:lstStyle/>
                    <a:p>
                      <a:endParaRPr lang="en-US"/>
                    </a:p>
                  </a:txBody>
                  <a:tcPr/>
                </a:tc>
                <a:extLst>
                  <a:ext uri="{0D108BD9-81ED-4DB2-BD59-A6C34878D82A}">
                    <a16:rowId xmlns:a16="http://schemas.microsoft.com/office/drawing/2014/main" val="10000"/>
                  </a:ext>
                </a:extLst>
              </a:tr>
              <a:tr h="2451862">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Arial" panose="020B0604020202020204" pitchFamily="34" charset="0"/>
                          <a:cs typeface="Arial" panose="020B0604020202020204" pitchFamily="34" charset="0"/>
                        </a:rPr>
                        <a:t>ENERGY (GY)</a:t>
                      </a:r>
                    </a:p>
                  </a:txBody>
                  <a:tcPr vert="vert270" anchor="c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Power Grid: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Fuel: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409383135"/>
                  </a:ext>
                </a:extLst>
              </a:tr>
              <a:tr h="2605104">
                <a:tc>
                  <a:txBody>
                    <a:bodyPr/>
                    <a:lstStyle/>
                    <a:p>
                      <a:pPr algn="ctr">
                        <a:lnSpc>
                          <a:spcPct val="150000"/>
                        </a:lnSpc>
                      </a:pPr>
                      <a:r>
                        <a:rPr lang="en-US" sz="900" b="1">
                          <a:solidFill>
                            <a:schemeClr val="tx1"/>
                          </a:solidFill>
                          <a:latin typeface="Arial" panose="020B0604020202020204" pitchFamily="34" charset="0"/>
                          <a:cs typeface="Arial" panose="020B0604020202020204" pitchFamily="34" charset="0"/>
                        </a:rPr>
                        <a:t>COMMUNICATIONS (GY)</a:t>
                      </a:r>
                    </a:p>
                  </a:txBody>
                  <a:tcPr vert="vert270" anchor="c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Infrastructure: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Alerts, Warnings &amp; Messages: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911 &amp; Dispatch: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Responder Communications: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Finance: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1773487240"/>
                  </a:ext>
                </a:extLst>
              </a:tr>
              <a:tr h="1992138">
                <a:tc>
                  <a:txBody>
                    <a:bodyPr/>
                    <a:lstStyle/>
                    <a:p>
                      <a:pPr marR="85090" algn="ctr">
                        <a:lnSpc>
                          <a:spcPct val="100000"/>
                        </a:lnSpc>
                        <a:spcBef>
                          <a:spcPts val="0"/>
                        </a:spcBef>
                        <a:spcAft>
                          <a:spcPts val="0"/>
                        </a:spcAft>
                      </a:pPr>
                      <a:r>
                        <a:rPr lang="en-US" sz="900" b="1" spc="-10">
                          <a:solidFill>
                            <a:schemeClr val="tx1"/>
                          </a:solidFill>
                          <a:latin typeface="Arial" panose="020B0604020202020204" pitchFamily="34" charset="0"/>
                          <a:cs typeface="Arial" panose="020B0604020202020204" pitchFamily="34" charset="0"/>
                        </a:rPr>
                        <a:t>TRANSPORTATION (GY)</a:t>
                      </a:r>
                      <a:endParaRPr lang="en-US" sz="900" b="1">
                        <a:solidFill>
                          <a:schemeClr val="tx1"/>
                        </a:solidFill>
                        <a:latin typeface="Arial" panose="020B0604020202020204" pitchFamily="34" charset="0"/>
                        <a:cs typeface="Arial" panose="020B0604020202020204" pitchFamily="34" charset="0"/>
                      </a:endParaRPr>
                    </a:p>
                  </a:txBody>
                  <a:tcPr marL="0" marR="0" marT="0" marB="0" vert="vert270" anchor="c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Highway/Roadway/Motor Vehicle:</a:t>
                      </a:r>
                      <a:r>
                        <a:rPr kumimoji="0" lang="en-US" sz="1000" b="0" i="0" u="none" strike="noStrike" kern="1200" cap="none" spc="0" normalizeH="0" baseline="0" noProof="0">
                          <a:ln>
                            <a:noFill/>
                          </a:ln>
                          <a:solidFill>
                            <a:prstClr val="black"/>
                          </a:solidFill>
                          <a:effectLst/>
                          <a:uLnTx/>
                          <a:uFillTx/>
                          <a:latin typeface="+mn-lt"/>
                          <a:ea typeface="+mn-ea"/>
                          <a:cs typeface="+mn-cs"/>
                        </a:rPr>
                        <a:t>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Mass Transit: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Railway: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Aviation: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Maritime:</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 </a:t>
                      </a:r>
                      <a:endParaRPr kumimoji="0" lang="en-US" sz="1000" b="0" i="0" u="none" strike="noStrike" kern="1200" cap="none" spc="0" normalizeH="0" baseline="0" noProof="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316873701"/>
                  </a:ext>
                </a:extLst>
              </a:tr>
              <a:tr h="1103207">
                <a:tc>
                  <a:txBody>
                    <a:bodyPr/>
                    <a:lstStyle/>
                    <a:p>
                      <a:pPr marR="85090" algn="ctr">
                        <a:lnSpc>
                          <a:spcPct val="100000"/>
                        </a:lnSpc>
                        <a:spcBef>
                          <a:spcPts val="0"/>
                        </a:spcBef>
                        <a:spcAft>
                          <a:spcPts val="0"/>
                        </a:spcAft>
                      </a:pPr>
                      <a:r>
                        <a:rPr lang="en-US" sz="900" b="1">
                          <a:solidFill>
                            <a:schemeClr val="tx1"/>
                          </a:solidFill>
                          <a:latin typeface="Arial" panose="020B0604020202020204" pitchFamily="34" charset="0"/>
                          <a:cs typeface="Arial" panose="020B0604020202020204" pitchFamily="34" charset="0"/>
                        </a:rPr>
                        <a:t>HAZMAT (GY)</a:t>
                      </a:r>
                    </a:p>
                  </a:txBody>
                  <a:tcPr marL="0" marR="0" marT="0" marB="0" vert="vert270" anchor="c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Facilities: </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Hazmat, Pollutants, Contaminants: </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2800315151"/>
                  </a:ext>
                </a:extLst>
              </a:tr>
            </a:tbl>
          </a:graphicData>
        </a:graphic>
      </p:graphicFrame>
      <p:sp>
        <p:nvSpPr>
          <p:cNvPr id="4" name="Rectangle 3">
            <a:extLst>
              <a:ext uri="{FF2B5EF4-FFF2-40B4-BE49-F238E27FC236}">
                <a16:creationId xmlns:a16="http://schemas.microsoft.com/office/drawing/2014/main" id="{EA59C0DD-17AF-A757-B5AD-687ED277E16B}"/>
              </a:ext>
            </a:extLst>
          </p:cNvPr>
          <p:cNvSpPr/>
          <p:nvPr/>
        </p:nvSpPr>
        <p:spPr>
          <a:xfrm>
            <a:off x="4970533" y="1696528"/>
            <a:ext cx="5524319" cy="41482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latin typeface="Arial"/>
                <a:cs typeface="Arial"/>
              </a:rPr>
              <a:t>GRAPHIC PLACEHOLDER</a:t>
            </a:r>
          </a:p>
        </p:txBody>
      </p:sp>
      <p:sp>
        <p:nvSpPr>
          <p:cNvPr id="40" name="Rectangle 39">
            <a:extLst>
              <a:ext uri="{FF2B5EF4-FFF2-40B4-BE49-F238E27FC236}">
                <a16:creationId xmlns:a16="http://schemas.microsoft.com/office/drawing/2014/main" id="{67648C5E-C865-A7DA-9BCC-8814CF07E6BD}"/>
              </a:ext>
            </a:extLst>
          </p:cNvPr>
          <p:cNvSpPr>
            <a:spLocks noGrp="1" noRot="1" noMove="1" noResize="1" noEditPoints="1" noAdjustHandles="1" noChangeArrowheads="1" noChangeShapeType="1"/>
          </p:cNvSpPr>
          <p:nvPr/>
        </p:nvSpPr>
        <p:spPr>
          <a:xfrm rot="20700000">
            <a:off x="2212836" y="4006815"/>
            <a:ext cx="11119128" cy="1631216"/>
          </a:xfrm>
          <a:prstGeom prst="rect">
            <a:avLst/>
          </a:prstGeom>
          <a:noFill/>
        </p:spPr>
        <p:txBody>
          <a:bodyPr wrap="square" lIns="91440" tIns="45720" rIns="91440" bIns="45720">
            <a:spAutoFit/>
          </a:bodyPr>
          <a:lstStyle/>
          <a:p>
            <a:pPr algn="ctr"/>
            <a:r>
              <a:rPr lang="en-US" sz="5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TEMPLATE TIER 1</a:t>
            </a:r>
          </a:p>
          <a:p>
            <a:pPr algn="ctr"/>
            <a:r>
              <a:rPr lang="en-US" sz="5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SINGLE STATE</a:t>
            </a:r>
          </a:p>
        </p:txBody>
      </p:sp>
      <p:grpSp>
        <p:nvGrpSpPr>
          <p:cNvPr id="24" name="Group 23">
            <a:extLst>
              <a:ext uri="{FF2B5EF4-FFF2-40B4-BE49-F238E27FC236}">
                <a16:creationId xmlns:a16="http://schemas.microsoft.com/office/drawing/2014/main" id="{237F1557-C05F-B4B3-F331-EE48AF0C08E7}"/>
              </a:ext>
            </a:extLst>
          </p:cNvPr>
          <p:cNvGrpSpPr/>
          <p:nvPr/>
        </p:nvGrpSpPr>
        <p:grpSpPr>
          <a:xfrm>
            <a:off x="12726105" y="287355"/>
            <a:ext cx="2297754" cy="244545"/>
            <a:chOff x="12726105" y="287355"/>
            <a:chExt cx="2297754" cy="244545"/>
          </a:xfrm>
        </p:grpSpPr>
        <p:sp>
          <p:nvSpPr>
            <p:cNvPr id="11" name="TextBox 10">
              <a:extLst>
                <a:ext uri="{FF2B5EF4-FFF2-40B4-BE49-F238E27FC236}">
                  <a16:creationId xmlns:a16="http://schemas.microsoft.com/office/drawing/2014/main" id="{E5970926-46C9-BE8C-37A1-85D3FE9DB4AE}"/>
                </a:ext>
              </a:extLst>
            </p:cNvPr>
            <p:cNvSpPr txBox="1"/>
            <p:nvPr/>
          </p:nvSpPr>
          <p:spPr>
            <a:xfrm>
              <a:off x="12726105" y="294212"/>
              <a:ext cx="358070" cy="230832"/>
            </a:xfrm>
            <a:prstGeom prst="rect">
              <a:avLst/>
            </a:prstGeom>
            <a:noFill/>
          </p:spPr>
          <p:txBody>
            <a:bodyPr wrap="square" rtlCol="0" anchor="ctr">
              <a:spAutoFit/>
            </a:bodyPr>
            <a:lstStyle/>
            <a:p>
              <a:r>
                <a:rPr lang="en-US" sz="900" b="1">
                  <a:latin typeface="Arial" panose="020B0604020202020204" pitchFamily="34" charset="0"/>
                  <a:cs typeface="Arial" panose="020B0604020202020204" pitchFamily="34" charset="0"/>
                </a:rPr>
                <a:t>AB</a:t>
              </a:r>
            </a:p>
          </p:txBody>
        </p:sp>
        <p:pic>
          <p:nvPicPr>
            <p:cNvPr id="15" name="Picture 14">
              <a:extLst>
                <a:ext uri="{FF2B5EF4-FFF2-40B4-BE49-F238E27FC236}">
                  <a16:creationId xmlns:a16="http://schemas.microsoft.com/office/drawing/2014/main" id="{0A8C0110-BF06-32A7-3681-CAB26043BF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92982" y="287355"/>
              <a:ext cx="244545" cy="244545"/>
            </a:xfrm>
            <a:prstGeom prst="rect">
              <a:avLst/>
            </a:prstGeom>
          </p:spPr>
        </p:pic>
        <p:pic>
          <p:nvPicPr>
            <p:cNvPr id="16" name="Picture 15">
              <a:extLst>
                <a:ext uri="{FF2B5EF4-FFF2-40B4-BE49-F238E27FC236}">
                  <a16:creationId xmlns:a16="http://schemas.microsoft.com/office/drawing/2014/main" id="{C2356242-A9EB-E992-A481-402703E8B1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574463" y="287355"/>
              <a:ext cx="244545" cy="244545"/>
            </a:xfrm>
            <a:prstGeom prst="rect">
              <a:avLst/>
            </a:prstGeom>
          </p:spPr>
        </p:pic>
        <p:pic>
          <p:nvPicPr>
            <p:cNvPr id="17" name="Picture 16">
              <a:extLst>
                <a:ext uri="{FF2B5EF4-FFF2-40B4-BE49-F238E27FC236}">
                  <a16:creationId xmlns:a16="http://schemas.microsoft.com/office/drawing/2014/main" id="{55A04ECB-2A43-2540-9685-138107CDE9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815778" y="287355"/>
              <a:ext cx="244545" cy="244545"/>
            </a:xfrm>
            <a:prstGeom prst="rect">
              <a:avLst/>
            </a:prstGeom>
          </p:spPr>
        </p:pic>
        <p:pic>
          <p:nvPicPr>
            <p:cNvPr id="18" name="Picture 17">
              <a:extLst>
                <a:ext uri="{FF2B5EF4-FFF2-40B4-BE49-F238E27FC236}">
                  <a16:creationId xmlns:a16="http://schemas.microsoft.com/office/drawing/2014/main" id="{8D937427-ED06-08FA-5C75-E57387A2FBB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297833" y="287355"/>
              <a:ext cx="244545" cy="244545"/>
            </a:xfrm>
            <a:prstGeom prst="rect">
              <a:avLst/>
            </a:prstGeom>
          </p:spPr>
        </p:pic>
        <p:pic>
          <p:nvPicPr>
            <p:cNvPr id="19" name="Picture 18">
              <a:extLst>
                <a:ext uri="{FF2B5EF4-FFF2-40B4-BE49-F238E27FC236}">
                  <a16:creationId xmlns:a16="http://schemas.microsoft.com/office/drawing/2014/main" id="{6C5003C5-46A2-4041-B057-D85FC255908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057092" y="287862"/>
              <a:ext cx="244545" cy="243530"/>
            </a:xfrm>
            <a:prstGeom prst="rect">
              <a:avLst/>
            </a:prstGeom>
          </p:spPr>
        </p:pic>
        <p:pic>
          <p:nvPicPr>
            <p:cNvPr id="20" name="Picture 19">
              <a:extLst>
                <a:ext uri="{FF2B5EF4-FFF2-40B4-BE49-F238E27FC236}">
                  <a16:creationId xmlns:a16="http://schemas.microsoft.com/office/drawing/2014/main" id="{D012D4D2-A940-9DC6-1B09-773DBC2055A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538573" y="287355"/>
              <a:ext cx="244545" cy="244545"/>
            </a:xfrm>
            <a:prstGeom prst="rect">
              <a:avLst/>
            </a:prstGeom>
          </p:spPr>
        </p:pic>
        <p:pic>
          <p:nvPicPr>
            <p:cNvPr id="21" name="Picture 20">
              <a:extLst>
                <a:ext uri="{FF2B5EF4-FFF2-40B4-BE49-F238E27FC236}">
                  <a16:creationId xmlns:a16="http://schemas.microsoft.com/office/drawing/2014/main" id="{B19F83B7-D2B6-63F8-654E-4F30E911287B}"/>
                </a:ext>
              </a:extLst>
            </p:cNvPr>
            <p:cNvPicPr>
              <a:picLocks noChangeAspect="1"/>
            </p:cNvPicPr>
            <p:nvPr/>
          </p:nvPicPr>
          <p:blipFill>
            <a:blip r:embed="rId10"/>
            <a:stretch>
              <a:fillRect/>
            </a:stretch>
          </p:blipFill>
          <p:spPr>
            <a:xfrm>
              <a:off x="13333723" y="287355"/>
              <a:ext cx="244545" cy="244545"/>
            </a:xfrm>
            <a:prstGeom prst="rect">
              <a:avLst/>
            </a:prstGeom>
          </p:spPr>
        </p:pic>
        <p:pic>
          <p:nvPicPr>
            <p:cNvPr id="22" name="Picture 21">
              <a:extLst>
                <a:ext uri="{FF2B5EF4-FFF2-40B4-BE49-F238E27FC236}">
                  <a16:creationId xmlns:a16="http://schemas.microsoft.com/office/drawing/2014/main" id="{435049FF-47D0-FC0B-03EF-1694F663B99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779314" y="287355"/>
              <a:ext cx="244545" cy="244545"/>
            </a:xfrm>
            <a:prstGeom prst="rect">
              <a:avLst/>
            </a:prstGeom>
          </p:spPr>
        </p:pic>
      </p:grpSp>
    </p:spTree>
    <p:extLst>
      <p:ext uri="{BB962C8B-B14F-4D97-AF65-F5344CB8AC3E}">
        <p14:creationId xmlns:p14="http://schemas.microsoft.com/office/powerpoint/2010/main" val="132287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43ED1BD7-C034-4FB7-B660-03A168F3AA7B}"/>
              </a:ext>
            </a:extLst>
          </p:cNvPr>
          <p:cNvSpPr/>
          <p:nvPr/>
        </p:nvSpPr>
        <p:spPr>
          <a:xfrm>
            <a:off x="301886" y="151663"/>
            <a:ext cx="1687552" cy="515932"/>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0B733D7F-4C9D-4097-A64A-F28306199C8F}"/>
              </a:ext>
            </a:extLst>
          </p:cNvPr>
          <p:cNvGraphicFramePr>
            <a:graphicFrameLocks noGrp="1"/>
          </p:cNvGraphicFramePr>
          <p:nvPr/>
        </p:nvGraphicFramePr>
        <p:xfrm>
          <a:off x="54334" y="1696530"/>
          <a:ext cx="4892040" cy="8254024"/>
        </p:xfrm>
        <a:graphic>
          <a:graphicData uri="http://schemas.openxmlformats.org/drawingml/2006/table">
            <a:tbl>
              <a:tblPr firstRow="1" bandRow="1">
                <a:tableStyleId>{2D5ABB26-0587-4C30-8999-92F81FD0307C}</a:tableStyleId>
              </a:tblPr>
              <a:tblGrid>
                <a:gridCol w="229871">
                  <a:extLst>
                    <a:ext uri="{9D8B030D-6E8A-4147-A177-3AD203B41FA5}">
                      <a16:colId xmlns:a16="http://schemas.microsoft.com/office/drawing/2014/main" val="20000"/>
                    </a:ext>
                  </a:extLst>
                </a:gridCol>
                <a:gridCol w="210065">
                  <a:extLst>
                    <a:ext uri="{9D8B030D-6E8A-4147-A177-3AD203B41FA5}">
                      <a16:colId xmlns:a16="http://schemas.microsoft.com/office/drawing/2014/main" val="3602918192"/>
                    </a:ext>
                  </a:extLst>
                </a:gridCol>
                <a:gridCol w="4452104">
                  <a:extLst>
                    <a:ext uri="{9D8B030D-6E8A-4147-A177-3AD203B41FA5}">
                      <a16:colId xmlns:a16="http://schemas.microsoft.com/office/drawing/2014/main" val="856517362"/>
                    </a:ext>
                  </a:extLst>
                </a:gridCol>
              </a:tblGrid>
              <a:tr h="135510">
                <a:tc gridSpan="3">
                  <a:txBody>
                    <a:bodyPr/>
                    <a:lstStyle/>
                    <a:p>
                      <a:pPr algn="ctr">
                        <a:lnSpc>
                          <a:spcPct val="100000"/>
                        </a:lnSpc>
                        <a:spcBef>
                          <a:spcPts val="0"/>
                        </a:spcBef>
                        <a:spcAft>
                          <a:spcPts val="0"/>
                        </a:spcAft>
                      </a:pPr>
                      <a:r>
                        <a:rPr lang="en-US" sz="900" b="1" strike="noStrike">
                          <a:solidFill>
                            <a:schemeClr val="bg1"/>
                          </a:solidFill>
                          <a:latin typeface="Arial" panose="020B0604020202020204" pitchFamily="34" charset="0"/>
                          <a:cs typeface="Arial" panose="020B0604020202020204" pitchFamily="34" charset="0"/>
                        </a:rPr>
                        <a:t>LIFELINES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1053966">
                <a:tc rowSpan="3">
                  <a:txBody>
                    <a:bodyPr/>
                    <a:lstStyle/>
                    <a:p>
                      <a:pPr marL="0" marR="30480" lvl="0" indent="14288" algn="ctr" defTabSz="1341150" rtl="0" eaLnBrk="1" fontAlgn="auto" latinLnBrk="0" hangingPunct="1">
                        <a:lnSpc>
                          <a:spcPct val="100000"/>
                        </a:lnSpc>
                        <a:spcBef>
                          <a:spcPts val="0"/>
                        </a:spcBef>
                        <a:spcAft>
                          <a:spcPts val="600"/>
                        </a:spcAft>
                        <a:buClrTx/>
                        <a:buSzTx/>
                        <a:buFontTx/>
                        <a:buNone/>
                        <a:tabLst/>
                        <a:defRPr/>
                      </a:pPr>
                      <a:r>
                        <a:rPr lang="en-US" sz="900" b="1" strike="noStrike" kern="1200">
                          <a:solidFill>
                            <a:schemeClr val="tx1"/>
                          </a:solidFill>
                          <a:latin typeface="Arial" panose="020B0604020202020204" pitchFamily="34" charset="0"/>
                          <a:ea typeface="+mn-ea"/>
                          <a:cs typeface="Arial" panose="020B0604020202020204" pitchFamily="34" charset="0"/>
                        </a:rPr>
                        <a:t>SAFETY &amp; SECURITY</a:t>
                      </a:r>
                    </a:p>
                  </a:txBody>
                  <a:tcPr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 (GN)</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5E9C42"/>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dirty="0">
                          <a:ln>
                            <a:noFill/>
                          </a:ln>
                          <a:solidFill>
                            <a:srgbClr val="0000FF"/>
                          </a:solidFill>
                          <a:effectLst/>
                          <a:uLnTx/>
                          <a:uFillTx/>
                          <a:latin typeface="+mn-lt"/>
                          <a:ea typeface="+mn-ea"/>
                          <a:cs typeface="+mn-cs"/>
                        </a:rPr>
                        <a:t>NEW</a:t>
                      </a:r>
                      <a:r>
                        <a:rPr kumimoji="0" lang="en-US" sz="1000" b="1" i="0" u="none" strike="noStrike" kern="1200" cap="none" spc="0" normalizeH="0" baseline="0" dirty="0">
                          <a:ln>
                            <a:noFill/>
                          </a:ln>
                          <a:solidFill>
                            <a:prstClr val="black"/>
                          </a:solidFill>
                          <a:effectLst/>
                          <a:uLnTx/>
                          <a:uFillTx/>
                          <a:latin typeface="+mn-lt"/>
                          <a:ea typeface="+mn-ea"/>
                          <a:cs typeface="+mn-cs"/>
                        </a:rPr>
                        <a:t> | Minimal Impact: Green (GN)</a:t>
                      </a:r>
                      <a:endParaRPr kumimoji="0" lang="en-US" sz="1000" b="0" i="0" u="none" strike="noStrike" kern="1200" cap="none" spc="0" normalizeH="0" baseline="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dirty="0">
                          <a:ln>
                            <a:noFill/>
                          </a:ln>
                          <a:solidFill>
                            <a:prstClr val="black"/>
                          </a:solidFill>
                          <a:effectLst/>
                          <a:uLnTx/>
                          <a:uFillTx/>
                          <a:latin typeface="+mn-lt"/>
                          <a:ea typeface="+mn-ea"/>
                          <a:cs typeface="+mn-cs"/>
                        </a:rPr>
                        <a:t>Indicates that the lifeline is functioning at pre-incident levels through pre-incident systems, with only minor disruptions or limitations. The community’s essential services and resources associated with that lifeline are being adequately provided. Ongoing monitoring and maintenance is necessary to sustain this level of functionality</a:t>
                      </a:r>
                    </a:p>
                    <a:p>
                      <a:pPr marL="171450" marR="0" lvl="0" indent="-17145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000" b="0" dirty="0">
                          <a:effectLst/>
                          <a:latin typeface="+mn-lt"/>
                          <a:ea typeface="Calibri" panose="020F0502020204030204" pitchFamily="34" charset="0"/>
                          <a:cs typeface="Times New Roman" panose="02020603050405020304" pitchFamily="18" charset="0"/>
                        </a:rPr>
                        <a:t>RGB 94-156-66 / HEX #5E9C42</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648202"/>
                  </a:ext>
                </a:extLst>
              </a:tr>
              <a:tr h="1053966">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CD (YL)</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dirty="0">
                          <a:ln>
                            <a:noFill/>
                          </a:ln>
                          <a:solidFill>
                            <a:srgbClr val="0000FF"/>
                          </a:solidFill>
                          <a:effectLst/>
                          <a:uLnTx/>
                          <a:uFillTx/>
                          <a:latin typeface="+mn-lt"/>
                          <a:ea typeface="+mn-ea"/>
                          <a:cs typeface="+mn-cs"/>
                        </a:rPr>
                        <a:t>NEW</a:t>
                      </a:r>
                      <a:r>
                        <a:rPr kumimoji="0" lang="en-US" sz="1000" b="1" i="0" u="none" strike="noStrike" kern="1200" cap="none" spc="0" normalizeH="0" baseline="0" dirty="0">
                          <a:ln>
                            <a:noFill/>
                          </a:ln>
                          <a:solidFill>
                            <a:prstClr val="black"/>
                          </a:solidFill>
                          <a:effectLst/>
                          <a:uLnTx/>
                          <a:uFillTx/>
                          <a:latin typeface="+mn-lt"/>
                          <a:ea typeface="+mn-ea"/>
                          <a:cs typeface="+mn-cs"/>
                        </a:rPr>
                        <a:t> | Moderate Impact: Yellow (YL)</a:t>
                      </a:r>
                      <a:endParaRPr kumimoji="0" lang="en-US" sz="1000" b="0" i="0" u="none" strike="noStrike" kern="1200" cap="none" spc="0" normalizeH="0" baseline="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dirty="0">
                          <a:ln>
                            <a:noFill/>
                          </a:ln>
                          <a:solidFill>
                            <a:prstClr val="black"/>
                          </a:solidFill>
                          <a:effectLst/>
                          <a:uLnTx/>
                          <a:uFillTx/>
                          <a:latin typeface="+mn-lt"/>
                          <a:ea typeface="+mn-ea"/>
                          <a:cs typeface="+mn-cs"/>
                        </a:rPr>
                        <a:t>Indicates that there are disruptions or limitations affecting the delivery of services and resources. While the situation is not as critical, it still requires attention and proactive measures to prevent further deterioration and ensure community needs are met. This includes any situations where resources are provided to temporarily address the impacts.</a:t>
                      </a:r>
                    </a:p>
                    <a:p>
                      <a:pPr marL="171450" marR="0" lvl="0" indent="-17145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000" b="0" dirty="0">
                          <a:effectLst/>
                          <a:latin typeface="+mn-lt"/>
                          <a:ea typeface="Calibri" panose="020F0502020204030204" pitchFamily="34" charset="0"/>
                          <a:cs typeface="Times New Roman" panose="02020603050405020304" pitchFamily="18" charset="0"/>
                        </a:rPr>
                        <a:t>RGB 251-186-22 / HEX #FBBA16</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341027"/>
                  </a:ext>
                </a:extLst>
              </a:tr>
              <a:tr h="75283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2038"/>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srgbClr val="0000FF"/>
                          </a:solidFill>
                          <a:effectLst/>
                          <a:uLnTx/>
                          <a:uFillTx/>
                          <a:latin typeface="+mn-lt"/>
                          <a:ea typeface="+mn-ea"/>
                          <a:cs typeface="+mn-cs"/>
                        </a:rPr>
                        <a:t>NEW</a:t>
                      </a:r>
                      <a:r>
                        <a:rPr kumimoji="0" lang="en-US" sz="1000" b="1" i="0" u="none" strike="noStrike" kern="1200" cap="none" spc="0" normalizeH="0" baseline="0" noProof="0">
                          <a:ln>
                            <a:noFill/>
                          </a:ln>
                          <a:solidFill>
                            <a:prstClr val="black"/>
                          </a:solidFill>
                          <a:effectLst/>
                          <a:uLnTx/>
                          <a:uFillTx/>
                          <a:latin typeface="+mn-lt"/>
                          <a:ea typeface="+mn-ea"/>
                          <a:cs typeface="+mn-cs"/>
                        </a:rPr>
                        <a:t> | Significant Impact: Red (RD)</a:t>
                      </a:r>
                      <a:endParaRPr kumimoji="0" lang="en-US" sz="10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mn-lt"/>
                          <a:ea typeface="+mn-ea"/>
                          <a:cs typeface="+mn-cs"/>
                        </a:rPr>
                        <a:t>Indicates there are severe challenges and obstacles hindering the provision of essential services and resources associated with that lifeline. Immediate attention and resources are required to address the situation and restore functionality</a:t>
                      </a:r>
                    </a:p>
                    <a:p>
                      <a:pPr marL="171450" marR="0" lvl="0" indent="-17145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000" b="0">
                          <a:effectLst/>
                          <a:latin typeface="+mn-lt"/>
                          <a:ea typeface="Calibri" panose="020F0502020204030204" pitchFamily="34" charset="0"/>
                          <a:cs typeface="Times New Roman" panose="02020603050405020304" pitchFamily="18" charset="0"/>
                        </a:rPr>
                        <a:t>RGB 197-32-56 / HEX #C52038</a:t>
                      </a:r>
                      <a:endParaRPr kumimoji="0" lang="en-US" sz="1000" b="0"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271500"/>
                  </a:ext>
                </a:extLst>
              </a:tr>
              <a:tr h="576458">
                <a:tc rowSpan="3">
                  <a:txBody>
                    <a:bodyPr/>
                    <a:lstStyle/>
                    <a:p>
                      <a:pPr algn="ctr"/>
                      <a:r>
                        <a:rPr lang="en-US" sz="900" b="1" strike="noStrike" dirty="0">
                          <a:solidFill>
                            <a:schemeClr val="tx1"/>
                          </a:solidFill>
                          <a:latin typeface="Arial" panose="020B0604020202020204" pitchFamily="34" charset="0"/>
                          <a:cs typeface="Arial" panose="020B0604020202020204" pitchFamily="34" charset="0"/>
                        </a:rPr>
                        <a:t>FOOD, HYDRATION, SHELTER</a:t>
                      </a:r>
                      <a:endParaRPr lang="en-US" sz="900" strike="noStrike" dirty="0">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a:ln>
                            <a:noFill/>
                          </a:ln>
                          <a:solidFill>
                            <a:prstClr val="black"/>
                          </a:solidFill>
                          <a:effectLst/>
                          <a:uLnTx/>
                          <a:uFillTx/>
                          <a:latin typeface="+mn-lt"/>
                          <a:ea typeface="+mn-ea"/>
                          <a:cs typeface="+mn-cs"/>
                        </a:rPr>
                        <a:t>Unknown: Grey (GY)</a:t>
                      </a:r>
                      <a:endParaRPr kumimoji="0" lang="en-US" sz="1000" b="0" i="0" u="none" strike="noStrike" kern="1200" cap="none" spc="0" normalizeH="0" baseline="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a:ln>
                            <a:noFill/>
                          </a:ln>
                          <a:solidFill>
                            <a:prstClr val="black"/>
                          </a:solidFill>
                          <a:effectLst/>
                          <a:uLnTx/>
                          <a:uFillTx/>
                          <a:latin typeface="+mn-lt"/>
                          <a:ea typeface="+mn-ea"/>
                          <a:cs typeface="+mn-cs"/>
                        </a:rPr>
                        <a:t>Indicates the extent of disruption and impacts to lifeline services is unknown</a:t>
                      </a:r>
                    </a:p>
                    <a:p>
                      <a:pPr marL="171450" marR="0" lvl="0" indent="-17145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000" b="0" kern="1200">
                          <a:solidFill>
                            <a:schemeClr val="tx1"/>
                          </a:solidFill>
                          <a:effectLst/>
                          <a:latin typeface="+mn-lt"/>
                          <a:ea typeface="Calibri" panose="020F0502020204030204" pitchFamily="34" charset="0"/>
                          <a:cs typeface="Times New Roman" panose="02020603050405020304" pitchFamily="18" charset="0"/>
                        </a:rPr>
                        <a:t>RGB 145-147-149</a:t>
                      </a:r>
                      <a:r>
                        <a:rPr kumimoji="0" lang="en-US" sz="1000" b="0" i="0" u="none" strike="noStrike" kern="1200" cap="none" spc="0" normalizeH="0" baseline="0">
                          <a:ln>
                            <a:noFill/>
                          </a:ln>
                          <a:solidFill>
                            <a:prstClr val="black"/>
                          </a:solidFill>
                          <a:effectLst/>
                          <a:uLnTx/>
                          <a:uFillTx/>
                          <a:latin typeface="+mn-lt"/>
                          <a:ea typeface="+mn-ea"/>
                          <a:cs typeface="+mn-cs"/>
                        </a:rPr>
                        <a:t> / HEX #919395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298536"/>
                  </a:ext>
                </a:extLst>
              </a:tr>
              <a:tr h="602266">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(BL)</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5287"/>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000" b="1"/>
                        <a:t>Administrative: Blue (BL)</a:t>
                      </a:r>
                      <a:endParaRPr lang="en-US" sz="1000" b="0">
                        <a:latin typeface="+mn-lt"/>
                      </a:endParaRPr>
                    </a:p>
                    <a:p>
                      <a:pPr marL="0" indent="0" algn="l">
                        <a:buClr>
                          <a:schemeClr val="tx1"/>
                        </a:buClr>
                        <a:buFont typeface="Arial" panose="020B0604020202020204" pitchFamily="34" charset="0"/>
                        <a:buNone/>
                      </a:pPr>
                      <a:r>
                        <a:rPr lang="en-US" sz="1000" b="0">
                          <a:latin typeface="+mn-lt"/>
                        </a:rPr>
                        <a:t>Does not indicate an operational status or condition; used for administrative purposes such as presentations and briefings</a:t>
                      </a:r>
                    </a:p>
                    <a:p>
                      <a:pPr marL="171450" marR="0" lvl="0" indent="-17145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sz="1000" b="0">
                          <a:effectLst/>
                          <a:latin typeface="+mn-lt"/>
                          <a:ea typeface="Calibri" panose="020F0502020204030204" pitchFamily="34" charset="0"/>
                          <a:cs typeface="Times New Roman" panose="02020603050405020304" pitchFamily="18" charset="0"/>
                        </a:rPr>
                        <a:t>RGB 1-82-135 / HEX #015287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306310"/>
                  </a:ext>
                </a:extLst>
              </a:tr>
              <a:tr h="57645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19395"/>
                    </a:solidFill>
                  </a:tcPr>
                </a:tc>
                <a:tc>
                  <a:txBody>
                    <a:bodyPr/>
                    <a:lstStyle/>
                    <a:p>
                      <a:pPr marL="0" indent="0" algn="l">
                        <a:buClr>
                          <a:schemeClr val="tx1"/>
                        </a:buClr>
                        <a:buFont typeface="Arial" panose="020B0604020202020204" pitchFamily="34" charset="0"/>
                        <a:buNone/>
                      </a:pPr>
                      <a:endParaRPr lang="en-US" sz="1000" b="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481096"/>
                  </a:ext>
                </a:extLst>
              </a:tr>
              <a:tr h="57645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HEALTH &amp; MEDICAL</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indent="0" algn="l">
                        <a:buClr>
                          <a:schemeClr val="tx1"/>
                        </a:buClr>
                        <a:buFont typeface="Arial" panose="020B0604020202020204" pitchFamily="34" charset="0"/>
                        <a:buNone/>
                      </a:pPr>
                      <a:endParaRPr lang="en-US" sz="1000" b="1"/>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276873"/>
                  </a:ext>
                </a:extLst>
              </a:tr>
              <a:tr h="57645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16521"/>
                  </a:ext>
                </a:extLst>
              </a:tr>
              <a:tr h="57645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599028"/>
                  </a:ext>
                </a:extLst>
              </a:tr>
              <a:tr h="57645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WATER SYSTEMS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223946"/>
                  </a:ext>
                </a:extLst>
              </a:tr>
              <a:tr h="57645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460041"/>
                  </a:ext>
                </a:extLst>
              </a:tr>
              <a:tr h="57645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480715"/>
                  </a:ext>
                </a:extLst>
              </a:tr>
            </a:tbl>
          </a:graphicData>
        </a:graphic>
      </p:graphicFrame>
      <p:sp>
        <p:nvSpPr>
          <p:cNvPr id="10" name="object 4">
            <a:extLst>
              <a:ext uri="{FF2B5EF4-FFF2-40B4-BE49-F238E27FC236}">
                <a16:creationId xmlns:a16="http://schemas.microsoft.com/office/drawing/2014/main" id="{1A6264A8-E9D4-42C7-B710-69CF3EF07C33}"/>
              </a:ext>
            </a:extLst>
          </p:cNvPr>
          <p:cNvSpPr txBox="1">
            <a:spLocks/>
          </p:cNvSpPr>
          <p:nvPr/>
        </p:nvSpPr>
        <p:spPr>
          <a:xfrm>
            <a:off x="0" y="-2376"/>
            <a:ext cx="15544800" cy="827791"/>
          </a:xfrm>
          <a:prstGeom prst="rect">
            <a:avLst/>
          </a:prstGeom>
        </p:spPr>
        <p:txBody>
          <a:bodyPr vert="horz" wrap="square" lIns="0" tIns="12065" rIns="0" bIns="0" rtlCol="0">
            <a:spAutoFit/>
          </a:bodyPr>
          <a:lstStyle>
            <a:lvl1pPr>
              <a:defRPr sz="2800" b="1" i="0">
                <a:solidFill>
                  <a:schemeClr val="tx1"/>
                </a:solidFill>
                <a:latin typeface="Calibri"/>
                <a:ea typeface="+mj-ea"/>
                <a:cs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0" cap="none" spc="-5" normalizeH="0" baseline="0" noProof="0">
                <a:ln>
                  <a:noFill/>
                </a:ln>
                <a:solidFill>
                  <a:prstClr val="black"/>
                </a:solidFill>
                <a:effectLst/>
                <a:uLnTx/>
                <a:uFillTx/>
                <a:latin typeface="Arial" panose="020B0604020202020204" pitchFamily="34" charset="0"/>
                <a:ea typeface="+mj-ea"/>
                <a:cs typeface="Arial" panose="020B0604020202020204" pitchFamily="34" charset="0"/>
              </a:rPr>
              <a:t>Senior Leadership Brief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INCIDENT TYPE / INCIDENT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FF"/>
                </a:solidFill>
                <a:effectLst/>
                <a:uLnTx/>
                <a:uFillTx/>
                <a:latin typeface="Arial" panose="020B0604020202020204" pitchFamily="34" charset="0"/>
                <a:ea typeface="+mj-ea"/>
                <a:cs typeface="Arial" panose="020B0604020202020204" pitchFamily="34" charset="0"/>
              </a:rPr>
              <a:t>Month DD, YYYY 6:00 a.m. ET</a:t>
            </a:r>
          </a:p>
        </p:txBody>
      </p:sp>
      <p:sp>
        <p:nvSpPr>
          <p:cNvPr id="14" name="Rectangle 13">
            <a:extLst>
              <a:ext uri="{FF2B5EF4-FFF2-40B4-BE49-F238E27FC236}">
                <a16:creationId xmlns:a16="http://schemas.microsoft.com/office/drawing/2014/main" id="{1C2D7E07-B789-46FF-8C30-874354CC275B}"/>
              </a:ext>
            </a:extLst>
          </p:cNvPr>
          <p:cNvSpPr/>
          <p:nvPr/>
        </p:nvSpPr>
        <p:spPr>
          <a:xfrm>
            <a:off x="54334" y="840682"/>
            <a:ext cx="15436133" cy="772406"/>
          </a:xfrm>
          <a:prstGeom prst="rect">
            <a:avLst/>
          </a:prstGeom>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black"/>
                </a:solidFill>
                <a:effectLst/>
                <a:uLnTx/>
                <a:uFillTx/>
                <a:latin typeface="Calibri" panose="020F0502020204030204"/>
                <a:ea typeface="+mn-ea"/>
                <a:cs typeface="+mn-cs"/>
              </a:rPr>
              <a:t>Current Situation:</a:t>
            </a:r>
            <a:r>
              <a:rPr kumimoji="0" lang="en-US" sz="1200" b="1" i="0" u="sng" strike="noStrike" kern="1200" cap="none" spc="0" normalizeH="0" baseline="0" noProof="0">
                <a:ln>
                  <a:noFill/>
                </a:ln>
                <a:solidFill>
                  <a:srgbClr val="0000FF"/>
                </a:solidFill>
                <a:effectLst/>
                <a:uLnTx/>
                <a:uFillTx/>
                <a:latin typeface="Calibri" panose="020F0502020204030204"/>
                <a:ea typeface="+mn-ea"/>
                <a:cs typeface="Times New Roman" panose="02020603050405020304" pitchFamily="18" charset="0"/>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current situation is typically written/approved by a Senior Leader, such as the Regional Division Director, NRCS Chief, SCO, SAS Chief, Planning Chief, or Team Lead. It captures the State/Tribe/Territory leaders' objectives and/or priorities along with how FEMA (Field, Region HQ) supports those priorities. It also presents an overview of the ongoing response and recovery efforts at a high level. It encompasses vital information regarding the measures undertaken by FEMA and federal partners to assist a state or region affected by a significant event.</a:t>
            </a:r>
          </a:p>
        </p:txBody>
      </p:sp>
      <p:sp>
        <p:nvSpPr>
          <p:cNvPr id="4" name="Rectangle 3">
            <a:extLst>
              <a:ext uri="{FF2B5EF4-FFF2-40B4-BE49-F238E27FC236}">
                <a16:creationId xmlns:a16="http://schemas.microsoft.com/office/drawing/2014/main" id="{EA59C0DD-17AF-A757-B5AD-687ED277E16B}"/>
              </a:ext>
            </a:extLst>
          </p:cNvPr>
          <p:cNvSpPr/>
          <p:nvPr/>
        </p:nvSpPr>
        <p:spPr>
          <a:xfrm>
            <a:off x="5007604" y="1696528"/>
            <a:ext cx="5524319" cy="41482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Arial"/>
              </a:rPr>
              <a:t>GRAPHIC PLACEHOLDER</a:t>
            </a:r>
          </a:p>
        </p:txBody>
      </p:sp>
      <p:graphicFrame>
        <p:nvGraphicFramePr>
          <p:cNvPr id="51" name="object 6">
            <a:extLst>
              <a:ext uri="{FF2B5EF4-FFF2-40B4-BE49-F238E27FC236}">
                <a16:creationId xmlns:a16="http://schemas.microsoft.com/office/drawing/2014/main" id="{72A00ECC-CBC7-9C7D-9C44-CFF1DB6F4285}"/>
              </a:ext>
            </a:extLst>
          </p:cNvPr>
          <p:cNvGraphicFramePr>
            <a:graphicFrameLocks noGrp="1"/>
          </p:cNvGraphicFramePr>
          <p:nvPr/>
        </p:nvGraphicFramePr>
        <p:xfrm>
          <a:off x="10589359" y="1696528"/>
          <a:ext cx="4892040" cy="8282593"/>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0000"/>
                    </a:ext>
                  </a:extLst>
                </a:gridCol>
                <a:gridCol w="187861">
                  <a:extLst>
                    <a:ext uri="{9D8B030D-6E8A-4147-A177-3AD203B41FA5}">
                      <a16:colId xmlns:a16="http://schemas.microsoft.com/office/drawing/2014/main" val="3602918192"/>
                    </a:ext>
                  </a:extLst>
                </a:gridCol>
                <a:gridCol w="4495899">
                  <a:extLst>
                    <a:ext uri="{9D8B030D-6E8A-4147-A177-3AD203B41FA5}">
                      <a16:colId xmlns:a16="http://schemas.microsoft.com/office/drawing/2014/main" val="856517362"/>
                    </a:ext>
                  </a:extLst>
                </a:gridCol>
              </a:tblGrid>
              <a:tr h="216294">
                <a:tc gridSpan="3">
                  <a:txBody>
                    <a:bodyPr/>
                    <a:lstStyle/>
                    <a:p>
                      <a:pPr algn="ctr">
                        <a:lnSpc>
                          <a:spcPct val="100000"/>
                        </a:lnSpc>
                        <a:spcBef>
                          <a:spcPts val="0"/>
                        </a:spcBef>
                        <a:spcAft>
                          <a:spcPts val="0"/>
                        </a:spcAft>
                      </a:pPr>
                      <a:r>
                        <a:rPr lang="en-US" sz="900" b="1" strike="noStrike">
                          <a:solidFill>
                            <a:schemeClr val="bg1"/>
                          </a:solidFill>
                          <a:latin typeface="Arial" panose="020B0604020202020204" pitchFamily="34" charset="0"/>
                          <a:cs typeface="Arial" panose="020B0604020202020204" pitchFamily="34" charset="0"/>
                        </a:rPr>
                        <a:t>LIFELINES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741302">
                <a:tc rowSpan="3">
                  <a:txBody>
                    <a:bodyPr/>
                    <a:lstStyle/>
                    <a:p>
                      <a:pPr marL="0" marR="30480" lvl="0" indent="14288" algn="ctr" defTabSz="1341150" rtl="0" eaLnBrk="1" fontAlgn="auto" latinLnBrk="0" hangingPunct="1">
                        <a:lnSpc>
                          <a:spcPct val="100000"/>
                        </a:lnSpc>
                        <a:spcBef>
                          <a:spcPts val="0"/>
                        </a:spcBef>
                        <a:spcAft>
                          <a:spcPts val="600"/>
                        </a:spcAft>
                        <a:buClrTx/>
                        <a:buSzTx/>
                        <a:buFontTx/>
                        <a:buNone/>
                        <a:tabLst/>
                        <a:defRPr/>
                      </a:pPr>
                      <a:r>
                        <a:rPr lang="en-US" sz="900" b="1" strike="noStrike" kern="1200">
                          <a:solidFill>
                            <a:schemeClr val="tx1"/>
                          </a:solidFill>
                          <a:latin typeface="Arial" panose="020B0604020202020204" pitchFamily="34" charset="0"/>
                          <a:ea typeface="+mn-ea"/>
                          <a:cs typeface="Arial" panose="020B0604020202020204" pitchFamily="34" charset="0"/>
                        </a:rPr>
                        <a:t>ENERGY</a:t>
                      </a:r>
                    </a:p>
                  </a:txBody>
                  <a:tcPr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19395"/>
                    </a:solidFill>
                  </a:tcPr>
                </a:tc>
                <a:tc>
                  <a:txBody>
                    <a:bodyPr/>
                    <a:lstStyle/>
                    <a:p>
                      <a:pPr marL="0" indent="0" algn="l">
                        <a:buClr>
                          <a:schemeClr val="tx1"/>
                        </a:buClr>
                        <a:buFont typeface="Arial" panose="020B0604020202020204" pitchFamily="34" charset="0"/>
                        <a:buNone/>
                      </a:pPr>
                      <a:r>
                        <a:rPr lang="en-US" sz="1000" b="1">
                          <a:latin typeface="+mn-lt"/>
                        </a:rPr>
                        <a:t>Formatting Guidelines</a:t>
                      </a:r>
                    </a:p>
                    <a:p>
                      <a:pPr marL="171450" indent="-171450" algn="l">
                        <a:buClr>
                          <a:schemeClr val="tx1"/>
                        </a:buClr>
                        <a:buFont typeface="Arial" panose="020B0604020202020204" pitchFamily="34" charset="0"/>
                        <a:buChar char="•"/>
                      </a:pPr>
                      <a:r>
                        <a:rPr lang="en-US" sz="1000" b="1">
                          <a:solidFill>
                            <a:srgbClr val="0000FF"/>
                          </a:solidFill>
                          <a:latin typeface="+mn-lt"/>
                        </a:rPr>
                        <a:t>NEW</a:t>
                      </a:r>
                      <a:r>
                        <a:rPr lang="en-US" sz="1000" b="0">
                          <a:latin typeface="+mn-lt"/>
                        </a:rPr>
                        <a:t> | Body Text: Calibri (Body) Size 10</a:t>
                      </a:r>
                    </a:p>
                    <a:p>
                      <a:pPr marL="171450" indent="-171450" algn="l">
                        <a:buClr>
                          <a:schemeClr val="tx1"/>
                        </a:buClr>
                        <a:buFont typeface="Arial" panose="020B0604020202020204" pitchFamily="34" charset="0"/>
                        <a:buChar char="•"/>
                      </a:pPr>
                      <a:r>
                        <a:rPr lang="en-US" sz="1000" b="0">
                          <a:latin typeface="+mn-lt"/>
                        </a:rPr>
                        <a:t>Sources: Calibri (Italics) Size 8</a:t>
                      </a:r>
                    </a:p>
                    <a:p>
                      <a:pPr marL="171450" indent="-171450" algn="l">
                        <a:buClr>
                          <a:schemeClr val="tx1"/>
                        </a:buClr>
                        <a:buFont typeface="Arial" panose="020B0604020202020204" pitchFamily="34" charset="0"/>
                        <a:buChar char="•"/>
                      </a:pPr>
                      <a:r>
                        <a:rPr lang="en-US" sz="1000" b="0">
                          <a:latin typeface="+mn-lt"/>
                        </a:rPr>
                        <a:t>New Information: </a:t>
                      </a:r>
                      <a:r>
                        <a:rPr lang="en-US" sz="1000" b="0">
                          <a:solidFill>
                            <a:srgbClr val="0000FF"/>
                          </a:solidFill>
                          <a:latin typeface="+mn-lt"/>
                        </a:rPr>
                        <a:t>Blue</a:t>
                      </a:r>
                      <a:r>
                        <a:rPr lang="en-US" sz="1000" b="0">
                          <a:latin typeface="+mn-lt"/>
                        </a:rPr>
                        <a:t> (RGB 0-0-255 / HEX #0000FF)</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648202"/>
                  </a:ext>
                </a:extLst>
              </a:tr>
              <a:tr h="63417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341027"/>
                  </a:ext>
                </a:extLst>
              </a:tr>
              <a:tr h="634179">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Status (What?)</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mn-lt"/>
                          <a:ea typeface="+mn-ea"/>
                          <a:cs typeface="+mn-cs"/>
                        </a:rPr>
                        <a:t>Summarize the root cause(s) of disruption to lifelines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271500"/>
                  </a:ext>
                </a:extLst>
              </a:tr>
              <a:tr h="92662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COMMUNICATIONS</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Impacts (So What?)</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mn-lt"/>
                          <a:ea typeface="+mn-ea"/>
                          <a:cs typeface="+mn-cs"/>
                        </a:rPr>
                        <a:t>Explain the disaster impacts to specific communities, disaster survivors, and response operations. Detail how the survivor experience or response operation will improve if this component is addressed. Specify the impacted areas and population totals</a:t>
                      </a: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298536"/>
                  </a:ext>
                </a:extLst>
              </a:tr>
              <a:tr h="741302">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Actions (Now What?)</a:t>
                      </a: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0" i="0" u="none" strike="noStrike" kern="1200" cap="none" spc="0" normalizeH="0" baseline="0" noProof="0">
                          <a:ln>
                            <a:noFill/>
                          </a:ln>
                          <a:solidFill>
                            <a:prstClr val="black"/>
                          </a:solidFill>
                          <a:effectLst/>
                          <a:uLnTx/>
                          <a:uFillTx/>
                          <a:latin typeface="+mn-lt"/>
                          <a:ea typeface="+mn-ea"/>
                          <a:cs typeface="+mn-cs"/>
                        </a:rPr>
                        <a:t>Describe the actions that are being taken to address the disrupted services. Summarize the most critical actions being taken across the Whole Community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306310"/>
                  </a:ext>
                </a:extLst>
              </a:tr>
              <a:tr h="741302">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19395"/>
                    </a:solidFill>
                  </a:tcPr>
                </a:tc>
                <a:tc>
                  <a:txBody>
                    <a:bodyPr/>
                    <a:lstStyle/>
                    <a:p>
                      <a:pPr marL="0" indent="0" algn="l">
                        <a:buClr>
                          <a:schemeClr val="tx1"/>
                        </a:buClr>
                        <a:buFont typeface="Arial" panose="020B0604020202020204" pitchFamily="34" charset="0"/>
                        <a:buNone/>
                      </a:pPr>
                      <a:r>
                        <a:rPr lang="en-US" sz="1000" b="1"/>
                        <a:t>Limiting Factors (What’s the Gap?)</a:t>
                      </a:r>
                    </a:p>
                    <a:p>
                      <a:pPr marL="0" indent="0" algn="l">
                        <a:buClr>
                          <a:schemeClr val="tx1"/>
                        </a:buClr>
                        <a:buFont typeface="Arial" panose="020B0604020202020204" pitchFamily="34" charset="0"/>
                        <a:buNone/>
                      </a:pPr>
                      <a:r>
                        <a:rPr lang="en-US" sz="1000" b="0"/>
                        <a:t>Express issues that are preventing services from being re-established. Such issues can stem from another lifeline/component, resource shortfall, management, policy,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481096"/>
                  </a:ext>
                </a:extLst>
              </a:tr>
              <a:tr h="741302">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TRANSPORTATION</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indent="0" algn="l">
                        <a:buClr>
                          <a:schemeClr val="tx1"/>
                        </a:buClr>
                        <a:buFont typeface="Arial" panose="020B0604020202020204" pitchFamily="34" charset="0"/>
                        <a:buNone/>
                      </a:pPr>
                      <a:r>
                        <a:rPr lang="en-US" sz="1000" b="1"/>
                        <a:t>Estimated Time to Status Change and Re-establishment Requirements (When?)</a:t>
                      </a:r>
                    </a:p>
                    <a:p>
                      <a:pPr marL="0" indent="0" algn="l">
                        <a:buClr>
                          <a:schemeClr val="tx1"/>
                        </a:buClr>
                        <a:buFont typeface="Arial" panose="020B0604020202020204" pitchFamily="34" charset="0"/>
                        <a:buNone/>
                      </a:pPr>
                      <a:r>
                        <a:rPr lang="en-US" sz="1000" b="0"/>
                        <a:t>Provide current component condition or an estimated timeframe for when a change in condition is expected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276873"/>
                  </a:ext>
                </a:extLst>
              </a:tr>
              <a:tr h="575460">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16521"/>
                  </a:ext>
                </a:extLst>
              </a:tr>
              <a:tr h="575460">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599028"/>
                  </a:ext>
                </a:extLst>
              </a:tr>
              <a:tr h="610895">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HAZMAT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223946"/>
                  </a:ext>
                </a:extLst>
              </a:tr>
              <a:tr h="588314">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460041"/>
                  </a:ext>
                </a:extLst>
              </a:tr>
              <a:tr h="555977">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10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480715"/>
                  </a:ext>
                </a:extLst>
              </a:tr>
            </a:tbl>
          </a:graphicData>
        </a:graphic>
      </p:graphicFrame>
      <p:graphicFrame>
        <p:nvGraphicFramePr>
          <p:cNvPr id="52" name="object 7">
            <a:extLst>
              <a:ext uri="{FF2B5EF4-FFF2-40B4-BE49-F238E27FC236}">
                <a16:creationId xmlns:a16="http://schemas.microsoft.com/office/drawing/2014/main" id="{FBD4BD4C-A659-3E6C-7D7F-03A5B8CC5F0A}"/>
              </a:ext>
            </a:extLst>
          </p:cNvPr>
          <p:cNvGraphicFramePr>
            <a:graphicFrameLocks noGrp="1"/>
          </p:cNvGraphicFramePr>
          <p:nvPr/>
        </p:nvGraphicFramePr>
        <p:xfrm>
          <a:off x="5007604" y="5932935"/>
          <a:ext cx="5524319" cy="4053824"/>
        </p:xfrm>
        <a:graphic>
          <a:graphicData uri="http://schemas.openxmlformats.org/drawingml/2006/table">
            <a:tbl>
              <a:tblPr firstRow="1" bandRow="1">
                <a:effectLst/>
                <a:tableStyleId>{2D5ABB26-0587-4C30-8999-92F81FD0307C}</a:tableStyleId>
              </a:tblPr>
              <a:tblGrid>
                <a:gridCol w="223912">
                  <a:extLst>
                    <a:ext uri="{9D8B030D-6E8A-4147-A177-3AD203B41FA5}">
                      <a16:colId xmlns:a16="http://schemas.microsoft.com/office/drawing/2014/main" val="20000"/>
                    </a:ext>
                  </a:extLst>
                </a:gridCol>
                <a:gridCol w="238937">
                  <a:extLst>
                    <a:ext uri="{9D8B030D-6E8A-4147-A177-3AD203B41FA5}">
                      <a16:colId xmlns:a16="http://schemas.microsoft.com/office/drawing/2014/main" val="1176127215"/>
                    </a:ext>
                  </a:extLst>
                </a:gridCol>
                <a:gridCol w="5061470">
                  <a:extLst>
                    <a:ext uri="{9D8B030D-6E8A-4147-A177-3AD203B41FA5}">
                      <a16:colId xmlns:a16="http://schemas.microsoft.com/office/drawing/2014/main" val="20001"/>
                    </a:ext>
                  </a:extLst>
                </a:gridCol>
              </a:tblGrid>
              <a:tr h="1013456">
                <a:tc rowSpan="4">
                  <a:txBody>
                    <a:bodyPr/>
                    <a:lstStyle/>
                    <a:p>
                      <a:pPr marL="0" algn="ctr" defTabSz="1341150" rtl="0" eaLnBrk="1" latinLnBrk="0" hangingPunct="1">
                        <a:lnSpc>
                          <a:spcPct val="100000"/>
                        </a:lnSpc>
                        <a:spcBef>
                          <a:spcPts val="0"/>
                        </a:spcBef>
                        <a:spcAft>
                          <a:spcPts val="0"/>
                        </a:spcAft>
                      </a:pPr>
                      <a:r>
                        <a:rPr lang="en-US" sz="900" b="1" strike="noStrike" kern="1200">
                          <a:solidFill>
                            <a:schemeClr val="bg1"/>
                          </a:solidFill>
                          <a:latin typeface="Arial" panose="020B0604020202020204" pitchFamily="34" charset="0"/>
                          <a:ea typeface="+mn-ea"/>
                          <a:cs typeface="Arial" panose="020B0604020202020204" pitchFamily="34" charset="0"/>
                        </a:rPr>
                        <a:t>ACTIVATIONS &amp; EMERGENCIES</a:t>
                      </a:r>
                    </a:p>
                  </a:txBody>
                  <a:tcPr marL="0" marR="0" marT="381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cs typeface="Arial" panose="020B0604020202020204" pitchFamily="34" charset="0"/>
                        </a:rPr>
                        <a:t>FEMA</a:t>
                      </a:r>
                    </a:p>
                  </a:txBody>
                  <a:tcPr marL="50800" marR="50800" marT="50800" marB="508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NRCC</a:t>
                      </a:r>
                      <a:r>
                        <a:rPr lang="en-US" sz="1000">
                          <a:solidFill>
                            <a:srgbClr val="000000"/>
                          </a:solidFill>
                          <a:effectLst/>
                          <a:latin typeface="+mn-lt"/>
                        </a:rPr>
                        <a:t>: </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NWC:</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FEMA Responders:</a:t>
                      </a:r>
                      <a:r>
                        <a:rPr lang="en-US" sz="1000">
                          <a:solidFill>
                            <a:srgbClr val="000000"/>
                          </a:solidFill>
                          <a:effectLst/>
                          <a:latin typeface="+mn-lt"/>
                        </a:rPr>
                        <a:t> </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AB</a:t>
                      </a:r>
                    </a:p>
                  </a:txBody>
                  <a:tcPr marL="68580" marR="6858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 </a:t>
                      </a:r>
                      <a:r>
                        <a:rPr lang="en-US" sz="1000" i="1">
                          <a:solidFill>
                            <a:srgbClr val="000000"/>
                          </a:solidFill>
                          <a:effectLst/>
                          <a:latin typeface="+mn-lt"/>
                        </a:rPr>
                        <a:t>Describe the activation level in detail: Ex. EOC Level 1 (full activation)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17753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R w="12700" cap="flat" cmpd="sng" algn="ctr">
                      <a:solidFill>
                        <a:schemeClr val="bg1">
                          <a:lumMod val="75000"/>
                        </a:schemeClr>
                      </a:solidFill>
                      <a:prstDash val="solid"/>
                      <a:round/>
                      <a:headEnd type="none" w="med" len="med"/>
                      <a:tailEnd type="none" w="med" len="med"/>
                    </a:lnR>
                    <a:lnT w="12700">
                      <a:solidFill>
                        <a:srgbClr val="BEBEBE"/>
                      </a:solidFill>
                      <a:prstDash val="solid"/>
                    </a:lnT>
                    <a:lnB w="12700" cap="flat" cmpd="sng" algn="ctr">
                      <a:solidFill>
                        <a:srgbClr val="BEBEBE"/>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CD</a:t>
                      </a:r>
                    </a:p>
                  </a:txBody>
                  <a:tcPr marL="68580" marR="6858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70071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EF</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000212"/>
                  </a:ext>
                </a:extLst>
              </a:tr>
            </a:tbl>
          </a:graphicData>
        </a:graphic>
      </p:graphicFrame>
      <p:sp>
        <p:nvSpPr>
          <p:cNvPr id="86" name="Rectangle 85">
            <a:extLst>
              <a:ext uri="{FF2B5EF4-FFF2-40B4-BE49-F238E27FC236}">
                <a16:creationId xmlns:a16="http://schemas.microsoft.com/office/drawing/2014/main" id="{0506609D-15BE-EF6F-55F7-9C5BB82C2CB0}"/>
              </a:ext>
            </a:extLst>
          </p:cNvPr>
          <p:cNvSpPr>
            <a:spLocks noGrp="1" noRot="1" noMove="1" noResize="1" noEditPoints="1" noAdjustHandles="1" noChangeArrowheads="1" noChangeShapeType="1"/>
          </p:cNvSpPr>
          <p:nvPr/>
        </p:nvSpPr>
        <p:spPr>
          <a:xfrm rot="20700000">
            <a:off x="2212836" y="4006815"/>
            <a:ext cx="11119128" cy="163121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TEMPLATE TIER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MULTI-STATE</a:t>
            </a:r>
          </a:p>
        </p:txBody>
      </p:sp>
      <p:grpSp>
        <p:nvGrpSpPr>
          <p:cNvPr id="37" name="Group 36">
            <a:extLst>
              <a:ext uri="{FF2B5EF4-FFF2-40B4-BE49-F238E27FC236}">
                <a16:creationId xmlns:a16="http://schemas.microsoft.com/office/drawing/2014/main" id="{A4A1F50C-6A84-4A1F-A59E-118176CAE0C1}"/>
              </a:ext>
            </a:extLst>
          </p:cNvPr>
          <p:cNvGrpSpPr/>
          <p:nvPr/>
        </p:nvGrpSpPr>
        <p:grpSpPr>
          <a:xfrm>
            <a:off x="10531923" y="158520"/>
            <a:ext cx="2297754" cy="244545"/>
            <a:chOff x="10531923" y="158520"/>
            <a:chExt cx="2297754" cy="244545"/>
          </a:xfrm>
        </p:grpSpPr>
        <p:sp>
          <p:nvSpPr>
            <p:cNvPr id="2" name="TextBox 1">
              <a:extLst>
                <a:ext uri="{FF2B5EF4-FFF2-40B4-BE49-F238E27FC236}">
                  <a16:creationId xmlns:a16="http://schemas.microsoft.com/office/drawing/2014/main" id="{92E0D37A-E9B2-5DEF-0D62-57462B9490AB}"/>
                </a:ext>
              </a:extLst>
            </p:cNvPr>
            <p:cNvSpPr txBox="1"/>
            <p:nvPr/>
          </p:nvSpPr>
          <p:spPr>
            <a:xfrm>
              <a:off x="10531923" y="165377"/>
              <a:ext cx="358070" cy="2308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a:t>
              </a:r>
            </a:p>
          </p:txBody>
        </p:sp>
        <p:pic>
          <p:nvPicPr>
            <p:cNvPr id="5" name="Picture 4">
              <a:extLst>
                <a:ext uri="{FF2B5EF4-FFF2-40B4-BE49-F238E27FC236}">
                  <a16:creationId xmlns:a16="http://schemas.microsoft.com/office/drawing/2014/main" id="{07748863-171F-CB4F-BD97-AE14CBFD67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8800" y="158520"/>
              <a:ext cx="244545" cy="244545"/>
            </a:xfrm>
            <a:prstGeom prst="rect">
              <a:avLst/>
            </a:prstGeom>
          </p:spPr>
        </p:pic>
        <p:pic>
          <p:nvPicPr>
            <p:cNvPr id="8" name="Picture 7">
              <a:extLst>
                <a:ext uri="{FF2B5EF4-FFF2-40B4-BE49-F238E27FC236}">
                  <a16:creationId xmlns:a16="http://schemas.microsoft.com/office/drawing/2014/main" id="{6F4ECC38-F6DD-0052-C804-322AE9E1D1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80281" y="158520"/>
              <a:ext cx="244545" cy="244545"/>
            </a:xfrm>
            <a:prstGeom prst="rect">
              <a:avLst/>
            </a:prstGeom>
          </p:spPr>
        </p:pic>
        <p:pic>
          <p:nvPicPr>
            <p:cNvPr id="9" name="Picture 8">
              <a:extLst>
                <a:ext uri="{FF2B5EF4-FFF2-40B4-BE49-F238E27FC236}">
                  <a16:creationId xmlns:a16="http://schemas.microsoft.com/office/drawing/2014/main" id="{D6968F2E-C665-AF5D-3FEE-82D89841BDF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621596" y="158520"/>
              <a:ext cx="244545" cy="244545"/>
            </a:xfrm>
            <a:prstGeom prst="rect">
              <a:avLst/>
            </a:prstGeom>
          </p:spPr>
        </p:pic>
        <p:pic>
          <p:nvPicPr>
            <p:cNvPr id="11" name="Picture 10">
              <a:extLst>
                <a:ext uri="{FF2B5EF4-FFF2-40B4-BE49-F238E27FC236}">
                  <a16:creationId xmlns:a16="http://schemas.microsoft.com/office/drawing/2014/main" id="{8ABA0A43-884F-33E4-0314-2418B0309E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103651" y="158520"/>
              <a:ext cx="244545" cy="244545"/>
            </a:xfrm>
            <a:prstGeom prst="rect">
              <a:avLst/>
            </a:prstGeom>
          </p:spPr>
        </p:pic>
        <p:pic>
          <p:nvPicPr>
            <p:cNvPr id="12" name="Picture 11">
              <a:extLst>
                <a:ext uri="{FF2B5EF4-FFF2-40B4-BE49-F238E27FC236}">
                  <a16:creationId xmlns:a16="http://schemas.microsoft.com/office/drawing/2014/main" id="{24DEA660-2B99-438A-C5CB-B9F1AC541DA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862910" y="159027"/>
              <a:ext cx="244545" cy="243530"/>
            </a:xfrm>
            <a:prstGeom prst="rect">
              <a:avLst/>
            </a:prstGeom>
          </p:spPr>
        </p:pic>
        <p:pic>
          <p:nvPicPr>
            <p:cNvPr id="13" name="Picture 12">
              <a:extLst>
                <a:ext uri="{FF2B5EF4-FFF2-40B4-BE49-F238E27FC236}">
                  <a16:creationId xmlns:a16="http://schemas.microsoft.com/office/drawing/2014/main" id="{DC57082A-5AA3-77FE-6AD4-DF462B6BAA8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44391" y="158520"/>
              <a:ext cx="244545" cy="244545"/>
            </a:xfrm>
            <a:prstGeom prst="rect">
              <a:avLst/>
            </a:prstGeom>
          </p:spPr>
        </p:pic>
        <p:pic>
          <p:nvPicPr>
            <p:cNvPr id="15" name="Picture 14">
              <a:extLst>
                <a:ext uri="{FF2B5EF4-FFF2-40B4-BE49-F238E27FC236}">
                  <a16:creationId xmlns:a16="http://schemas.microsoft.com/office/drawing/2014/main" id="{71EC2470-115E-CD5D-9310-FB9818020719}"/>
                </a:ext>
              </a:extLst>
            </p:cNvPr>
            <p:cNvPicPr>
              <a:picLocks noChangeAspect="1"/>
            </p:cNvPicPr>
            <p:nvPr/>
          </p:nvPicPr>
          <p:blipFill>
            <a:blip r:embed="rId10"/>
            <a:stretch>
              <a:fillRect/>
            </a:stretch>
          </p:blipFill>
          <p:spPr>
            <a:xfrm>
              <a:off x="11139541" y="158520"/>
              <a:ext cx="244545" cy="244545"/>
            </a:xfrm>
            <a:prstGeom prst="rect">
              <a:avLst/>
            </a:prstGeom>
          </p:spPr>
        </p:pic>
        <p:pic>
          <p:nvPicPr>
            <p:cNvPr id="16" name="Picture 15">
              <a:extLst>
                <a:ext uri="{FF2B5EF4-FFF2-40B4-BE49-F238E27FC236}">
                  <a16:creationId xmlns:a16="http://schemas.microsoft.com/office/drawing/2014/main" id="{195C9BD1-8839-A560-A347-0B43ED7C866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2585132" y="158520"/>
              <a:ext cx="244545" cy="244545"/>
            </a:xfrm>
            <a:prstGeom prst="rect">
              <a:avLst/>
            </a:prstGeom>
          </p:spPr>
        </p:pic>
      </p:grpSp>
      <p:grpSp>
        <p:nvGrpSpPr>
          <p:cNvPr id="38" name="Group 37">
            <a:extLst>
              <a:ext uri="{FF2B5EF4-FFF2-40B4-BE49-F238E27FC236}">
                <a16:creationId xmlns:a16="http://schemas.microsoft.com/office/drawing/2014/main" id="{43606CFF-32B2-A686-3E65-729B05DA26DF}"/>
              </a:ext>
            </a:extLst>
          </p:cNvPr>
          <p:cNvGrpSpPr/>
          <p:nvPr/>
        </p:nvGrpSpPr>
        <p:grpSpPr>
          <a:xfrm>
            <a:off x="10531923" y="488001"/>
            <a:ext cx="2297754" cy="244545"/>
            <a:chOff x="10531923" y="488001"/>
            <a:chExt cx="2297754" cy="244545"/>
          </a:xfrm>
        </p:grpSpPr>
        <p:sp>
          <p:nvSpPr>
            <p:cNvPr id="17" name="TextBox 16">
              <a:extLst>
                <a:ext uri="{FF2B5EF4-FFF2-40B4-BE49-F238E27FC236}">
                  <a16:creationId xmlns:a16="http://schemas.microsoft.com/office/drawing/2014/main" id="{2E54F560-3EC7-0E5F-AECB-7009E2E7CEE1}"/>
                </a:ext>
              </a:extLst>
            </p:cNvPr>
            <p:cNvSpPr txBox="1"/>
            <p:nvPr/>
          </p:nvSpPr>
          <p:spPr>
            <a:xfrm>
              <a:off x="10531923" y="494858"/>
              <a:ext cx="358070" cy="2308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CD</a:t>
              </a:r>
            </a:p>
          </p:txBody>
        </p:sp>
        <p:pic>
          <p:nvPicPr>
            <p:cNvPr id="19" name="Picture 18">
              <a:extLst>
                <a:ext uri="{FF2B5EF4-FFF2-40B4-BE49-F238E27FC236}">
                  <a16:creationId xmlns:a16="http://schemas.microsoft.com/office/drawing/2014/main" id="{E7D6406A-97DB-1FE7-BE87-BDD589D767C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898800" y="488001"/>
              <a:ext cx="244545" cy="244545"/>
            </a:xfrm>
            <a:prstGeom prst="rect">
              <a:avLst/>
            </a:prstGeom>
          </p:spPr>
        </p:pic>
        <p:pic>
          <p:nvPicPr>
            <p:cNvPr id="20" name="Picture 19">
              <a:extLst>
                <a:ext uri="{FF2B5EF4-FFF2-40B4-BE49-F238E27FC236}">
                  <a16:creationId xmlns:a16="http://schemas.microsoft.com/office/drawing/2014/main" id="{99822138-EDB2-94FF-123E-7FBF07D8EF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80281" y="488001"/>
              <a:ext cx="244545" cy="244545"/>
            </a:xfrm>
            <a:prstGeom prst="rect">
              <a:avLst/>
            </a:prstGeom>
          </p:spPr>
        </p:pic>
        <p:pic>
          <p:nvPicPr>
            <p:cNvPr id="21" name="Picture 20">
              <a:extLst>
                <a:ext uri="{FF2B5EF4-FFF2-40B4-BE49-F238E27FC236}">
                  <a16:creationId xmlns:a16="http://schemas.microsoft.com/office/drawing/2014/main" id="{9F6F52BB-A07B-99AD-ECE6-BAC65CAD62D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621596" y="488001"/>
              <a:ext cx="244545" cy="244545"/>
            </a:xfrm>
            <a:prstGeom prst="rect">
              <a:avLst/>
            </a:prstGeom>
          </p:spPr>
        </p:pic>
        <p:pic>
          <p:nvPicPr>
            <p:cNvPr id="22" name="Picture 21">
              <a:extLst>
                <a:ext uri="{FF2B5EF4-FFF2-40B4-BE49-F238E27FC236}">
                  <a16:creationId xmlns:a16="http://schemas.microsoft.com/office/drawing/2014/main" id="{AD075669-9F36-04CE-CA0D-814B7FF359C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103651" y="488001"/>
              <a:ext cx="244545" cy="244545"/>
            </a:xfrm>
            <a:prstGeom prst="rect">
              <a:avLst/>
            </a:prstGeom>
          </p:spPr>
        </p:pic>
        <p:pic>
          <p:nvPicPr>
            <p:cNvPr id="23" name="Picture 22">
              <a:extLst>
                <a:ext uri="{FF2B5EF4-FFF2-40B4-BE49-F238E27FC236}">
                  <a16:creationId xmlns:a16="http://schemas.microsoft.com/office/drawing/2014/main" id="{11890A4F-A8E7-A579-2934-66E374990AE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862910" y="488508"/>
              <a:ext cx="244545" cy="243530"/>
            </a:xfrm>
            <a:prstGeom prst="rect">
              <a:avLst/>
            </a:prstGeom>
          </p:spPr>
        </p:pic>
        <p:pic>
          <p:nvPicPr>
            <p:cNvPr id="24" name="Picture 23">
              <a:extLst>
                <a:ext uri="{FF2B5EF4-FFF2-40B4-BE49-F238E27FC236}">
                  <a16:creationId xmlns:a16="http://schemas.microsoft.com/office/drawing/2014/main" id="{BBEB69D7-93A4-3F73-4C2D-07A58144009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44391" y="488001"/>
              <a:ext cx="244545" cy="244545"/>
            </a:xfrm>
            <a:prstGeom prst="rect">
              <a:avLst/>
            </a:prstGeom>
          </p:spPr>
        </p:pic>
        <p:pic>
          <p:nvPicPr>
            <p:cNvPr id="25" name="Picture 24">
              <a:extLst>
                <a:ext uri="{FF2B5EF4-FFF2-40B4-BE49-F238E27FC236}">
                  <a16:creationId xmlns:a16="http://schemas.microsoft.com/office/drawing/2014/main" id="{B736512F-C175-AE4B-118B-D348981D0BE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1140051" y="488001"/>
              <a:ext cx="243525" cy="244545"/>
            </a:xfrm>
            <a:prstGeom prst="rect">
              <a:avLst/>
            </a:prstGeom>
          </p:spPr>
        </p:pic>
        <p:pic>
          <p:nvPicPr>
            <p:cNvPr id="26" name="Picture 25">
              <a:extLst>
                <a:ext uri="{FF2B5EF4-FFF2-40B4-BE49-F238E27FC236}">
                  <a16:creationId xmlns:a16="http://schemas.microsoft.com/office/drawing/2014/main" id="{889CEA6D-3944-B7E8-1281-DA5838F7805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2585132" y="488001"/>
              <a:ext cx="244545" cy="244545"/>
            </a:xfrm>
            <a:prstGeom prst="rect">
              <a:avLst/>
            </a:prstGeom>
          </p:spPr>
        </p:pic>
      </p:grpSp>
      <p:grpSp>
        <p:nvGrpSpPr>
          <p:cNvPr id="39" name="Group 38">
            <a:extLst>
              <a:ext uri="{FF2B5EF4-FFF2-40B4-BE49-F238E27FC236}">
                <a16:creationId xmlns:a16="http://schemas.microsoft.com/office/drawing/2014/main" id="{4C74CA74-2725-553A-7E9A-49A613313A1E}"/>
              </a:ext>
            </a:extLst>
          </p:cNvPr>
          <p:cNvGrpSpPr/>
          <p:nvPr/>
        </p:nvGrpSpPr>
        <p:grpSpPr>
          <a:xfrm>
            <a:off x="12898132" y="151663"/>
            <a:ext cx="2297754" cy="244545"/>
            <a:chOff x="12898132" y="151663"/>
            <a:chExt cx="2297754" cy="244545"/>
          </a:xfrm>
        </p:grpSpPr>
        <p:sp>
          <p:nvSpPr>
            <p:cNvPr id="27" name="TextBox 26">
              <a:extLst>
                <a:ext uri="{FF2B5EF4-FFF2-40B4-BE49-F238E27FC236}">
                  <a16:creationId xmlns:a16="http://schemas.microsoft.com/office/drawing/2014/main" id="{9691ACC7-1F16-DB5F-A1B1-BBCF4311C4A9}"/>
                </a:ext>
              </a:extLst>
            </p:cNvPr>
            <p:cNvSpPr txBox="1"/>
            <p:nvPr/>
          </p:nvSpPr>
          <p:spPr>
            <a:xfrm>
              <a:off x="12898132" y="158520"/>
              <a:ext cx="358070" cy="230832"/>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a:t>
              </a:r>
            </a:p>
          </p:txBody>
        </p:sp>
        <p:pic>
          <p:nvPicPr>
            <p:cNvPr id="29" name="Picture 28">
              <a:extLst>
                <a:ext uri="{FF2B5EF4-FFF2-40B4-BE49-F238E27FC236}">
                  <a16:creationId xmlns:a16="http://schemas.microsoft.com/office/drawing/2014/main" id="{EE06A896-3123-26B1-6840-0F88EAA6615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3265009" y="151663"/>
              <a:ext cx="244545" cy="244545"/>
            </a:xfrm>
            <a:prstGeom prst="rect">
              <a:avLst/>
            </a:prstGeom>
          </p:spPr>
        </p:pic>
        <p:pic>
          <p:nvPicPr>
            <p:cNvPr id="30" name="Picture 29">
              <a:extLst>
                <a:ext uri="{FF2B5EF4-FFF2-40B4-BE49-F238E27FC236}">
                  <a16:creationId xmlns:a16="http://schemas.microsoft.com/office/drawing/2014/main" id="{4C07A570-95A3-DEF2-B7D9-369773D6EC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746490" y="151663"/>
              <a:ext cx="244545" cy="244545"/>
            </a:xfrm>
            <a:prstGeom prst="rect">
              <a:avLst/>
            </a:prstGeom>
          </p:spPr>
        </p:pic>
        <p:pic>
          <p:nvPicPr>
            <p:cNvPr id="31" name="Picture 30">
              <a:extLst>
                <a:ext uri="{FF2B5EF4-FFF2-40B4-BE49-F238E27FC236}">
                  <a16:creationId xmlns:a16="http://schemas.microsoft.com/office/drawing/2014/main" id="{B8DE5AFA-8463-A2C5-6441-9718024F4CC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987805" y="151663"/>
              <a:ext cx="244545" cy="244545"/>
            </a:xfrm>
            <a:prstGeom prst="rect">
              <a:avLst/>
            </a:prstGeom>
          </p:spPr>
        </p:pic>
        <p:pic>
          <p:nvPicPr>
            <p:cNvPr id="32" name="Picture 31">
              <a:extLst>
                <a:ext uri="{FF2B5EF4-FFF2-40B4-BE49-F238E27FC236}">
                  <a16:creationId xmlns:a16="http://schemas.microsoft.com/office/drawing/2014/main" id="{F6A4E1E3-7637-52E3-C1F7-F71883B4C0E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469860" y="151663"/>
              <a:ext cx="244545" cy="244545"/>
            </a:xfrm>
            <a:prstGeom prst="rect">
              <a:avLst/>
            </a:prstGeom>
          </p:spPr>
        </p:pic>
        <p:pic>
          <p:nvPicPr>
            <p:cNvPr id="33" name="Picture 32">
              <a:extLst>
                <a:ext uri="{FF2B5EF4-FFF2-40B4-BE49-F238E27FC236}">
                  <a16:creationId xmlns:a16="http://schemas.microsoft.com/office/drawing/2014/main" id="{44F4E1A1-838C-1F97-1AB6-CB96D7A1059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229119" y="152170"/>
              <a:ext cx="244545" cy="243530"/>
            </a:xfrm>
            <a:prstGeom prst="rect">
              <a:avLst/>
            </a:prstGeom>
          </p:spPr>
        </p:pic>
        <p:pic>
          <p:nvPicPr>
            <p:cNvPr id="34" name="Picture 33">
              <a:extLst>
                <a:ext uri="{FF2B5EF4-FFF2-40B4-BE49-F238E27FC236}">
                  <a16:creationId xmlns:a16="http://schemas.microsoft.com/office/drawing/2014/main" id="{5AAD91D8-3F80-1C0A-6C48-5C38CE02575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710600" y="151663"/>
              <a:ext cx="244545" cy="244545"/>
            </a:xfrm>
            <a:prstGeom prst="rect">
              <a:avLst/>
            </a:prstGeom>
          </p:spPr>
        </p:pic>
        <p:pic>
          <p:nvPicPr>
            <p:cNvPr id="35" name="Picture 34">
              <a:extLst>
                <a:ext uri="{FF2B5EF4-FFF2-40B4-BE49-F238E27FC236}">
                  <a16:creationId xmlns:a16="http://schemas.microsoft.com/office/drawing/2014/main" id="{3AED640B-522C-F4D6-C135-644ACC2BF273}"/>
                </a:ext>
              </a:extLst>
            </p:cNvPr>
            <p:cNvPicPr>
              <a:picLocks noChangeAspect="1"/>
            </p:cNvPicPr>
            <p:nvPr/>
          </p:nvPicPr>
          <p:blipFill>
            <a:blip r:embed="rId10"/>
            <a:stretch>
              <a:fillRect/>
            </a:stretch>
          </p:blipFill>
          <p:spPr>
            <a:xfrm>
              <a:off x="13505750" y="151663"/>
              <a:ext cx="244545" cy="244545"/>
            </a:xfrm>
            <a:prstGeom prst="rect">
              <a:avLst/>
            </a:prstGeom>
          </p:spPr>
        </p:pic>
        <p:pic>
          <p:nvPicPr>
            <p:cNvPr id="36" name="Picture 35">
              <a:extLst>
                <a:ext uri="{FF2B5EF4-FFF2-40B4-BE49-F238E27FC236}">
                  <a16:creationId xmlns:a16="http://schemas.microsoft.com/office/drawing/2014/main" id="{CCA24D16-7A9E-E60E-9A8E-2CF39DCC0EA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951341" y="151663"/>
              <a:ext cx="244545" cy="244545"/>
            </a:xfrm>
            <a:prstGeom prst="rect">
              <a:avLst/>
            </a:prstGeom>
          </p:spPr>
        </p:pic>
      </p:grpSp>
    </p:spTree>
    <p:extLst>
      <p:ext uri="{BB962C8B-B14F-4D97-AF65-F5344CB8AC3E}">
        <p14:creationId xmlns:p14="http://schemas.microsoft.com/office/powerpoint/2010/main" val="227828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87EF624B-C278-4CC8-A2F0-D3BE09DCEA6B}"/>
              </a:ext>
            </a:extLst>
          </p:cNvPr>
          <p:cNvGraphicFramePr>
            <a:graphicFrameLocks noGrp="1"/>
          </p:cNvGraphicFramePr>
          <p:nvPr>
            <p:extLst>
              <p:ext uri="{D42A27DB-BD31-4B8C-83A1-F6EECF244321}">
                <p14:modId xmlns:p14="http://schemas.microsoft.com/office/powerpoint/2010/main" val="1662538816"/>
              </p:ext>
            </p:extLst>
          </p:nvPr>
        </p:nvGraphicFramePr>
        <p:xfrm>
          <a:off x="5007604" y="5932935"/>
          <a:ext cx="5524319" cy="4053824"/>
        </p:xfrm>
        <a:graphic>
          <a:graphicData uri="http://schemas.openxmlformats.org/drawingml/2006/table">
            <a:tbl>
              <a:tblPr firstRow="1" bandRow="1">
                <a:effectLst/>
                <a:tableStyleId>{2D5ABB26-0587-4C30-8999-92F81FD0307C}</a:tableStyleId>
              </a:tblPr>
              <a:tblGrid>
                <a:gridCol w="223912">
                  <a:extLst>
                    <a:ext uri="{9D8B030D-6E8A-4147-A177-3AD203B41FA5}">
                      <a16:colId xmlns:a16="http://schemas.microsoft.com/office/drawing/2014/main" val="20000"/>
                    </a:ext>
                  </a:extLst>
                </a:gridCol>
                <a:gridCol w="205457">
                  <a:extLst>
                    <a:ext uri="{9D8B030D-6E8A-4147-A177-3AD203B41FA5}">
                      <a16:colId xmlns:a16="http://schemas.microsoft.com/office/drawing/2014/main" val="1176127215"/>
                    </a:ext>
                  </a:extLst>
                </a:gridCol>
                <a:gridCol w="5094950">
                  <a:extLst>
                    <a:ext uri="{9D8B030D-6E8A-4147-A177-3AD203B41FA5}">
                      <a16:colId xmlns:a16="http://schemas.microsoft.com/office/drawing/2014/main" val="20001"/>
                    </a:ext>
                  </a:extLst>
                </a:gridCol>
              </a:tblGrid>
              <a:tr h="1013456">
                <a:tc rowSpan="4">
                  <a:txBody>
                    <a:bodyPr/>
                    <a:lstStyle/>
                    <a:p>
                      <a:pPr marL="0" algn="ctr" defTabSz="1341150" rtl="0" eaLnBrk="1" latinLnBrk="0" hangingPunct="1">
                        <a:lnSpc>
                          <a:spcPct val="100000"/>
                        </a:lnSpc>
                        <a:spcBef>
                          <a:spcPts val="0"/>
                        </a:spcBef>
                        <a:spcAft>
                          <a:spcPts val="0"/>
                        </a:spcAft>
                      </a:pPr>
                      <a:r>
                        <a:rPr lang="en-US" sz="900" b="1" strike="noStrike" kern="1200">
                          <a:solidFill>
                            <a:schemeClr val="bg1"/>
                          </a:solidFill>
                          <a:latin typeface="Arial" panose="020B0604020202020204" pitchFamily="34" charset="0"/>
                          <a:ea typeface="+mn-ea"/>
                          <a:cs typeface="Arial" panose="020B0604020202020204" pitchFamily="34" charset="0"/>
                        </a:rPr>
                        <a:t>ACTIVATIONS &amp; EMERGENCIES</a:t>
                      </a:r>
                    </a:p>
                  </a:txBody>
                  <a:tcPr marL="0" marR="0" marT="381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900" b="1">
                          <a:solidFill>
                            <a:srgbClr val="000000"/>
                          </a:solidFill>
                          <a:effectLst/>
                          <a:latin typeface="Arial" panose="020B0604020202020204" pitchFamily="34" charset="0"/>
                          <a:cs typeface="Arial" panose="020B0604020202020204" pitchFamily="34" charset="0"/>
                        </a:rPr>
                        <a:t>FEMA</a:t>
                      </a:r>
                    </a:p>
                  </a:txBody>
                  <a:tcPr marL="50800" marR="50800" marT="50800" marB="5080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NRCC</a:t>
                      </a:r>
                      <a:r>
                        <a:rPr lang="en-US" sz="1000">
                          <a:solidFill>
                            <a:srgbClr val="000000"/>
                          </a:solidFill>
                          <a:effectLst/>
                          <a:latin typeface="+mn-lt"/>
                        </a:rPr>
                        <a:t>: Fully Activated (24/7)</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NWC:</a:t>
                      </a:r>
                      <a:r>
                        <a:rPr lang="en-US" sz="1000" b="0">
                          <a:solidFill>
                            <a:srgbClr val="000000"/>
                          </a:solidFill>
                          <a:effectLst/>
                          <a:latin typeface="+mn-lt"/>
                        </a:rPr>
                        <a:t> Monitoring</a:t>
                      </a:r>
                      <a:endParaRPr lang="en-US" sz="1000" b="1">
                        <a:solidFill>
                          <a:srgbClr val="000000"/>
                        </a:solidFill>
                        <a:effectLs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a:solidFill>
                          <a:srgbClr val="000000"/>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MS</a:t>
                      </a:r>
                    </a:p>
                  </a:txBody>
                  <a:tcPr marL="68580" marR="6858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r>
                        <a:rPr lang="en-US" sz="1000" b="0">
                          <a:solidFill>
                            <a:srgbClr val="000000"/>
                          </a:solidFill>
                          <a:effectLst/>
                          <a:latin typeface="+mn-lt"/>
                        </a:rPr>
                        <a:t> FEMA-1234-EM-MS approved 10/1/22; designated FCO Michael Scott</a:t>
                      </a:r>
                      <a:endParaRPr lang="en-US" sz="1000" b="1">
                        <a:solidFill>
                          <a:srgbClr val="000000"/>
                        </a:solidFill>
                        <a:effectLs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 </a:t>
                      </a:r>
                      <a:r>
                        <a:rPr lang="en-US" sz="1000" i="0">
                          <a:solidFill>
                            <a:srgbClr val="000000"/>
                          </a:solidFill>
                          <a:effectLst/>
                          <a:latin typeface="+mn-lt"/>
                        </a:rPr>
                        <a:t>EOC Level 1 (Full Activation)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 </a:t>
                      </a:r>
                      <a:r>
                        <a:rPr lang="en-US" sz="1000" b="0" i="0">
                          <a:solidFill>
                            <a:srgbClr val="000000"/>
                          </a:solidFill>
                          <a:effectLst/>
                          <a:latin typeface="+mn-lt"/>
                        </a:rPr>
                        <a:t>R4 IMAT in SEOC</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17753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R w="12700" cap="flat" cmpd="sng" algn="ctr">
                      <a:solidFill>
                        <a:schemeClr val="bg1">
                          <a:lumMod val="75000"/>
                        </a:schemeClr>
                      </a:solidFill>
                      <a:prstDash val="solid"/>
                      <a:round/>
                      <a:headEnd type="none" w="med" len="med"/>
                      <a:tailEnd type="none" w="med" len="med"/>
                    </a:lnR>
                    <a:lnT w="12700">
                      <a:solidFill>
                        <a:srgbClr val="BEBEBE"/>
                      </a:solidFill>
                      <a:prstDash val="solid"/>
                    </a:lnT>
                    <a:lnB w="12700" cap="flat" cmpd="sng" algn="ctr">
                      <a:solidFill>
                        <a:srgbClr val="BEBEBE"/>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AL</a:t>
                      </a:r>
                    </a:p>
                  </a:txBody>
                  <a:tcPr marL="68580" marR="6858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700711"/>
                  </a:ext>
                </a:extLst>
              </a:tr>
              <a:tr h="1013456">
                <a:tc vMerge="1">
                  <a:txBody>
                    <a:bodyPr/>
                    <a:lstStyle/>
                    <a:p>
                      <a:pPr marL="92075" algn="ctr">
                        <a:lnSpc>
                          <a:spcPct val="100000"/>
                        </a:lnSpc>
                        <a:spcBef>
                          <a:spcPts val="300"/>
                        </a:spcBef>
                      </a:pPr>
                      <a:endParaRPr lang="en-US" sz="1050" u="none" spc="-5">
                        <a:solidFill>
                          <a:schemeClr val="tx1"/>
                        </a:solidFill>
                        <a:latin typeface="Arial" panose="020B0604020202020204" pitchFamily="34" charset="0"/>
                        <a:cs typeface="Arial" panose="020B0604020202020204" pitchFamily="34" charset="0"/>
                      </a:endParaRPr>
                    </a:p>
                  </a:txBody>
                  <a:tcPr marL="0" marR="0" marT="3810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900" b="1">
                          <a:latin typeface="Arial" panose="020B0604020202020204" pitchFamily="34" charset="0"/>
                          <a:cs typeface="Arial" panose="020B0604020202020204" pitchFamily="34" charset="0"/>
                        </a:rPr>
                        <a:t>FL</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Declaration:</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mn-lt"/>
                          <a:ea typeface="+mn-ea"/>
                          <a:cs typeface="+mn-cs"/>
                        </a:rPr>
                        <a:t>State of Emergency</a:t>
                      </a:r>
                      <a:r>
                        <a:rPr kumimoji="0" lang="en-US" sz="1000" b="0" i="0" u="none" strike="noStrike" kern="1200" cap="none" spc="0" normalizeH="0" baseline="0" noProof="0">
                          <a:ln>
                            <a:noFill/>
                          </a:ln>
                          <a:solidFill>
                            <a:prstClr val="black"/>
                          </a:solidFill>
                          <a:effectLst/>
                          <a:uLnTx/>
                          <a:uFillTx/>
                          <a:latin typeface="+mn-lt"/>
                          <a:ea typeface="+mn-ea"/>
                          <a:cs typeface="+mn-cs"/>
                        </a:rPr>
                        <a:t>:</a:t>
                      </a:r>
                      <a:endParaRPr lang="en-US" sz="1000" i="0">
                        <a:solidFill>
                          <a:srgbClr val="000000"/>
                        </a:solidFill>
                        <a:effectLst/>
                        <a:highlight>
                          <a:srgbClr val="FFFF00"/>
                        </a:highlight>
                        <a:latin typeface="+mn-lt"/>
                      </a:endParaRP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a:solidFill>
                            <a:srgbClr val="000000"/>
                          </a:solidFill>
                          <a:effectLst/>
                          <a:latin typeface="+mn-lt"/>
                        </a:rPr>
                        <a:t>State EOC</a:t>
                      </a:r>
                      <a:r>
                        <a:rPr lang="en-US" sz="1000">
                          <a:solidFill>
                            <a:srgbClr val="000000"/>
                          </a:solidFill>
                          <a:effectLst/>
                          <a:latin typeface="+mn-lt"/>
                        </a:rPr>
                        <a:t>:</a:t>
                      </a:r>
                    </a:p>
                    <a:p>
                      <a:pPr marL="61913" marR="0" lvl="0" indent="-61913" algn="l" defTabSz="1341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i="0" u="none">
                          <a:solidFill>
                            <a:srgbClr val="000000"/>
                          </a:solidFill>
                          <a:effectLst/>
                          <a:latin typeface="+mn-lt"/>
                        </a:rPr>
                        <a:t>IMAT</a:t>
                      </a:r>
                      <a:r>
                        <a:rPr lang="en-US" sz="1000" b="1" i="0">
                          <a:solidFill>
                            <a:srgbClr val="000000"/>
                          </a:solidFill>
                          <a:effectLst/>
                          <a:latin typeface="+mn-lt"/>
                        </a:rPr>
                        <a:t>:</a:t>
                      </a:r>
                      <a:endParaRPr lang="en-US" sz="1000" b="1" i="0">
                        <a:solidFill>
                          <a:srgbClr val="0000FF"/>
                        </a:solidFill>
                        <a:effectLst/>
                        <a:latin typeface="+mn-l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000212"/>
                  </a:ext>
                </a:extLst>
              </a:tr>
            </a:tbl>
          </a:graphicData>
        </a:graphic>
      </p:graphicFrame>
      <p:sp>
        <p:nvSpPr>
          <p:cNvPr id="6" name="object 3">
            <a:extLst>
              <a:ext uri="{FF2B5EF4-FFF2-40B4-BE49-F238E27FC236}">
                <a16:creationId xmlns:a16="http://schemas.microsoft.com/office/drawing/2014/main" id="{43ED1BD7-C034-4FB7-B660-03A168F3AA7B}"/>
              </a:ext>
            </a:extLst>
          </p:cNvPr>
          <p:cNvSpPr/>
          <p:nvPr/>
        </p:nvSpPr>
        <p:spPr>
          <a:xfrm>
            <a:off x="301886" y="151663"/>
            <a:ext cx="1687552" cy="515932"/>
          </a:xfrm>
          <a:prstGeom prst="rect">
            <a:avLst/>
          </a:prstGeom>
          <a:blipFill>
            <a:blip r:embed="rId3" cstate="print"/>
            <a:stretch>
              <a:fillRect/>
            </a:stretch>
          </a:blipFill>
        </p:spPr>
        <p:txBody>
          <a:bodyPr wrap="square" lIns="0" tIns="0" rIns="0" bIns="0" rtlCol="0"/>
          <a:lstStyle/>
          <a:p>
            <a:endParaRPr/>
          </a:p>
        </p:txBody>
      </p:sp>
      <p:graphicFrame>
        <p:nvGraphicFramePr>
          <p:cNvPr id="7" name="object 6">
            <a:extLst>
              <a:ext uri="{FF2B5EF4-FFF2-40B4-BE49-F238E27FC236}">
                <a16:creationId xmlns:a16="http://schemas.microsoft.com/office/drawing/2014/main" id="{0B733D7F-4C9D-4097-A64A-F28306199C8F}"/>
              </a:ext>
            </a:extLst>
          </p:cNvPr>
          <p:cNvGraphicFramePr>
            <a:graphicFrameLocks noGrp="1"/>
          </p:cNvGraphicFramePr>
          <p:nvPr>
            <p:extLst>
              <p:ext uri="{D42A27DB-BD31-4B8C-83A1-F6EECF244321}">
                <p14:modId xmlns:p14="http://schemas.microsoft.com/office/powerpoint/2010/main" val="3720090564"/>
              </p:ext>
            </p:extLst>
          </p:nvPr>
        </p:nvGraphicFramePr>
        <p:xfrm>
          <a:off x="54334" y="1696528"/>
          <a:ext cx="4892040" cy="8290235"/>
        </p:xfrm>
        <a:graphic>
          <a:graphicData uri="http://schemas.openxmlformats.org/drawingml/2006/table">
            <a:tbl>
              <a:tblPr firstRow="1" bandRow="1">
                <a:tableStyleId>{2D5ABB26-0587-4C30-8999-92F81FD0307C}</a:tableStyleId>
              </a:tblPr>
              <a:tblGrid>
                <a:gridCol w="229871">
                  <a:extLst>
                    <a:ext uri="{9D8B030D-6E8A-4147-A177-3AD203B41FA5}">
                      <a16:colId xmlns:a16="http://schemas.microsoft.com/office/drawing/2014/main" val="20000"/>
                    </a:ext>
                  </a:extLst>
                </a:gridCol>
                <a:gridCol w="197709">
                  <a:extLst>
                    <a:ext uri="{9D8B030D-6E8A-4147-A177-3AD203B41FA5}">
                      <a16:colId xmlns:a16="http://schemas.microsoft.com/office/drawing/2014/main" val="3602918192"/>
                    </a:ext>
                  </a:extLst>
                </a:gridCol>
                <a:gridCol w="4464460">
                  <a:extLst>
                    <a:ext uri="{9D8B030D-6E8A-4147-A177-3AD203B41FA5}">
                      <a16:colId xmlns:a16="http://schemas.microsoft.com/office/drawing/2014/main" val="856517362"/>
                    </a:ext>
                  </a:extLst>
                </a:gridCol>
              </a:tblGrid>
              <a:tr h="197819">
                <a:tc gridSpan="3">
                  <a:txBody>
                    <a:bodyPr/>
                    <a:lstStyle/>
                    <a:p>
                      <a:pPr algn="ctr">
                        <a:lnSpc>
                          <a:spcPct val="100000"/>
                        </a:lnSpc>
                        <a:spcBef>
                          <a:spcPts val="0"/>
                        </a:spcBef>
                        <a:spcAft>
                          <a:spcPts val="0"/>
                        </a:spcAft>
                      </a:pPr>
                      <a:r>
                        <a:rPr lang="en-US" sz="900" b="1" strike="noStrike">
                          <a:solidFill>
                            <a:schemeClr val="bg1"/>
                          </a:solidFill>
                          <a:latin typeface="Arial" panose="020B0604020202020204" pitchFamily="34" charset="0"/>
                          <a:cs typeface="Arial" panose="020B0604020202020204" pitchFamily="34" charset="0"/>
                        </a:rPr>
                        <a:t>LIFELINES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674368">
                <a:tc rowSpan="3">
                  <a:txBody>
                    <a:bodyPr/>
                    <a:lstStyle/>
                    <a:p>
                      <a:pPr marL="0" marR="30480" lvl="0" indent="14288" algn="ctr" defTabSz="1341150" rtl="0" eaLnBrk="1" fontAlgn="auto" latinLnBrk="0" hangingPunct="1">
                        <a:lnSpc>
                          <a:spcPct val="100000"/>
                        </a:lnSpc>
                        <a:spcBef>
                          <a:spcPts val="0"/>
                        </a:spcBef>
                        <a:spcAft>
                          <a:spcPts val="600"/>
                        </a:spcAft>
                        <a:buClrTx/>
                        <a:buSzTx/>
                        <a:buFontTx/>
                        <a:buNone/>
                        <a:tabLst/>
                        <a:defRPr/>
                      </a:pPr>
                      <a:r>
                        <a:rPr lang="en-US" sz="900" b="1" strike="noStrike" kern="1200">
                          <a:solidFill>
                            <a:schemeClr val="tx1"/>
                          </a:solidFill>
                          <a:latin typeface="Arial" panose="020B0604020202020204" pitchFamily="34" charset="0"/>
                          <a:ea typeface="+mn-ea"/>
                          <a:cs typeface="Arial" panose="020B0604020202020204" pitchFamily="34" charset="0"/>
                        </a:rPr>
                        <a:t>SAFETY &amp; SECURITY</a:t>
                      </a:r>
                    </a:p>
                  </a:txBody>
                  <a:tcPr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52038"/>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000" b="1"/>
                        <a:t>Search and Rescue: </a:t>
                      </a:r>
                      <a:r>
                        <a:rPr lang="en-US" sz="1000">
                          <a:solidFill>
                            <a:srgbClr val="0000FF"/>
                          </a:solidFill>
                        </a:rPr>
                        <a:t>3,404 (+674) </a:t>
                      </a:r>
                      <a:r>
                        <a:rPr lang="en-US" sz="1000"/>
                        <a:t>people and 155 pets rescued via ground, air, and sea by MS National Guard, USCG, and US&amp;R (numbers do not include rescues by local authorities and other entities) </a:t>
                      </a:r>
                      <a:r>
                        <a:rPr lang="en-US" sz="800">
                          <a:solidFill>
                            <a:srgbClr val="0000FF"/>
                          </a:solidFill>
                        </a:rPr>
                        <a:t>(ESF-9 Update, 10/4/22, 1:42 am ET)</a:t>
                      </a:r>
                      <a:r>
                        <a:rPr lang="en-US" sz="900">
                          <a:solidFill>
                            <a:srgbClr val="0000FF"/>
                          </a:solidFill>
                        </a:rPr>
                        <a:t> </a:t>
                      </a:r>
                      <a:endParaRPr kumimoji="0" lang="en-US" sz="900" b="1" i="0" u="none" strike="noStrike" kern="1200" cap="none" spc="0" normalizeH="0" baseline="0" noProof="0">
                        <a:ln>
                          <a:noFill/>
                        </a:ln>
                        <a:solidFill>
                          <a:srgbClr val="0000FF"/>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648202"/>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341027"/>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0" i="0" u="none" strike="noStrike" kern="1200" cap="none" spc="0" normalizeH="0" baseline="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271500"/>
                  </a:ext>
                </a:extLst>
              </a:tr>
              <a:tr h="67436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FOOD, HYDRATION , SHELTER</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000" b="1"/>
                        <a:t>Food:</a:t>
                      </a:r>
                      <a:r>
                        <a:rPr lang="en-US" sz="1000"/>
                        <a:t> MS ordered </a:t>
                      </a:r>
                      <a:r>
                        <a:rPr lang="en-US" sz="1000">
                          <a:solidFill>
                            <a:srgbClr val="0000FF"/>
                          </a:solidFill>
                        </a:rPr>
                        <a:t>8.1M (+2.9M)</a:t>
                      </a:r>
                      <a:r>
                        <a:rPr lang="en-US" sz="1000"/>
                        <a:t> meals and </a:t>
                      </a:r>
                      <a:r>
                        <a:rPr lang="en-US" sz="1000">
                          <a:solidFill>
                            <a:srgbClr val="0000FF"/>
                          </a:solidFill>
                        </a:rPr>
                        <a:t>8.4M (+900K)</a:t>
                      </a:r>
                      <a:r>
                        <a:rPr lang="en-US" sz="1000"/>
                        <a:t> liters of water; </a:t>
                      </a:r>
                      <a:r>
                        <a:rPr lang="en-US" sz="1000">
                          <a:solidFill>
                            <a:srgbClr val="0000FF"/>
                          </a:solidFill>
                        </a:rPr>
                        <a:t>3.7M (+800K)</a:t>
                      </a:r>
                      <a:r>
                        <a:rPr lang="en-US" sz="1000"/>
                        <a:t> meals and 5M (+1.1M) liters of water delivered; additional balance and other commodities shipping from Maxwell ISB as MS requests (infant/toddler kits, blankets, cots, tarps, sheeting, and rescue ladders)</a:t>
                      </a:r>
                      <a:r>
                        <a:rPr lang="en-US" sz="900"/>
                        <a:t> </a:t>
                      </a:r>
                      <a:r>
                        <a:rPr lang="en-US" sz="800" i="1">
                          <a:solidFill>
                            <a:srgbClr val="0000FF"/>
                          </a:solidFill>
                        </a:rPr>
                        <a:t>(ESF-7 Update, 10/3/22, 11:03 pm ET)</a:t>
                      </a:r>
                      <a:endParaRPr lang="en-US" sz="800" i="1">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298536"/>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(BL)</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A16"/>
                    </a:solidFill>
                  </a:tcPr>
                </a:tc>
                <a:tc>
                  <a:txBody>
                    <a:bodyPr/>
                    <a:lstStyle/>
                    <a:p>
                      <a:pPr marL="0" indent="0" algn="l">
                        <a:buClr>
                          <a:schemeClr val="tx1"/>
                        </a:buClr>
                        <a:buFont typeface="Arial" panose="020B0604020202020204" pitchFamily="34" charset="0"/>
                        <a:buNone/>
                      </a:pPr>
                      <a:endParaRPr lang="en-US"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306310"/>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A16"/>
                    </a:solidFill>
                  </a:tcPr>
                </a:tc>
                <a:tc>
                  <a:txBody>
                    <a:bodyPr/>
                    <a:lstStyle/>
                    <a:p>
                      <a:pPr marL="0" indent="0" algn="l">
                        <a:buClr>
                          <a:schemeClr val="tx1"/>
                        </a:buClr>
                        <a:buFont typeface="Arial" panose="020B0604020202020204" pitchFamily="34" charset="0"/>
                        <a:buNone/>
                      </a:pPr>
                      <a:endParaRPr lang="en-US" sz="900" b="1"/>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481096"/>
                  </a:ext>
                </a:extLst>
              </a:tr>
              <a:tr h="67436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HEALTH &amp; MEDICAL</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AC17"/>
                    </a:solidFill>
                  </a:tcPr>
                </a:tc>
                <a:tc>
                  <a:txBody>
                    <a:bodyPr/>
                    <a:lstStyle/>
                    <a:p>
                      <a:pPr marL="12700" marR="48260" algn="l">
                        <a:lnSpc>
                          <a:spcPct val="100000"/>
                        </a:lnSpc>
                        <a:spcBef>
                          <a:spcPts val="100"/>
                        </a:spcBef>
                      </a:pPr>
                      <a:r>
                        <a:rPr lang="en-US" sz="1000" b="1">
                          <a:latin typeface="+mn-lt"/>
                          <a:cs typeface="Calibri"/>
                        </a:rPr>
                        <a:t>Medical</a:t>
                      </a:r>
                      <a:r>
                        <a:rPr lang="en-US" sz="1000" b="1" spc="-10">
                          <a:latin typeface="+mn-lt"/>
                          <a:cs typeface="Calibri"/>
                        </a:rPr>
                        <a:t> </a:t>
                      </a:r>
                      <a:r>
                        <a:rPr lang="en-US" sz="1000" b="1">
                          <a:latin typeface="+mn-lt"/>
                          <a:cs typeface="Calibri"/>
                        </a:rPr>
                        <a:t>Care:</a:t>
                      </a:r>
                      <a:r>
                        <a:rPr lang="en-US" sz="1000" b="1" spc="-10">
                          <a:latin typeface="+mn-lt"/>
                          <a:cs typeface="Calibri"/>
                        </a:rPr>
                        <a:t> </a:t>
                      </a:r>
                      <a:r>
                        <a:rPr lang="en-US" sz="1000">
                          <a:latin typeface="+mn-lt"/>
                          <a:cs typeface="Calibri"/>
                        </a:rPr>
                        <a:t>At</a:t>
                      </a:r>
                      <a:r>
                        <a:rPr lang="en-US" sz="1000" spc="-15">
                          <a:latin typeface="+mn-lt"/>
                          <a:cs typeface="Calibri"/>
                        </a:rPr>
                        <a:t> </a:t>
                      </a:r>
                      <a:r>
                        <a:rPr lang="en-US" sz="1000">
                          <a:latin typeface="+mn-lt"/>
                          <a:cs typeface="Calibri"/>
                        </a:rPr>
                        <a:t>least </a:t>
                      </a:r>
                      <a:r>
                        <a:rPr lang="en-US" sz="1000">
                          <a:solidFill>
                            <a:srgbClr val="0000FF"/>
                          </a:solidFill>
                          <a:latin typeface="+mn-lt"/>
                          <a:cs typeface="Calibri"/>
                        </a:rPr>
                        <a:t>128</a:t>
                      </a:r>
                      <a:r>
                        <a:rPr lang="en-US" sz="1000" spc="-35">
                          <a:solidFill>
                            <a:srgbClr val="0000FF"/>
                          </a:solidFill>
                          <a:latin typeface="+mn-lt"/>
                          <a:cs typeface="Calibri"/>
                        </a:rPr>
                        <a:t> </a:t>
                      </a:r>
                      <a:r>
                        <a:rPr lang="en-US" sz="1000">
                          <a:solidFill>
                            <a:srgbClr val="0000FF"/>
                          </a:solidFill>
                          <a:latin typeface="+mn-lt"/>
                          <a:cs typeface="Calibri"/>
                        </a:rPr>
                        <a:t>(-10)</a:t>
                      </a:r>
                      <a:r>
                        <a:rPr lang="en-US" sz="1000" spc="-35">
                          <a:solidFill>
                            <a:srgbClr val="0000FF"/>
                          </a:solidFill>
                          <a:latin typeface="+mn-lt"/>
                          <a:cs typeface="Calibri"/>
                        </a:rPr>
                        <a:t> </a:t>
                      </a:r>
                      <a:r>
                        <a:rPr lang="en-US" sz="1000">
                          <a:latin typeface="+mn-lt"/>
                          <a:cs typeface="Calibri"/>
                        </a:rPr>
                        <a:t>healthcare</a:t>
                      </a:r>
                      <a:r>
                        <a:rPr lang="en-US" sz="1000" spc="-10">
                          <a:latin typeface="+mn-lt"/>
                          <a:cs typeface="Calibri"/>
                        </a:rPr>
                        <a:t> </a:t>
                      </a:r>
                      <a:r>
                        <a:rPr lang="en-US" sz="1000">
                          <a:latin typeface="+mn-lt"/>
                          <a:cs typeface="Calibri"/>
                        </a:rPr>
                        <a:t>facilities</a:t>
                      </a:r>
                      <a:r>
                        <a:rPr lang="en-US" sz="1000" spc="5">
                          <a:latin typeface="+mn-lt"/>
                          <a:cs typeface="Calibri"/>
                        </a:rPr>
                        <a:t> </a:t>
                      </a:r>
                      <a:r>
                        <a:rPr lang="en-US" sz="1000">
                          <a:latin typeface="+mn-lt"/>
                          <a:cs typeface="Calibri"/>
                        </a:rPr>
                        <a:t>impacted</a:t>
                      </a:r>
                      <a:r>
                        <a:rPr lang="en-US" sz="1000" spc="-10">
                          <a:latin typeface="+mn-lt"/>
                          <a:cs typeface="Calibri"/>
                        </a:rPr>
                        <a:t> </a:t>
                      </a:r>
                      <a:r>
                        <a:rPr lang="en-US" sz="1000">
                          <a:latin typeface="+mn-lt"/>
                          <a:cs typeface="Calibri"/>
                        </a:rPr>
                        <a:t>across</a:t>
                      </a:r>
                      <a:r>
                        <a:rPr lang="en-US" sz="1000" spc="-40">
                          <a:latin typeface="+mn-lt"/>
                          <a:cs typeface="Calibri"/>
                        </a:rPr>
                        <a:t> </a:t>
                      </a:r>
                      <a:r>
                        <a:rPr lang="en-US" sz="1000">
                          <a:latin typeface="+mn-lt"/>
                          <a:cs typeface="Calibri"/>
                        </a:rPr>
                        <a:t>the</a:t>
                      </a:r>
                      <a:r>
                        <a:rPr lang="en-US" sz="1000" spc="-5">
                          <a:latin typeface="+mn-lt"/>
                          <a:cs typeface="Calibri"/>
                        </a:rPr>
                        <a:t> </a:t>
                      </a:r>
                      <a:r>
                        <a:rPr lang="en-US" sz="1000">
                          <a:latin typeface="+mn-lt"/>
                          <a:cs typeface="Calibri"/>
                        </a:rPr>
                        <a:t>state,</a:t>
                      </a:r>
                      <a:r>
                        <a:rPr lang="en-US" sz="1000" spc="-20">
                          <a:latin typeface="+mn-lt"/>
                          <a:cs typeface="Calibri"/>
                        </a:rPr>
                        <a:t> </a:t>
                      </a:r>
                      <a:r>
                        <a:rPr lang="en-US" sz="1000">
                          <a:latin typeface="+mn-lt"/>
                          <a:cs typeface="Calibri"/>
                        </a:rPr>
                        <a:t>impacting</a:t>
                      </a:r>
                      <a:r>
                        <a:rPr lang="en-US" sz="1000" spc="15">
                          <a:latin typeface="+mn-lt"/>
                          <a:cs typeface="Calibri"/>
                        </a:rPr>
                        <a:t> </a:t>
                      </a:r>
                      <a:r>
                        <a:rPr lang="en-US" sz="1000">
                          <a:solidFill>
                            <a:srgbClr val="0000FF"/>
                          </a:solidFill>
                          <a:latin typeface="+mn-lt"/>
                          <a:cs typeface="Calibri"/>
                        </a:rPr>
                        <a:t>5,655</a:t>
                      </a:r>
                      <a:r>
                        <a:rPr lang="en-US" sz="1000" spc="-35">
                          <a:solidFill>
                            <a:srgbClr val="0000FF"/>
                          </a:solidFill>
                          <a:latin typeface="+mn-lt"/>
                          <a:cs typeface="Calibri"/>
                        </a:rPr>
                        <a:t> </a:t>
                      </a:r>
                      <a:r>
                        <a:rPr lang="en-US" sz="1000">
                          <a:solidFill>
                            <a:srgbClr val="0000FF"/>
                          </a:solidFill>
                          <a:latin typeface="+mn-lt"/>
                          <a:cs typeface="Calibri"/>
                        </a:rPr>
                        <a:t>(-819)</a:t>
                      </a:r>
                      <a:r>
                        <a:rPr lang="en-US" sz="1000" spc="-45">
                          <a:solidFill>
                            <a:srgbClr val="0000FF"/>
                          </a:solidFill>
                          <a:latin typeface="+mn-lt"/>
                          <a:cs typeface="Calibri"/>
                        </a:rPr>
                        <a:t> </a:t>
                      </a:r>
                      <a:r>
                        <a:rPr lang="en-US" sz="1000">
                          <a:latin typeface="+mn-lt"/>
                          <a:cs typeface="Calibri"/>
                        </a:rPr>
                        <a:t>patients</a:t>
                      </a:r>
                      <a:r>
                        <a:rPr lang="en-US" sz="1000" spc="5">
                          <a:latin typeface="+mn-lt"/>
                          <a:cs typeface="Calibri"/>
                        </a:rPr>
                        <a:t> </a:t>
                      </a:r>
                      <a:r>
                        <a:rPr lang="en-US" sz="1000">
                          <a:latin typeface="+mn-lt"/>
                          <a:cs typeface="Calibri"/>
                        </a:rPr>
                        <a:t>or</a:t>
                      </a:r>
                      <a:r>
                        <a:rPr lang="en-US" sz="1000" spc="-25">
                          <a:latin typeface="+mn-lt"/>
                          <a:cs typeface="Calibri"/>
                        </a:rPr>
                        <a:t> </a:t>
                      </a:r>
                      <a:r>
                        <a:rPr lang="en-US" sz="1000" spc="-10">
                          <a:latin typeface="+mn-lt"/>
                          <a:cs typeface="Calibri"/>
                        </a:rPr>
                        <a:t>residents</a:t>
                      </a:r>
                      <a:r>
                        <a:rPr lang="en-US" sz="1000">
                          <a:latin typeface="+mn-lt"/>
                          <a:cs typeface="Calibri"/>
                        </a:rPr>
                        <a:t> and</a:t>
                      </a:r>
                      <a:r>
                        <a:rPr lang="en-US" sz="1000" spc="-30">
                          <a:latin typeface="+mn-lt"/>
                          <a:cs typeface="Calibri"/>
                        </a:rPr>
                        <a:t> </a:t>
                      </a:r>
                      <a:r>
                        <a:rPr lang="en-US" sz="1000">
                          <a:latin typeface="+mn-lt"/>
                          <a:cs typeface="Calibri"/>
                        </a:rPr>
                        <a:t>2,085</a:t>
                      </a:r>
                      <a:r>
                        <a:rPr lang="en-US" sz="1000" spc="-35">
                          <a:latin typeface="+mn-lt"/>
                          <a:cs typeface="Calibri"/>
                        </a:rPr>
                        <a:t> </a:t>
                      </a:r>
                      <a:r>
                        <a:rPr lang="en-US" sz="1000">
                          <a:latin typeface="+mn-lt"/>
                          <a:cs typeface="Calibri"/>
                        </a:rPr>
                        <a:t>staff;</a:t>
                      </a:r>
                      <a:r>
                        <a:rPr lang="en-US" sz="1000" spc="-25">
                          <a:latin typeface="+mn-lt"/>
                          <a:cs typeface="Calibri"/>
                        </a:rPr>
                        <a:t> </a:t>
                      </a:r>
                      <a:r>
                        <a:rPr lang="en-US" sz="1000">
                          <a:latin typeface="+mn-lt"/>
                          <a:cs typeface="Calibri"/>
                        </a:rPr>
                        <a:t>damage</a:t>
                      </a:r>
                      <a:r>
                        <a:rPr lang="en-US" sz="1000" spc="-20">
                          <a:latin typeface="+mn-lt"/>
                          <a:cs typeface="Calibri"/>
                        </a:rPr>
                        <a:t> </a:t>
                      </a:r>
                      <a:r>
                        <a:rPr lang="en-US" sz="1000">
                          <a:latin typeface="+mn-lt"/>
                          <a:cs typeface="Calibri"/>
                        </a:rPr>
                        <a:t>assessments</a:t>
                      </a:r>
                      <a:r>
                        <a:rPr lang="en-US" sz="1000" spc="5">
                          <a:latin typeface="+mn-lt"/>
                          <a:cs typeface="Calibri"/>
                        </a:rPr>
                        <a:t> </a:t>
                      </a:r>
                      <a:r>
                        <a:rPr lang="en-US" sz="1000">
                          <a:latin typeface="+mn-lt"/>
                          <a:cs typeface="Calibri"/>
                        </a:rPr>
                        <a:t>in</a:t>
                      </a:r>
                      <a:r>
                        <a:rPr lang="en-US" sz="1000" spc="-10">
                          <a:latin typeface="+mn-lt"/>
                          <a:cs typeface="Calibri"/>
                        </a:rPr>
                        <a:t> </a:t>
                      </a:r>
                      <a:r>
                        <a:rPr lang="en-US" sz="1000">
                          <a:latin typeface="+mn-lt"/>
                          <a:cs typeface="Calibri"/>
                        </a:rPr>
                        <a:t>progress;</a:t>
                      </a:r>
                      <a:r>
                        <a:rPr lang="en-US" sz="1000" spc="-5">
                          <a:latin typeface="+mn-lt"/>
                          <a:cs typeface="Calibri"/>
                        </a:rPr>
                        <a:t> </a:t>
                      </a:r>
                      <a:r>
                        <a:rPr lang="en-US" sz="1000">
                          <a:latin typeface="+mn-lt"/>
                          <a:cs typeface="Calibri"/>
                        </a:rPr>
                        <a:t>2</a:t>
                      </a:r>
                      <a:r>
                        <a:rPr lang="en-US" sz="1000" spc="-25">
                          <a:latin typeface="+mn-lt"/>
                          <a:cs typeface="Calibri"/>
                        </a:rPr>
                        <a:t> </a:t>
                      </a:r>
                      <a:r>
                        <a:rPr lang="en-US" sz="1000">
                          <a:latin typeface="+mn-lt"/>
                          <a:cs typeface="Calibri"/>
                        </a:rPr>
                        <a:t>USACE</a:t>
                      </a:r>
                      <a:r>
                        <a:rPr lang="en-US" sz="1000" spc="-15">
                          <a:latin typeface="+mn-lt"/>
                          <a:cs typeface="Calibri"/>
                        </a:rPr>
                        <a:t> </a:t>
                      </a:r>
                      <a:r>
                        <a:rPr lang="en-US" sz="1000">
                          <a:latin typeface="+mn-lt"/>
                          <a:cs typeface="Calibri"/>
                        </a:rPr>
                        <a:t>teams</a:t>
                      </a:r>
                      <a:r>
                        <a:rPr lang="en-US" sz="1000" spc="-20">
                          <a:latin typeface="+mn-lt"/>
                          <a:cs typeface="Calibri"/>
                        </a:rPr>
                        <a:t> </a:t>
                      </a:r>
                      <a:r>
                        <a:rPr lang="en-US" sz="1000">
                          <a:latin typeface="+mn-lt"/>
                          <a:cs typeface="Calibri"/>
                        </a:rPr>
                        <a:t>continue</a:t>
                      </a:r>
                      <a:r>
                        <a:rPr lang="en-US" sz="1000" spc="-5">
                          <a:latin typeface="+mn-lt"/>
                          <a:cs typeface="Calibri"/>
                        </a:rPr>
                        <a:t> </a:t>
                      </a:r>
                      <a:r>
                        <a:rPr lang="en-US" sz="1000">
                          <a:latin typeface="+mn-lt"/>
                          <a:cs typeface="Calibri"/>
                        </a:rPr>
                        <a:t>conducting</a:t>
                      </a:r>
                      <a:r>
                        <a:rPr lang="en-US" sz="1000" spc="5">
                          <a:latin typeface="+mn-lt"/>
                          <a:cs typeface="Calibri"/>
                        </a:rPr>
                        <a:t> </a:t>
                      </a:r>
                      <a:r>
                        <a:rPr lang="en-US" sz="1000">
                          <a:latin typeface="+mn-lt"/>
                          <a:cs typeface="Calibri"/>
                        </a:rPr>
                        <a:t>power</a:t>
                      </a:r>
                      <a:r>
                        <a:rPr lang="en-US" sz="1000" spc="-30">
                          <a:latin typeface="+mn-lt"/>
                          <a:cs typeface="Calibri"/>
                        </a:rPr>
                        <a:t> </a:t>
                      </a:r>
                      <a:r>
                        <a:rPr lang="en-US" sz="1000">
                          <a:latin typeface="+mn-lt"/>
                          <a:cs typeface="Calibri"/>
                        </a:rPr>
                        <a:t>assessments</a:t>
                      </a:r>
                      <a:r>
                        <a:rPr lang="en-US" sz="1000" spc="5">
                          <a:latin typeface="+mn-lt"/>
                          <a:cs typeface="Calibri"/>
                        </a:rPr>
                        <a:t> </a:t>
                      </a:r>
                      <a:r>
                        <a:rPr lang="en-US" sz="1000">
                          <a:latin typeface="+mn-lt"/>
                          <a:cs typeface="Calibri"/>
                        </a:rPr>
                        <a:t>at</a:t>
                      </a:r>
                      <a:r>
                        <a:rPr lang="en-US" sz="1000" spc="-30">
                          <a:latin typeface="+mn-lt"/>
                          <a:cs typeface="Calibri"/>
                        </a:rPr>
                        <a:t> State Hospitals</a:t>
                      </a:r>
                      <a:r>
                        <a:rPr lang="en-US" sz="1000" spc="5">
                          <a:latin typeface="+mn-lt"/>
                          <a:cs typeface="Calibri"/>
                        </a:rPr>
                        <a:t> </a:t>
                      </a:r>
                      <a:r>
                        <a:rPr lang="en-US" sz="800" i="1" spc="-10">
                          <a:solidFill>
                            <a:srgbClr val="0000FF"/>
                          </a:solidFill>
                          <a:latin typeface="+mn-lt"/>
                          <a:cs typeface="Calibri"/>
                        </a:rPr>
                        <a:t>(ESF-</a:t>
                      </a:r>
                      <a:r>
                        <a:rPr lang="en-US" sz="800" i="1">
                          <a:solidFill>
                            <a:srgbClr val="0000FF"/>
                          </a:solidFill>
                          <a:latin typeface="+mn-lt"/>
                          <a:cs typeface="Calibri"/>
                        </a:rPr>
                        <a:t>8</a:t>
                      </a:r>
                      <a:r>
                        <a:rPr lang="en-US" sz="800" i="1" spc="-45">
                          <a:solidFill>
                            <a:srgbClr val="0000FF"/>
                          </a:solidFill>
                          <a:latin typeface="+mn-lt"/>
                          <a:cs typeface="Calibri"/>
                        </a:rPr>
                        <a:t> </a:t>
                      </a:r>
                      <a:r>
                        <a:rPr lang="en-US" sz="800" i="1">
                          <a:solidFill>
                            <a:srgbClr val="0000FF"/>
                          </a:solidFill>
                          <a:latin typeface="+mn-lt"/>
                          <a:cs typeface="Calibri"/>
                        </a:rPr>
                        <a:t>Update,</a:t>
                      </a:r>
                      <a:r>
                        <a:rPr lang="en-US" sz="800" i="1" spc="-5">
                          <a:solidFill>
                            <a:srgbClr val="0000FF"/>
                          </a:solidFill>
                          <a:latin typeface="+mn-lt"/>
                          <a:cs typeface="Calibri"/>
                        </a:rPr>
                        <a:t> </a:t>
                      </a:r>
                      <a:r>
                        <a:rPr lang="en-US" sz="800" i="1">
                          <a:solidFill>
                            <a:srgbClr val="0000FF"/>
                          </a:solidFill>
                          <a:latin typeface="+mn-lt"/>
                          <a:cs typeface="Calibri"/>
                        </a:rPr>
                        <a:t>10/4/22,</a:t>
                      </a:r>
                      <a:r>
                        <a:rPr lang="en-US" sz="800" i="1" spc="-50">
                          <a:solidFill>
                            <a:srgbClr val="0000FF"/>
                          </a:solidFill>
                          <a:latin typeface="+mn-lt"/>
                          <a:cs typeface="Calibri"/>
                        </a:rPr>
                        <a:t> 3</a:t>
                      </a:r>
                      <a:r>
                        <a:rPr lang="en-US" sz="800" i="1">
                          <a:solidFill>
                            <a:srgbClr val="0000FF"/>
                          </a:solidFill>
                          <a:latin typeface="+mn-lt"/>
                          <a:cs typeface="Calibri"/>
                        </a:rPr>
                        <a:t>:40</a:t>
                      </a:r>
                      <a:r>
                        <a:rPr lang="en-US" sz="800" i="1" spc="-25">
                          <a:solidFill>
                            <a:srgbClr val="0000FF"/>
                          </a:solidFill>
                          <a:latin typeface="+mn-lt"/>
                          <a:cs typeface="Calibri"/>
                        </a:rPr>
                        <a:t> a</a:t>
                      </a:r>
                      <a:r>
                        <a:rPr lang="en-US" sz="800" i="1">
                          <a:solidFill>
                            <a:srgbClr val="0000FF"/>
                          </a:solidFill>
                          <a:latin typeface="+mn-lt"/>
                          <a:cs typeface="Calibri"/>
                        </a:rPr>
                        <a:t>m</a:t>
                      </a:r>
                      <a:r>
                        <a:rPr lang="en-US" sz="800" i="1" spc="-5">
                          <a:solidFill>
                            <a:srgbClr val="0000FF"/>
                          </a:solidFill>
                          <a:latin typeface="+mn-lt"/>
                          <a:cs typeface="Calibri"/>
                        </a:rPr>
                        <a:t> </a:t>
                      </a:r>
                      <a:r>
                        <a:rPr lang="en-US" sz="800" i="1" spc="-25">
                          <a:solidFill>
                            <a:srgbClr val="0000FF"/>
                          </a:solidFill>
                          <a:latin typeface="+mn-lt"/>
                          <a:cs typeface="Calibri"/>
                        </a:rPr>
                        <a:t>ET)</a:t>
                      </a:r>
                      <a:endParaRPr lang="en-US" sz="800">
                        <a:latin typeface="+mn-lt"/>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276873"/>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2037"/>
                    </a:solidFill>
                  </a:tcPr>
                </a:tc>
                <a:tc>
                  <a:txBody>
                    <a:bodyPr/>
                    <a:lstStyle/>
                    <a:p>
                      <a:pPr marL="0" marR="0" lvl="0" indent="0" algn="l" rtl="0" eaLnBrk="1" fontAlgn="auto" latinLnBrk="0" hangingPunct="1">
                        <a:lnSpc>
                          <a:spcPct val="100000"/>
                        </a:lnSpc>
                        <a:spcBef>
                          <a:spcPts val="0"/>
                        </a:spcBef>
                        <a:spcAft>
                          <a:spcPts val="0"/>
                        </a:spcAft>
                        <a:buClr>
                          <a:schemeClr val="tx1"/>
                        </a:buClr>
                        <a:buSzTx/>
                        <a:buFont typeface="Arial" panose="020B0604020202020204" pitchFamily="34" charset="0"/>
                        <a:buNone/>
                      </a:pPr>
                      <a:endParaRPr kumimoji="0" lang="en-US" sz="900" b="1" i="0" u="none" strike="noStrike" kern="1200" cap="none" spc="0" normalizeH="0" baseline="0" noProof="0">
                        <a:ln>
                          <a:noFill/>
                        </a:ln>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16521"/>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2038"/>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599028"/>
                  </a:ext>
                </a:extLst>
              </a:tr>
              <a:tr h="674368">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WATER SYSTEMS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800" b="1" i="1" u="none" strike="noStrike" kern="1200" cap="none" spc="0" normalizeH="0" baseline="0" noProof="0">
                        <a:ln>
                          <a:noFill/>
                        </a:ln>
                        <a:solidFill>
                          <a:srgbClr val="0000FF"/>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223946"/>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mn-lt"/>
                          <a:ea typeface="+mn-ea"/>
                          <a:cs typeface="+mn-cs"/>
                        </a:rPr>
                        <a:t>Potable Water Infrastructure: </a:t>
                      </a:r>
                      <a:r>
                        <a:rPr kumimoji="0" lang="en-US" sz="1000" b="0" i="0" u="none" strike="noStrike" kern="1200" cap="none" spc="0" normalizeH="0" baseline="0" noProof="0" dirty="0">
                          <a:ln>
                            <a:noFill/>
                          </a:ln>
                          <a:solidFill>
                            <a:srgbClr val="0000FF"/>
                          </a:solidFill>
                          <a:effectLst/>
                          <a:uLnTx/>
                          <a:uFillTx/>
                          <a:latin typeface="+mn-lt"/>
                          <a:ea typeface="+mn-ea"/>
                          <a:cs typeface="+mn-cs"/>
                        </a:rPr>
                        <a:t>Precautionary BWA issued Statewide; damage assessments will begin 10/6 </a:t>
                      </a:r>
                      <a:r>
                        <a:rPr kumimoji="0" lang="en-US" sz="800" b="0" i="1" u="none" strike="noStrike" kern="1200" cap="none" spc="0" normalizeH="0" baseline="0" noProof="0" dirty="0">
                          <a:ln>
                            <a:noFill/>
                          </a:ln>
                          <a:solidFill>
                            <a:srgbClr val="0000FF"/>
                          </a:solidFill>
                          <a:effectLst/>
                          <a:uLnTx/>
                          <a:uFillTx/>
                          <a:latin typeface="+mn-lt"/>
                          <a:ea typeface="+mn-ea"/>
                          <a:cs typeface="+mn-cs"/>
                        </a:rPr>
                        <a:t>(ESF-7, 10/4/22, 1:17 am ET)</a:t>
                      </a:r>
                      <a:endParaRPr kumimoji="0" lang="en-US" sz="800" b="1" i="1" u="none" strike="noStrike" kern="1200" cap="none" spc="0" normalizeH="0" baseline="0" noProof="0" dirty="0">
                        <a:ln>
                          <a:noFill/>
                        </a:ln>
                        <a:solidFill>
                          <a:srgbClr val="0000FF"/>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460041"/>
                  </a:ext>
                </a:extLst>
              </a:tr>
              <a:tr h="674368">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(GY)</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9395"/>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480715"/>
                  </a:ext>
                </a:extLst>
              </a:tr>
            </a:tbl>
          </a:graphicData>
        </a:graphic>
      </p:graphicFrame>
      <p:sp>
        <p:nvSpPr>
          <p:cNvPr id="10" name="object 4">
            <a:extLst>
              <a:ext uri="{FF2B5EF4-FFF2-40B4-BE49-F238E27FC236}">
                <a16:creationId xmlns:a16="http://schemas.microsoft.com/office/drawing/2014/main" id="{1A6264A8-E9D4-42C7-B710-69CF3EF07C33}"/>
              </a:ext>
            </a:extLst>
          </p:cNvPr>
          <p:cNvSpPr txBox="1">
            <a:spLocks/>
          </p:cNvSpPr>
          <p:nvPr/>
        </p:nvSpPr>
        <p:spPr>
          <a:xfrm>
            <a:off x="0" y="-2376"/>
            <a:ext cx="15544800" cy="827791"/>
          </a:xfrm>
          <a:prstGeom prst="rect">
            <a:avLst/>
          </a:prstGeom>
        </p:spPr>
        <p:txBody>
          <a:bodyPr vert="horz" wrap="square" lIns="0" tIns="12065" rIns="0" bIns="0" rtlCol="0">
            <a:spAutoFit/>
          </a:bodyPr>
          <a:lstStyle>
            <a:lvl1pPr>
              <a:defRPr sz="2800" b="1" i="0">
                <a:solidFill>
                  <a:schemeClr val="tx1"/>
                </a:solidFill>
                <a:latin typeface="Calibri"/>
                <a:ea typeface="+mj-ea"/>
                <a:cs typeface="Calibri"/>
              </a:defRPr>
            </a:lvl1pPr>
          </a:lstStyle>
          <a:p>
            <a:pPr algn="ctr"/>
            <a:r>
              <a:rPr lang="en-US" sz="1900" kern="0" spc="-5">
                <a:latin typeface="Arial" panose="020B0604020202020204" pitchFamily="34" charset="0"/>
                <a:cs typeface="Arial" panose="020B0604020202020204" pitchFamily="34" charset="0"/>
              </a:rPr>
              <a:t>Senior Leadership Brief</a:t>
            </a:r>
          </a:p>
          <a:p>
            <a:pPr algn="ctr"/>
            <a:r>
              <a:rPr lang="en-US" sz="1800">
                <a:latin typeface="Arial" panose="020B0604020202020204" pitchFamily="34" charset="0"/>
                <a:ea typeface="+mn-ea"/>
                <a:cs typeface="Arial" panose="020B0604020202020204" pitchFamily="34" charset="0"/>
              </a:rPr>
              <a:t>TROPICAL CYCLONE / ROBERTO</a:t>
            </a:r>
          </a:p>
          <a:p>
            <a:pPr algn="ctr"/>
            <a:r>
              <a:rPr lang="en-US" sz="1600">
                <a:solidFill>
                  <a:srgbClr val="0000FF"/>
                </a:solidFill>
                <a:latin typeface="Arial" panose="020B0604020202020204" pitchFamily="34" charset="0"/>
                <a:ea typeface="+mn-ea"/>
                <a:cs typeface="Arial" panose="020B0604020202020204" pitchFamily="34" charset="0"/>
              </a:rPr>
              <a:t>October 4, 2022 6:00 a.m. ET</a:t>
            </a:r>
          </a:p>
        </p:txBody>
      </p:sp>
      <p:sp>
        <p:nvSpPr>
          <p:cNvPr id="14" name="Rectangle 13">
            <a:extLst>
              <a:ext uri="{FF2B5EF4-FFF2-40B4-BE49-F238E27FC236}">
                <a16:creationId xmlns:a16="http://schemas.microsoft.com/office/drawing/2014/main" id="{1C2D7E07-B789-46FF-8C30-874354CC275B}"/>
              </a:ext>
            </a:extLst>
          </p:cNvPr>
          <p:cNvSpPr/>
          <p:nvPr/>
        </p:nvSpPr>
        <p:spPr>
          <a:xfrm>
            <a:off x="54334" y="840682"/>
            <a:ext cx="15436133" cy="772406"/>
          </a:xfrm>
          <a:prstGeom prst="rect">
            <a:avLst/>
          </a:prstGeom>
          <a:ln>
            <a:solidFill>
              <a:schemeClr val="tx1"/>
            </a:solidFill>
          </a:ln>
        </p:spPr>
        <p:txBody>
          <a:bodyPr wrap="square">
            <a:noAutofit/>
          </a:bodyPr>
          <a:lstStyle/>
          <a:p>
            <a:pPr rtl="0"/>
            <a:r>
              <a:rPr lang="en-US" sz="1000" b="1" u="sng"/>
              <a:t>Current Situation:</a:t>
            </a:r>
            <a:r>
              <a:rPr lang="en-US" sz="1000" b="1">
                <a:solidFill>
                  <a:srgbClr val="0000FF"/>
                </a:solidFill>
                <a:cs typeface="Times New Roman" panose="02020603050405020304" pitchFamily="18" charset="0"/>
              </a:rPr>
              <a:t> </a:t>
            </a:r>
            <a:r>
              <a:rPr lang="en-US" sz="1000">
                <a:effectLst/>
              </a:rPr>
              <a:t>FEMA and federal partners continue to support the States of Mississippi, Louisiana, and Texas in response and recovery from the impacts of Tropical Cyclone Roberto. Federal teams, commodities, and equipment are delivering support to lifesaving and life-sustaining requirements across the impacted areas, including medical decompression, and patient transport. Mission priorities continue to be focused on restoration of utilities (including power and water) to critical infrastructure within the impacted area, with special emphasis on hospitals, long-term care facilities, and other medical facilities. Search and rescue operations, commodity distribution, and damage assessments are ongoing</a:t>
            </a:r>
            <a:r>
              <a:rPr lang="en-US" sz="1000">
                <a:solidFill>
                  <a:srgbClr val="0000FF"/>
                </a:solidFill>
                <a:effectLst/>
              </a:rPr>
              <a:t>, and the need for additional federal resources continues to be assessed as requirements develop.</a:t>
            </a:r>
            <a:endParaRPr lang="en-US" sz="1000">
              <a:solidFill>
                <a:srgbClr val="0000FF"/>
              </a:solidFill>
            </a:endParaRPr>
          </a:p>
        </p:txBody>
      </p:sp>
      <p:graphicFrame>
        <p:nvGraphicFramePr>
          <p:cNvPr id="19" name="object 6">
            <a:extLst>
              <a:ext uri="{FF2B5EF4-FFF2-40B4-BE49-F238E27FC236}">
                <a16:creationId xmlns:a16="http://schemas.microsoft.com/office/drawing/2014/main" id="{8BC48DC6-898B-F2C2-8B39-B88A64E3C335}"/>
              </a:ext>
            </a:extLst>
          </p:cNvPr>
          <p:cNvGraphicFramePr>
            <a:graphicFrameLocks noGrp="1"/>
          </p:cNvGraphicFramePr>
          <p:nvPr>
            <p:extLst>
              <p:ext uri="{D42A27DB-BD31-4B8C-83A1-F6EECF244321}">
                <p14:modId xmlns:p14="http://schemas.microsoft.com/office/powerpoint/2010/main" val="799942156"/>
              </p:ext>
            </p:extLst>
          </p:nvPr>
        </p:nvGraphicFramePr>
        <p:xfrm>
          <a:off x="10589359" y="1696527"/>
          <a:ext cx="4892040" cy="8290239"/>
        </p:xfrm>
        <a:graphic>
          <a:graphicData uri="http://schemas.openxmlformats.org/drawingml/2006/table">
            <a:tbl>
              <a:tblPr firstRow="1" bandRow="1">
                <a:tableStyleId>{2D5ABB26-0587-4C30-8999-92F81FD0307C}</a:tableStyleId>
              </a:tblPr>
              <a:tblGrid>
                <a:gridCol w="210446">
                  <a:extLst>
                    <a:ext uri="{9D8B030D-6E8A-4147-A177-3AD203B41FA5}">
                      <a16:colId xmlns:a16="http://schemas.microsoft.com/office/drawing/2014/main" val="20000"/>
                    </a:ext>
                  </a:extLst>
                </a:gridCol>
                <a:gridCol w="210065">
                  <a:extLst>
                    <a:ext uri="{9D8B030D-6E8A-4147-A177-3AD203B41FA5}">
                      <a16:colId xmlns:a16="http://schemas.microsoft.com/office/drawing/2014/main" val="3602918192"/>
                    </a:ext>
                  </a:extLst>
                </a:gridCol>
                <a:gridCol w="4471529">
                  <a:extLst>
                    <a:ext uri="{9D8B030D-6E8A-4147-A177-3AD203B41FA5}">
                      <a16:colId xmlns:a16="http://schemas.microsoft.com/office/drawing/2014/main" val="856517362"/>
                    </a:ext>
                  </a:extLst>
                </a:gridCol>
              </a:tblGrid>
              <a:tr h="232563">
                <a:tc gridSpan="3">
                  <a:txBody>
                    <a:bodyPr/>
                    <a:lstStyle/>
                    <a:p>
                      <a:pPr algn="ctr">
                        <a:lnSpc>
                          <a:spcPct val="100000"/>
                        </a:lnSpc>
                        <a:spcBef>
                          <a:spcPts val="0"/>
                        </a:spcBef>
                        <a:spcAft>
                          <a:spcPts val="0"/>
                        </a:spcAft>
                      </a:pPr>
                      <a:r>
                        <a:rPr lang="en-US" sz="900" b="1" strike="noStrike">
                          <a:solidFill>
                            <a:schemeClr val="bg1"/>
                          </a:solidFill>
                          <a:latin typeface="Arial" panose="020B0604020202020204" pitchFamily="34" charset="0"/>
                          <a:cs typeface="Arial" panose="020B0604020202020204" pitchFamily="34" charset="0"/>
                        </a:rPr>
                        <a:t>LIFELINES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0"/>
                  </a:ext>
                </a:extLst>
              </a:tr>
              <a:tr h="671473">
                <a:tc rowSpan="3">
                  <a:txBody>
                    <a:bodyPr/>
                    <a:lstStyle/>
                    <a:p>
                      <a:pPr marL="0" marR="30480" lvl="0" indent="14288" algn="ctr" defTabSz="1341150" rtl="0" eaLnBrk="1" fontAlgn="auto" latinLnBrk="0" hangingPunct="1">
                        <a:lnSpc>
                          <a:spcPct val="100000"/>
                        </a:lnSpc>
                        <a:spcBef>
                          <a:spcPts val="0"/>
                        </a:spcBef>
                        <a:spcAft>
                          <a:spcPts val="600"/>
                        </a:spcAft>
                        <a:buClrTx/>
                        <a:buSzTx/>
                        <a:buFontTx/>
                        <a:buNone/>
                        <a:tabLst/>
                        <a:defRPr/>
                      </a:pPr>
                      <a:r>
                        <a:rPr lang="en-US" sz="900" b="1" strike="noStrike" kern="1200">
                          <a:solidFill>
                            <a:schemeClr val="tx1"/>
                          </a:solidFill>
                          <a:latin typeface="Arial" panose="020B0604020202020204" pitchFamily="34" charset="0"/>
                          <a:ea typeface="+mn-ea"/>
                          <a:cs typeface="Arial" panose="020B0604020202020204" pitchFamily="34" charset="0"/>
                        </a:rPr>
                        <a:t>ENERGY</a:t>
                      </a:r>
                    </a:p>
                  </a:txBody>
                  <a:tcPr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lang="en-US" sz="1000" b="1"/>
                        <a:t>Power:</a:t>
                      </a:r>
                      <a:r>
                        <a:rPr lang="en-US" sz="1000"/>
                        <a:t> </a:t>
                      </a:r>
                      <a:r>
                        <a:rPr lang="en-US" sz="1000">
                          <a:solidFill>
                            <a:srgbClr val="0000FF"/>
                          </a:solidFill>
                        </a:rPr>
                        <a:t>84% (+6%)</a:t>
                      </a:r>
                      <a:r>
                        <a:rPr lang="en-US" sz="1000"/>
                        <a:t> of peak power outages restored; </a:t>
                      </a:r>
                      <a:r>
                        <a:rPr lang="en-US" sz="1000">
                          <a:solidFill>
                            <a:srgbClr val="0000FF"/>
                          </a:solidFill>
                        </a:rPr>
                        <a:t>442,995 (-154,388)</a:t>
                      </a:r>
                      <a:r>
                        <a:rPr lang="en-US" sz="1000"/>
                        <a:t> customers without power </a:t>
                      </a:r>
                      <a:r>
                        <a:rPr lang="en-US" sz="800" i="1">
                          <a:solidFill>
                            <a:srgbClr val="0000FF"/>
                          </a:solidFill>
                        </a:rPr>
                        <a:t>(ESF-12 Update, 10/4/22, 12:25 am ET)</a:t>
                      </a:r>
                      <a:endParaRPr kumimoji="0" lang="en-US" sz="800" b="1" i="1" u="none" strike="noStrike" kern="1200" cap="none" spc="0" normalizeH="0" baseline="0" noProof="0">
                        <a:ln>
                          <a:noFill/>
                        </a:ln>
                        <a:solidFill>
                          <a:srgbClr val="0000FF"/>
                        </a:solidFill>
                        <a:effectLst/>
                        <a:uLnTx/>
                        <a:uFillTx/>
                        <a:latin typeface="Calibri" panose="020F0502020204030204"/>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648202"/>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Calibri" panose="020F0502020204030204"/>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2341027"/>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Calibri" panose="020F0502020204030204"/>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271500"/>
                  </a:ext>
                </a:extLst>
              </a:tr>
              <a:tr h="671473">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COMMUNICATIONS</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endParaRPr kumimoji="0" lang="en-US" sz="800" b="1" i="1" u="none" strike="noStrike" kern="1200" cap="none" spc="0" normalizeH="0" baseline="0" noProof="0">
                        <a:ln>
                          <a:noFill/>
                        </a:ln>
                        <a:solidFill>
                          <a:srgbClr val="0000FF"/>
                        </a:solidFill>
                        <a:effectLst/>
                        <a:uLnTx/>
                        <a:uFillTx/>
                        <a:latin typeface="Calibri" panose="020F0502020204030204"/>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298536"/>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lang="en-US" sz="1000" b="1"/>
                        <a:t>Infrastructure:</a:t>
                      </a:r>
                      <a:r>
                        <a:rPr lang="en-US" sz="1000"/>
                        <a:t> 96.2% of cell sites in the affected area are operational and in-service </a:t>
                      </a:r>
                      <a:r>
                        <a:rPr lang="en-US" sz="800" i="1">
                          <a:solidFill>
                            <a:srgbClr val="0000FF"/>
                          </a:solidFill>
                        </a:rPr>
                        <a:t>(ESF-2 Update, 10/4/22, 12:37 am ET)</a:t>
                      </a:r>
                      <a:endParaRPr kumimoji="0" lang="en-US" sz="800" b="1" i="1" u="none" strike="noStrike" kern="1200" cap="none" spc="0" normalizeH="0" baseline="0" noProof="0">
                        <a:ln>
                          <a:noFill/>
                        </a:ln>
                        <a:solidFill>
                          <a:srgbClr val="0000FF"/>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Calibri" panose="020F0502020204030204"/>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1306310"/>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A9A39"/>
                    </a:solidFill>
                  </a:tcPr>
                </a:tc>
                <a:tc>
                  <a:txBody>
                    <a:bodyPr/>
                    <a:lstStyle/>
                    <a:p>
                      <a:pPr marL="0" indent="0" algn="l">
                        <a:buClr>
                          <a:schemeClr val="tx1"/>
                        </a:buClr>
                        <a:buFont typeface="Arial" panose="020B0604020202020204" pitchFamily="34" charset="0"/>
                        <a:buNone/>
                      </a:pPr>
                      <a:endParaRPr lang="en-US" sz="900" b="1"/>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8481096"/>
                  </a:ext>
                </a:extLst>
              </a:tr>
              <a:tr h="671473">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TRANSPORTATION</a:t>
                      </a:r>
                      <a:endParaRPr lang="en-US" sz="900" strike="noStrike">
                        <a:solidFill>
                          <a:schemeClr val="tx1"/>
                        </a:solidFill>
                        <a:latin typeface="Arial" panose="020B0604020202020204" pitchFamily="34" charset="0"/>
                        <a:cs typeface="Arial" panose="020B060402020202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000" b="1"/>
                        <a:t>Aviation:</a:t>
                      </a:r>
                      <a:r>
                        <a:rPr lang="en-US" sz="1000"/>
                        <a:t> Gulfport-Biloxi Int’l remains closed except for humanitarian flights with prior permission; </a:t>
                      </a:r>
                      <a:r>
                        <a:rPr lang="en-US" sz="1000">
                          <a:solidFill>
                            <a:srgbClr val="0000FF"/>
                          </a:solidFill>
                        </a:rPr>
                        <a:t>expected to open 10/7 for limited commercial flight ops 8:30 am to 6:00 pm; plans to reopen 10/9 </a:t>
                      </a:r>
                      <a:r>
                        <a:rPr lang="en-US" sz="800" i="1">
                          <a:solidFill>
                            <a:srgbClr val="0000FF"/>
                          </a:solidFill>
                        </a:rPr>
                        <a:t>(ESF-1 Update, 10/3/22, 7:30 pm ET)</a:t>
                      </a:r>
                      <a:endParaRPr kumimoji="0" lang="en-US" sz="800" b="1" i="1" u="none" strike="noStrike" kern="1200" cap="none" spc="0" normalizeH="0" baseline="0" noProof="0">
                        <a:ln>
                          <a:noFill/>
                        </a:ln>
                        <a:solidFill>
                          <a:srgbClr val="0000FF"/>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276873"/>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16521"/>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(YE)</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A16"/>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599028"/>
                  </a:ext>
                </a:extLst>
              </a:tr>
              <a:tr h="671473">
                <a:tc rowSpan="3">
                  <a:txBody>
                    <a:bodyPr/>
                    <a:lstStyle/>
                    <a:p>
                      <a:pPr algn="ctr"/>
                      <a:r>
                        <a:rPr lang="en-US" sz="900" b="1" strike="noStrike">
                          <a:solidFill>
                            <a:schemeClr val="tx1"/>
                          </a:solidFill>
                          <a:latin typeface="Arial" panose="020B0604020202020204" pitchFamily="34" charset="0"/>
                          <a:cs typeface="Arial" panose="020B0604020202020204" pitchFamily="34" charset="0"/>
                        </a:rPr>
                        <a:t>HAZMAT</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MS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2038"/>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223946"/>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(RD)</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2038"/>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460041"/>
                  </a:ext>
                </a:extLst>
              </a:tr>
              <a:tr h="671473">
                <a:tc vMerge="1">
                  <a:txBody>
                    <a:bodyPr/>
                    <a:lstStyle/>
                    <a:p>
                      <a:endParaRPr lang="en-US"/>
                    </a:p>
                  </a:txBody>
                  <a:tcPr/>
                </a:tc>
                <a:tc>
                  <a:txBody>
                    <a:bodyPr/>
                    <a:lstStyle/>
                    <a:p>
                      <a:pPr marL="0" marR="0" lvl="0" indent="0" algn="ctr"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FL (GR)</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39"/>
                    </a:solidFill>
                  </a:tcPr>
                </a:tc>
                <a:tc>
                  <a:txBody>
                    <a:bodyPr/>
                    <a:lstStyle/>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000" b="1"/>
                        <a:t>Facilities:</a:t>
                      </a:r>
                      <a:r>
                        <a:rPr lang="en-US" sz="1000"/>
                        <a:t> Hazmat assessment teams completed </a:t>
                      </a:r>
                      <a:r>
                        <a:rPr lang="en-US" sz="1000">
                          <a:solidFill>
                            <a:srgbClr val="0000FF"/>
                          </a:solidFill>
                        </a:rPr>
                        <a:t>57 of 57 </a:t>
                      </a:r>
                      <a:r>
                        <a:rPr lang="en-US" sz="1000"/>
                        <a:t>hazardous waste facilities identified by FDEP; no issues identified </a:t>
                      </a:r>
                      <a:r>
                        <a:rPr lang="en-US" sz="800" i="1">
                          <a:solidFill>
                            <a:srgbClr val="0000FF"/>
                          </a:solidFill>
                        </a:rPr>
                        <a:t>(ESF-10 Update, 10/3/22, 11:46 pm ET)</a:t>
                      </a:r>
                      <a:endParaRPr kumimoji="0" lang="en-US" sz="800" b="1" i="1" u="none" strike="noStrike" kern="1200" cap="none" spc="0" normalizeH="0" baseline="0" noProof="0">
                        <a:ln>
                          <a:noFill/>
                        </a:ln>
                        <a:solidFill>
                          <a:srgbClr val="0000FF"/>
                        </a:solidFill>
                        <a:effectLst/>
                        <a:uLnTx/>
                        <a:uFillTx/>
                        <a:latin typeface="+mn-lt"/>
                        <a:ea typeface="+mn-ea"/>
                        <a:cs typeface="+mn-cs"/>
                      </a:endParaRPr>
                    </a:p>
                    <a:p>
                      <a:pPr marL="0" marR="0" lvl="0" indent="0" algn="l" defTabSz="134115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kumimoji="0" lang="en-US" sz="900" b="1" i="0" u="none" strike="noStrike" kern="1200" cap="none" spc="0" normalizeH="0" baseline="0" noProof="0">
                        <a:ln>
                          <a:noFill/>
                        </a:ln>
                        <a:solidFill>
                          <a:prstClr val="black"/>
                        </a:solidFill>
                        <a:effectLst/>
                        <a:uLnTx/>
                        <a:uFillTx/>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8480715"/>
                  </a:ext>
                </a:extLst>
              </a:tr>
            </a:tbl>
          </a:graphicData>
        </a:graphic>
      </p:graphicFrame>
      <p:pic>
        <p:nvPicPr>
          <p:cNvPr id="60" name="object 5">
            <a:extLst>
              <a:ext uri="{FF2B5EF4-FFF2-40B4-BE49-F238E27FC236}">
                <a16:creationId xmlns:a16="http://schemas.microsoft.com/office/drawing/2014/main" id="{783314E6-D9A0-3C62-CF68-A2EDFA9D2B16}"/>
              </a:ext>
            </a:extLst>
          </p:cNvPr>
          <p:cNvPicPr/>
          <p:nvPr/>
        </p:nvPicPr>
        <p:blipFill>
          <a:blip r:embed="rId4" cstate="print"/>
          <a:stretch>
            <a:fillRect/>
          </a:stretch>
        </p:blipFill>
        <p:spPr>
          <a:xfrm>
            <a:off x="5050771" y="1700882"/>
            <a:ext cx="5443259" cy="4140762"/>
          </a:xfrm>
          <a:prstGeom prst="rect">
            <a:avLst/>
          </a:prstGeom>
        </p:spPr>
      </p:pic>
      <p:sp>
        <p:nvSpPr>
          <p:cNvPr id="3" name="Rectangle 2">
            <a:extLst>
              <a:ext uri="{FF2B5EF4-FFF2-40B4-BE49-F238E27FC236}">
                <a16:creationId xmlns:a16="http://schemas.microsoft.com/office/drawing/2014/main" id="{507E7A05-AB5D-AFD0-9BCB-11A982840347}"/>
              </a:ext>
            </a:extLst>
          </p:cNvPr>
          <p:cNvSpPr/>
          <p:nvPr/>
        </p:nvSpPr>
        <p:spPr>
          <a:xfrm>
            <a:off x="5086350" y="1828800"/>
            <a:ext cx="2276475" cy="128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709CE6-6EE6-0927-EDB1-91E9D3D33F5E}"/>
              </a:ext>
            </a:extLst>
          </p:cNvPr>
          <p:cNvSpPr txBox="1">
            <a:spLocks/>
          </p:cNvSpPr>
          <p:nvPr/>
        </p:nvSpPr>
        <p:spPr>
          <a:xfrm rot="20700000">
            <a:off x="2871767" y="4213592"/>
            <a:ext cx="9801267" cy="1631216"/>
          </a:xfrm>
          <a:prstGeom prst="rect">
            <a:avLst/>
          </a:prstGeom>
          <a:noFill/>
        </p:spPr>
        <p:txBody>
          <a:bodyPr wrap="square">
            <a:spAutoFit/>
          </a:bodyPr>
          <a:lstStyle/>
          <a:p>
            <a:pPr algn="ctr"/>
            <a:r>
              <a:rPr lang="en-US" sz="5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TEMPLATE TIER 1</a:t>
            </a:r>
          </a:p>
          <a:p>
            <a:pPr algn="ctr"/>
            <a:r>
              <a:rPr lang="en-US" sz="5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MULTI-STATE WITH EXAMPLES</a:t>
            </a:r>
          </a:p>
        </p:txBody>
      </p:sp>
      <p:grpSp>
        <p:nvGrpSpPr>
          <p:cNvPr id="49" name="Group 48">
            <a:extLst>
              <a:ext uri="{FF2B5EF4-FFF2-40B4-BE49-F238E27FC236}">
                <a16:creationId xmlns:a16="http://schemas.microsoft.com/office/drawing/2014/main" id="{ECFF90D9-AF33-0889-C621-844B6B104F26}"/>
              </a:ext>
            </a:extLst>
          </p:cNvPr>
          <p:cNvGrpSpPr/>
          <p:nvPr/>
        </p:nvGrpSpPr>
        <p:grpSpPr>
          <a:xfrm>
            <a:off x="10531923" y="158520"/>
            <a:ext cx="2297754" cy="244545"/>
            <a:chOff x="10531923" y="158520"/>
            <a:chExt cx="2297754" cy="244545"/>
          </a:xfrm>
        </p:grpSpPr>
        <p:sp>
          <p:nvSpPr>
            <p:cNvPr id="4" name="TextBox 3">
              <a:extLst>
                <a:ext uri="{FF2B5EF4-FFF2-40B4-BE49-F238E27FC236}">
                  <a16:creationId xmlns:a16="http://schemas.microsoft.com/office/drawing/2014/main" id="{06676179-ACD1-C54A-23EE-6035C6949BE2}"/>
                </a:ext>
              </a:extLst>
            </p:cNvPr>
            <p:cNvSpPr txBox="1"/>
            <p:nvPr/>
          </p:nvSpPr>
          <p:spPr>
            <a:xfrm>
              <a:off x="10531923" y="165377"/>
              <a:ext cx="358070" cy="230832"/>
            </a:xfrm>
            <a:prstGeom prst="rect">
              <a:avLst/>
            </a:prstGeom>
            <a:noFill/>
          </p:spPr>
          <p:txBody>
            <a:bodyPr wrap="square" rtlCol="0" anchor="ctr">
              <a:spAutoFit/>
            </a:bodyPr>
            <a:lstStyle/>
            <a:p>
              <a:r>
                <a:rPr lang="en-US" sz="900" b="1">
                  <a:latin typeface="Arial" panose="020B0604020202020204" pitchFamily="34" charset="0"/>
                  <a:cs typeface="Arial" panose="020B0604020202020204" pitchFamily="34" charset="0"/>
                </a:rPr>
                <a:t>MS</a:t>
              </a:r>
            </a:p>
          </p:txBody>
        </p:sp>
        <p:pic>
          <p:nvPicPr>
            <p:cNvPr id="11" name="Picture 10">
              <a:extLst>
                <a:ext uri="{FF2B5EF4-FFF2-40B4-BE49-F238E27FC236}">
                  <a16:creationId xmlns:a16="http://schemas.microsoft.com/office/drawing/2014/main" id="{A6EA61C4-F8C0-E015-68C5-348B467D5B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98800" y="158520"/>
              <a:ext cx="244545" cy="244545"/>
            </a:xfrm>
            <a:prstGeom prst="rect">
              <a:avLst/>
            </a:prstGeom>
          </p:spPr>
        </p:pic>
        <p:pic>
          <p:nvPicPr>
            <p:cNvPr id="12" name="Picture 11">
              <a:extLst>
                <a:ext uri="{FF2B5EF4-FFF2-40B4-BE49-F238E27FC236}">
                  <a16:creationId xmlns:a16="http://schemas.microsoft.com/office/drawing/2014/main" id="{C157F53C-8147-8968-0F0B-2E2C1A2BC85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380281" y="158520"/>
              <a:ext cx="244545" cy="244545"/>
            </a:xfrm>
            <a:prstGeom prst="rect">
              <a:avLst/>
            </a:prstGeom>
          </p:spPr>
        </p:pic>
        <p:pic>
          <p:nvPicPr>
            <p:cNvPr id="13" name="Picture 12">
              <a:extLst>
                <a:ext uri="{FF2B5EF4-FFF2-40B4-BE49-F238E27FC236}">
                  <a16:creationId xmlns:a16="http://schemas.microsoft.com/office/drawing/2014/main" id="{3D58A721-9B69-ECA5-5BDF-A087742AC9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621596" y="158520"/>
              <a:ext cx="244545" cy="244545"/>
            </a:xfrm>
            <a:prstGeom prst="rect">
              <a:avLst/>
            </a:prstGeom>
          </p:spPr>
        </p:pic>
        <p:pic>
          <p:nvPicPr>
            <p:cNvPr id="16" name="Picture 15">
              <a:extLst>
                <a:ext uri="{FF2B5EF4-FFF2-40B4-BE49-F238E27FC236}">
                  <a16:creationId xmlns:a16="http://schemas.microsoft.com/office/drawing/2014/main" id="{B4CA69AD-7FDB-2A54-97E7-D10A3CE1F11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103651" y="158520"/>
              <a:ext cx="244545" cy="244545"/>
            </a:xfrm>
            <a:prstGeom prst="rect">
              <a:avLst/>
            </a:prstGeom>
          </p:spPr>
        </p:pic>
        <p:pic>
          <p:nvPicPr>
            <p:cNvPr id="17" name="Picture 16">
              <a:extLst>
                <a:ext uri="{FF2B5EF4-FFF2-40B4-BE49-F238E27FC236}">
                  <a16:creationId xmlns:a16="http://schemas.microsoft.com/office/drawing/2014/main" id="{F78B02B5-09F8-A727-E3C4-FEC939C53DA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862910" y="159027"/>
              <a:ext cx="244545" cy="243530"/>
            </a:xfrm>
            <a:prstGeom prst="rect">
              <a:avLst/>
            </a:prstGeom>
          </p:spPr>
        </p:pic>
        <p:pic>
          <p:nvPicPr>
            <p:cNvPr id="20" name="Picture 19">
              <a:extLst>
                <a:ext uri="{FF2B5EF4-FFF2-40B4-BE49-F238E27FC236}">
                  <a16:creationId xmlns:a16="http://schemas.microsoft.com/office/drawing/2014/main" id="{EEE25215-B6A6-F6E6-2412-DE9A0E5FE0A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344391" y="158520"/>
              <a:ext cx="244545" cy="244545"/>
            </a:xfrm>
            <a:prstGeom prst="rect">
              <a:avLst/>
            </a:prstGeom>
          </p:spPr>
        </p:pic>
        <p:pic>
          <p:nvPicPr>
            <p:cNvPr id="21" name="Picture 20">
              <a:extLst>
                <a:ext uri="{FF2B5EF4-FFF2-40B4-BE49-F238E27FC236}">
                  <a16:creationId xmlns:a16="http://schemas.microsoft.com/office/drawing/2014/main" id="{91520B34-2ECC-85BB-5E12-382182C5322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139541" y="158520"/>
              <a:ext cx="244545" cy="244545"/>
            </a:xfrm>
            <a:prstGeom prst="rect">
              <a:avLst/>
            </a:prstGeom>
          </p:spPr>
        </p:pic>
        <p:pic>
          <p:nvPicPr>
            <p:cNvPr id="22" name="Picture 21">
              <a:extLst>
                <a:ext uri="{FF2B5EF4-FFF2-40B4-BE49-F238E27FC236}">
                  <a16:creationId xmlns:a16="http://schemas.microsoft.com/office/drawing/2014/main" id="{4CB66578-CC70-3EE6-8E7B-C27E27B7410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2585132" y="158520"/>
              <a:ext cx="244545" cy="244545"/>
            </a:xfrm>
            <a:prstGeom prst="rect">
              <a:avLst/>
            </a:prstGeom>
          </p:spPr>
        </p:pic>
      </p:grpSp>
      <p:grpSp>
        <p:nvGrpSpPr>
          <p:cNvPr id="51" name="Group 50">
            <a:extLst>
              <a:ext uri="{FF2B5EF4-FFF2-40B4-BE49-F238E27FC236}">
                <a16:creationId xmlns:a16="http://schemas.microsoft.com/office/drawing/2014/main" id="{60F9F6F1-5273-FB45-4DAF-9F3FA12CC374}"/>
              </a:ext>
            </a:extLst>
          </p:cNvPr>
          <p:cNvGrpSpPr/>
          <p:nvPr/>
        </p:nvGrpSpPr>
        <p:grpSpPr>
          <a:xfrm>
            <a:off x="10531923" y="488001"/>
            <a:ext cx="2297754" cy="244545"/>
            <a:chOff x="10531923" y="488001"/>
            <a:chExt cx="2297754" cy="244545"/>
          </a:xfrm>
        </p:grpSpPr>
        <p:sp>
          <p:nvSpPr>
            <p:cNvPr id="23" name="TextBox 22">
              <a:extLst>
                <a:ext uri="{FF2B5EF4-FFF2-40B4-BE49-F238E27FC236}">
                  <a16:creationId xmlns:a16="http://schemas.microsoft.com/office/drawing/2014/main" id="{CBD5D747-8CAD-D32D-1144-092E23B4562C}"/>
                </a:ext>
              </a:extLst>
            </p:cNvPr>
            <p:cNvSpPr txBox="1"/>
            <p:nvPr/>
          </p:nvSpPr>
          <p:spPr>
            <a:xfrm>
              <a:off x="10531923" y="494858"/>
              <a:ext cx="358070" cy="230832"/>
            </a:xfrm>
            <a:prstGeom prst="rect">
              <a:avLst/>
            </a:prstGeom>
            <a:noFill/>
          </p:spPr>
          <p:txBody>
            <a:bodyPr wrap="square" rtlCol="0" anchor="ctr">
              <a:spAutoFit/>
            </a:bodyPr>
            <a:lstStyle/>
            <a:p>
              <a:r>
                <a:rPr lang="en-US" sz="900" b="1">
                  <a:latin typeface="Arial" panose="020B0604020202020204" pitchFamily="34" charset="0"/>
                  <a:cs typeface="Arial" panose="020B0604020202020204" pitchFamily="34" charset="0"/>
                </a:rPr>
                <a:t>AL</a:t>
              </a:r>
            </a:p>
          </p:txBody>
        </p:sp>
        <p:pic>
          <p:nvPicPr>
            <p:cNvPr id="25" name="Picture 24">
              <a:extLst>
                <a:ext uri="{FF2B5EF4-FFF2-40B4-BE49-F238E27FC236}">
                  <a16:creationId xmlns:a16="http://schemas.microsoft.com/office/drawing/2014/main" id="{3E613075-2204-A21C-61EE-B52DA6094C78}"/>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898800" y="488001"/>
              <a:ext cx="244545" cy="244545"/>
            </a:xfrm>
            <a:prstGeom prst="rect">
              <a:avLst/>
            </a:prstGeom>
          </p:spPr>
        </p:pic>
        <p:pic>
          <p:nvPicPr>
            <p:cNvPr id="26" name="Picture 25">
              <a:extLst>
                <a:ext uri="{FF2B5EF4-FFF2-40B4-BE49-F238E27FC236}">
                  <a16:creationId xmlns:a16="http://schemas.microsoft.com/office/drawing/2014/main" id="{9AC8351A-475C-A8E9-28E4-3E2F4123AAD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1380281" y="488001"/>
              <a:ext cx="244545" cy="244545"/>
            </a:xfrm>
            <a:prstGeom prst="rect">
              <a:avLst/>
            </a:prstGeom>
          </p:spPr>
        </p:pic>
        <p:pic>
          <p:nvPicPr>
            <p:cNvPr id="27" name="Picture 26">
              <a:extLst>
                <a:ext uri="{FF2B5EF4-FFF2-40B4-BE49-F238E27FC236}">
                  <a16:creationId xmlns:a16="http://schemas.microsoft.com/office/drawing/2014/main" id="{5E657541-7AC7-B166-FE8A-907D01C9DDE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621596" y="488001"/>
              <a:ext cx="244545" cy="244545"/>
            </a:xfrm>
            <a:prstGeom prst="rect">
              <a:avLst/>
            </a:prstGeom>
          </p:spPr>
        </p:pic>
        <p:pic>
          <p:nvPicPr>
            <p:cNvPr id="28" name="Picture 27">
              <a:extLst>
                <a:ext uri="{FF2B5EF4-FFF2-40B4-BE49-F238E27FC236}">
                  <a16:creationId xmlns:a16="http://schemas.microsoft.com/office/drawing/2014/main" id="{8F90421F-D54C-ADD9-0DB9-87C26348D43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2103651" y="488001"/>
              <a:ext cx="244545" cy="244545"/>
            </a:xfrm>
            <a:prstGeom prst="rect">
              <a:avLst/>
            </a:prstGeom>
          </p:spPr>
        </p:pic>
        <p:pic>
          <p:nvPicPr>
            <p:cNvPr id="29" name="Picture 28">
              <a:extLst>
                <a:ext uri="{FF2B5EF4-FFF2-40B4-BE49-F238E27FC236}">
                  <a16:creationId xmlns:a16="http://schemas.microsoft.com/office/drawing/2014/main" id="{E7DE6BDF-B54E-393C-97ED-5667384596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862910" y="488508"/>
              <a:ext cx="244545" cy="243530"/>
            </a:xfrm>
            <a:prstGeom prst="rect">
              <a:avLst/>
            </a:prstGeom>
          </p:spPr>
        </p:pic>
        <p:pic>
          <p:nvPicPr>
            <p:cNvPr id="30" name="Picture 29">
              <a:extLst>
                <a:ext uri="{FF2B5EF4-FFF2-40B4-BE49-F238E27FC236}">
                  <a16:creationId xmlns:a16="http://schemas.microsoft.com/office/drawing/2014/main" id="{DA5459C7-ACDD-241C-9274-6738023463D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344391" y="488001"/>
              <a:ext cx="244545" cy="244545"/>
            </a:xfrm>
            <a:prstGeom prst="rect">
              <a:avLst/>
            </a:prstGeom>
          </p:spPr>
        </p:pic>
        <p:pic>
          <p:nvPicPr>
            <p:cNvPr id="31" name="Picture 30">
              <a:extLst>
                <a:ext uri="{FF2B5EF4-FFF2-40B4-BE49-F238E27FC236}">
                  <a16:creationId xmlns:a16="http://schemas.microsoft.com/office/drawing/2014/main" id="{FEFA5C74-4BDF-A26D-2967-0A4F4961166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1139541" y="488001"/>
              <a:ext cx="244545" cy="244545"/>
            </a:xfrm>
            <a:prstGeom prst="rect">
              <a:avLst/>
            </a:prstGeom>
          </p:spPr>
        </p:pic>
        <p:pic>
          <p:nvPicPr>
            <p:cNvPr id="32" name="Picture 31">
              <a:extLst>
                <a:ext uri="{FF2B5EF4-FFF2-40B4-BE49-F238E27FC236}">
                  <a16:creationId xmlns:a16="http://schemas.microsoft.com/office/drawing/2014/main" id="{300BDE3C-3D58-0437-BE6D-7397116E7DF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2585132" y="488001"/>
              <a:ext cx="244545" cy="244545"/>
            </a:xfrm>
            <a:prstGeom prst="rect">
              <a:avLst/>
            </a:prstGeom>
          </p:spPr>
        </p:pic>
      </p:grpSp>
      <p:grpSp>
        <p:nvGrpSpPr>
          <p:cNvPr id="47" name="Group 46">
            <a:extLst>
              <a:ext uri="{FF2B5EF4-FFF2-40B4-BE49-F238E27FC236}">
                <a16:creationId xmlns:a16="http://schemas.microsoft.com/office/drawing/2014/main" id="{CA47B415-0804-E815-7325-74923D743825}"/>
              </a:ext>
            </a:extLst>
          </p:cNvPr>
          <p:cNvGrpSpPr/>
          <p:nvPr/>
        </p:nvGrpSpPr>
        <p:grpSpPr>
          <a:xfrm>
            <a:off x="12898132" y="151663"/>
            <a:ext cx="2297754" cy="244545"/>
            <a:chOff x="12898132" y="151663"/>
            <a:chExt cx="2297754" cy="244545"/>
          </a:xfrm>
        </p:grpSpPr>
        <p:sp>
          <p:nvSpPr>
            <p:cNvPr id="34" name="TextBox 33">
              <a:extLst>
                <a:ext uri="{FF2B5EF4-FFF2-40B4-BE49-F238E27FC236}">
                  <a16:creationId xmlns:a16="http://schemas.microsoft.com/office/drawing/2014/main" id="{5C938CF5-034A-E9AC-9234-C9746BDFBD5B}"/>
                </a:ext>
              </a:extLst>
            </p:cNvPr>
            <p:cNvSpPr txBox="1"/>
            <p:nvPr/>
          </p:nvSpPr>
          <p:spPr>
            <a:xfrm>
              <a:off x="12898132" y="158520"/>
              <a:ext cx="358070" cy="230832"/>
            </a:xfrm>
            <a:prstGeom prst="rect">
              <a:avLst/>
            </a:prstGeom>
            <a:noFill/>
          </p:spPr>
          <p:txBody>
            <a:bodyPr wrap="square" rtlCol="0" anchor="ctr">
              <a:spAutoFit/>
            </a:bodyPr>
            <a:lstStyle/>
            <a:p>
              <a:r>
                <a:rPr lang="en-US" sz="900" b="1">
                  <a:latin typeface="Arial" panose="020B0604020202020204" pitchFamily="34" charset="0"/>
                  <a:cs typeface="Arial" panose="020B0604020202020204" pitchFamily="34" charset="0"/>
                </a:rPr>
                <a:t>FL</a:t>
              </a:r>
            </a:p>
          </p:txBody>
        </p:sp>
        <p:pic>
          <p:nvPicPr>
            <p:cNvPr id="37" name="Picture 36">
              <a:extLst>
                <a:ext uri="{FF2B5EF4-FFF2-40B4-BE49-F238E27FC236}">
                  <a16:creationId xmlns:a16="http://schemas.microsoft.com/office/drawing/2014/main" id="{A6C9AFE7-1BB9-2FBC-ED52-BF86A8D312B8}"/>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3265009" y="151663"/>
              <a:ext cx="244545" cy="244545"/>
            </a:xfrm>
            <a:prstGeom prst="rect">
              <a:avLst/>
            </a:prstGeom>
          </p:spPr>
        </p:pic>
        <p:pic>
          <p:nvPicPr>
            <p:cNvPr id="39" name="Picture 38">
              <a:extLst>
                <a:ext uri="{FF2B5EF4-FFF2-40B4-BE49-F238E27FC236}">
                  <a16:creationId xmlns:a16="http://schemas.microsoft.com/office/drawing/2014/main" id="{3A8DD535-3C72-0563-223F-AA243359750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3746490" y="151663"/>
              <a:ext cx="244545" cy="244545"/>
            </a:xfrm>
            <a:prstGeom prst="rect">
              <a:avLst/>
            </a:prstGeom>
          </p:spPr>
        </p:pic>
        <p:pic>
          <p:nvPicPr>
            <p:cNvPr id="40" name="Picture 39">
              <a:extLst>
                <a:ext uri="{FF2B5EF4-FFF2-40B4-BE49-F238E27FC236}">
                  <a16:creationId xmlns:a16="http://schemas.microsoft.com/office/drawing/2014/main" id="{C8CA022E-0BD3-FED0-1F3D-D133F22B979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3987805" y="151663"/>
              <a:ext cx="244545" cy="244545"/>
            </a:xfrm>
            <a:prstGeom prst="rect">
              <a:avLst/>
            </a:prstGeom>
          </p:spPr>
        </p:pic>
        <p:pic>
          <p:nvPicPr>
            <p:cNvPr id="41" name="Picture 40">
              <a:extLst>
                <a:ext uri="{FF2B5EF4-FFF2-40B4-BE49-F238E27FC236}">
                  <a16:creationId xmlns:a16="http://schemas.microsoft.com/office/drawing/2014/main" id="{CF3A20E1-AC79-A68B-7985-7C4EE9287CD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469860" y="151663"/>
              <a:ext cx="244545" cy="244545"/>
            </a:xfrm>
            <a:prstGeom prst="rect">
              <a:avLst/>
            </a:prstGeom>
          </p:spPr>
        </p:pic>
        <p:pic>
          <p:nvPicPr>
            <p:cNvPr id="42" name="Picture 41">
              <a:extLst>
                <a:ext uri="{FF2B5EF4-FFF2-40B4-BE49-F238E27FC236}">
                  <a16:creationId xmlns:a16="http://schemas.microsoft.com/office/drawing/2014/main" id="{A81B69F2-C30F-8ECF-7792-76E20ED2206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229119" y="152170"/>
              <a:ext cx="244545" cy="243530"/>
            </a:xfrm>
            <a:prstGeom prst="rect">
              <a:avLst/>
            </a:prstGeom>
          </p:spPr>
        </p:pic>
        <p:pic>
          <p:nvPicPr>
            <p:cNvPr id="43" name="Picture 42">
              <a:extLst>
                <a:ext uri="{FF2B5EF4-FFF2-40B4-BE49-F238E27FC236}">
                  <a16:creationId xmlns:a16="http://schemas.microsoft.com/office/drawing/2014/main" id="{6D1DEBB4-2BA0-66D9-6431-3F9A64DD4F0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4710600" y="151663"/>
              <a:ext cx="244545" cy="244545"/>
            </a:xfrm>
            <a:prstGeom prst="rect">
              <a:avLst/>
            </a:prstGeom>
          </p:spPr>
        </p:pic>
        <p:pic>
          <p:nvPicPr>
            <p:cNvPr id="44" name="Picture 43">
              <a:extLst>
                <a:ext uri="{FF2B5EF4-FFF2-40B4-BE49-F238E27FC236}">
                  <a16:creationId xmlns:a16="http://schemas.microsoft.com/office/drawing/2014/main" id="{D512F603-8890-7DA4-034B-E371EAE5CAA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3505750" y="151663"/>
              <a:ext cx="244545" cy="244545"/>
            </a:xfrm>
            <a:prstGeom prst="rect">
              <a:avLst/>
            </a:prstGeom>
          </p:spPr>
        </p:pic>
        <p:pic>
          <p:nvPicPr>
            <p:cNvPr id="45" name="Picture 44">
              <a:extLst>
                <a:ext uri="{FF2B5EF4-FFF2-40B4-BE49-F238E27FC236}">
                  <a16:creationId xmlns:a16="http://schemas.microsoft.com/office/drawing/2014/main" id="{E40376EB-0837-9107-E705-1C87C7AC82FC}"/>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4951341" y="151663"/>
              <a:ext cx="244545" cy="244545"/>
            </a:xfrm>
            <a:prstGeom prst="rect">
              <a:avLst/>
            </a:prstGeom>
          </p:spPr>
        </p:pic>
      </p:grpSp>
    </p:spTree>
    <p:extLst>
      <p:ext uri="{BB962C8B-B14F-4D97-AF65-F5344CB8AC3E}">
        <p14:creationId xmlns:p14="http://schemas.microsoft.com/office/powerpoint/2010/main" val="2073422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A08D6CBE72F145A6E55D22D31A23B8" ma:contentTypeVersion="11" ma:contentTypeDescription="Create a new document." ma:contentTypeScope="" ma:versionID="a1bf550ecfb76ed152425f6a898eb2f7">
  <xsd:schema xmlns:xsd="http://www.w3.org/2001/XMLSchema" xmlns:xs="http://www.w3.org/2001/XMLSchema" xmlns:p="http://schemas.microsoft.com/office/2006/metadata/properties" xmlns:ns2="de779f31-86d9-4409-97cb-14e2d54263bb" xmlns:ns3="99295e31-fb65-4fcc-9f62-cee1057aebff" targetNamespace="http://schemas.microsoft.com/office/2006/metadata/properties" ma:root="true" ma:fieldsID="9ba57543cda5fe095bf21044080e2596" ns2:_="" ns3:_="">
    <xsd:import namespace="de779f31-86d9-4409-97cb-14e2d54263bb"/>
    <xsd:import namespace="99295e31-fb65-4fcc-9f62-cee1057aeb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79f31-86d9-4409-97cb-14e2d54263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295e31-fb65-4fcc-9f62-cee1057aeb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7c1ce95-b990-470c-850d-42d87839379e}" ma:internalName="TaxCatchAll" ma:showField="CatchAllData" ma:web="99295e31-fb65-4fcc-9f62-cee1057aeb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9295e31-fb65-4fcc-9f62-cee1057aebff">
      <UserInfo>
        <DisplayName>Domalavage, Maxwell</DisplayName>
        <AccountId>48</AccountId>
        <AccountType/>
      </UserInfo>
      <UserInfo>
        <DisplayName>Hodges-Baugh, Wendy</DisplayName>
        <AccountId>47</AccountId>
        <AccountType/>
      </UserInfo>
      <UserInfo>
        <DisplayName>Hittle, Garrett</DisplayName>
        <AccountId>43</AccountId>
        <AccountType/>
      </UserInfo>
      <UserInfo>
        <DisplayName>Payne, Matthew S</DisplayName>
        <AccountId>38</AccountId>
        <AccountType/>
      </UserInfo>
      <UserInfo>
        <DisplayName>Bogan, Kate</DisplayName>
        <AccountId>13</AccountId>
        <AccountType/>
      </UserInfo>
      <UserInfo>
        <DisplayName>Loughrey, Victoria</DisplayName>
        <AccountId>12</AccountId>
        <AccountType/>
      </UserInfo>
      <UserInfo>
        <DisplayName>Ramdath, Demetri</DisplayName>
        <AccountId>63</AccountId>
        <AccountType/>
      </UserInfo>
      <UserInfo>
        <DisplayName>Davis, Tamara</DisplayName>
        <AccountId>64</AccountId>
        <AccountType/>
      </UserInfo>
    </SharedWithUsers>
    <lcf76f155ced4ddcb4097134ff3c332f xmlns="de779f31-86d9-4409-97cb-14e2d54263bb">
      <Terms xmlns="http://schemas.microsoft.com/office/infopath/2007/PartnerControls"/>
    </lcf76f155ced4ddcb4097134ff3c332f>
    <TaxCatchAll xmlns="99295e31-fb65-4fcc-9f62-cee1057aebf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962089-C5BA-4252-9810-0D478005D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79f31-86d9-4409-97cb-14e2d54263bb"/>
    <ds:schemaRef ds:uri="99295e31-fb65-4fcc-9f62-cee1057aeb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9E7C94-B88B-4792-8928-C18A18AE606D}">
  <ds:schemaRefs>
    <ds:schemaRef ds:uri="99295e31-fb65-4fcc-9f62-cee1057aebff"/>
    <ds:schemaRef ds:uri="de779f31-86d9-4409-97cb-14e2d54263bb"/>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232B115-32B1-4A5D-979E-1688EEB45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1717</Words>
  <Application>Microsoft Office PowerPoint</Application>
  <PresentationFormat>Custom</PresentationFormat>
  <Paragraphs>265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FEMA-nrcc-rptbs</dc:creator>
  <cp:lastModifiedBy>Keene, Sarah</cp:lastModifiedBy>
  <cp:revision>4</cp:revision>
  <cp:lastPrinted>2020-01-16T16:57:42Z</cp:lastPrinted>
  <dcterms:created xsi:type="dcterms:W3CDTF">2020-01-11T16:16:47Z</dcterms:created>
  <dcterms:modified xsi:type="dcterms:W3CDTF">2024-02-22T13:06:28Z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0x01010099A08D6CBE72F145A6E55D22D31A23B8</vt:lpwstr>
  </property>
  <property fmtid="{D5CDD505-2E9C-101B-9397-08002B2CF9AE}" pid="3" name="MediaServiceImageTags">
    <vt:lpwstr/>
  </property>
</Properties>
</file>