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478" r:id="rId5"/>
    <p:sldId id="479" r:id="rId6"/>
    <p:sldId id="480" r:id="rId7"/>
    <p:sldId id="481" r:id="rId8"/>
    <p:sldId id="498" r:id="rId9"/>
    <p:sldId id="493" r:id="rId10"/>
    <p:sldId id="499" r:id="rId11"/>
    <p:sldId id="500" r:id="rId12"/>
    <p:sldId id="502" r:id="rId13"/>
    <p:sldId id="496" r:id="rId14"/>
    <p:sldId id="503" r:id="rId15"/>
    <p:sldId id="504" r:id="rId16"/>
    <p:sldId id="490" r:id="rId17"/>
    <p:sldId id="49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ipper, Zachary [USA]" initials="NZ[" lastIdx="5" clrIdx="6">
    <p:extLst>
      <p:ext uri="{19B8F6BF-5375-455C-9EA6-DF929625EA0E}">
        <p15:presenceInfo xmlns:p15="http://schemas.microsoft.com/office/powerpoint/2012/main" userId="S::578920@bah.com::49f64759-cc07-4e8a-9516-3dead9681e55" providerId="AD"/>
      </p:ext>
    </p:extLst>
  </p:cmAuthor>
  <p:cmAuthor id="1" name="Fleece, Jamie [USA]" initials="FJ[" lastIdx="3" clrIdx="0">
    <p:extLst>
      <p:ext uri="{19B8F6BF-5375-455C-9EA6-DF929625EA0E}">
        <p15:presenceInfo xmlns:p15="http://schemas.microsoft.com/office/powerpoint/2012/main" userId="S-1-5-21-1314303383-2379350573-4036118543-614453" providerId="AD"/>
      </p:ext>
    </p:extLst>
  </p:cmAuthor>
  <p:cmAuthor id="8" name="Freeman, Carol S" initials="FCS" lastIdx="12" clrIdx="7">
    <p:extLst>
      <p:ext uri="{19B8F6BF-5375-455C-9EA6-DF929625EA0E}">
        <p15:presenceInfo xmlns:p15="http://schemas.microsoft.com/office/powerpoint/2012/main" userId="S-1-5-21-2035299757-743199251-48716514-670106" providerId="AD"/>
      </p:ext>
    </p:extLst>
  </p:cmAuthor>
  <p:cmAuthor id="2" name="Lewandowski, Jocelyn [USA]" initials="LJ[" lastIdx="1" clrIdx="1">
    <p:extLst>
      <p:ext uri="{19B8F6BF-5375-455C-9EA6-DF929625EA0E}">
        <p15:presenceInfo xmlns:p15="http://schemas.microsoft.com/office/powerpoint/2012/main" userId="S-1-5-21-1314303383-2379350573-4036118543-80980" providerId="AD"/>
      </p:ext>
    </p:extLst>
  </p:cmAuthor>
  <p:cmAuthor id="3" name="Katie Gomez" initials="KG" lastIdx="4" clrIdx="2">
    <p:extLst>
      <p:ext uri="{19B8F6BF-5375-455C-9EA6-DF929625EA0E}">
        <p15:presenceInfo xmlns:p15="http://schemas.microsoft.com/office/powerpoint/2012/main" userId="Katie Gomez" providerId="None"/>
      </p:ext>
    </p:extLst>
  </p:cmAuthor>
  <p:cmAuthor id="4" name="Mahlik, Scott" initials="MS" lastIdx="16" clrIdx="3">
    <p:extLst>
      <p:ext uri="{19B8F6BF-5375-455C-9EA6-DF929625EA0E}">
        <p15:presenceInfo xmlns:p15="http://schemas.microsoft.com/office/powerpoint/2012/main" userId="S-1-5-21-3586473188-2236239214-4124789332-476633" providerId="AD"/>
      </p:ext>
    </p:extLst>
  </p:cmAuthor>
  <p:cmAuthor id="5" name="Lewanski, Amanda [USA]" initials="LA" lastIdx="20" clrIdx="4">
    <p:extLst>
      <p:ext uri="{19B8F6BF-5375-455C-9EA6-DF929625EA0E}">
        <p15:presenceInfo xmlns:p15="http://schemas.microsoft.com/office/powerpoint/2012/main" userId="Lewanski, Amanda [USA]" providerId="None"/>
      </p:ext>
    </p:extLst>
  </p:cmAuthor>
  <p:cmAuthor id="6" name="Lippy, Tiffany [USA]" initials="LT[" lastIdx="3" clrIdx="5">
    <p:extLst>
      <p:ext uri="{19B8F6BF-5375-455C-9EA6-DF929625EA0E}">
        <p15:presenceInfo xmlns:p15="http://schemas.microsoft.com/office/powerpoint/2012/main" userId="S::552090@bah.com::e8a9f97a-ccf7-45c7-b670-dcae5fd983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B60"/>
    <a:srgbClr val="777777"/>
    <a:srgbClr val="C9E7BF"/>
    <a:srgbClr val="C7BB9D"/>
    <a:srgbClr val="F2F2F2"/>
    <a:srgbClr val="000000"/>
    <a:srgbClr val="E1E1E1"/>
    <a:srgbClr val="E0F1FA"/>
    <a:srgbClr val="474A4E"/>
    <a:srgbClr val="006D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86385" autoAdjust="0"/>
  </p:normalViewPr>
  <p:slideViewPr>
    <p:cSldViewPr snapToGrid="0" snapToObjects="1">
      <p:cViewPr varScale="1">
        <p:scale>
          <a:sx n="58" d="100"/>
          <a:sy n="58" d="100"/>
        </p:scale>
        <p:origin x="1380" y="30"/>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132E5-61AF-9041-8640-66A42D8DD1CD}" type="datetimeFigureOut">
              <a:rPr lang="en-US" smtClean="0"/>
              <a:t>12/4/2020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276EAB-F25F-4048-AE7C-6F0DFE5F7882}" type="slidenum">
              <a:rPr lang="en-US" smtClean="0"/>
              <a:t>‹#›</a:t>
            </a:fld>
            <a:endParaRPr lang="en-US" dirty="0"/>
          </a:p>
        </p:txBody>
      </p:sp>
    </p:spTree>
    <p:extLst>
      <p:ext uri="{BB962C8B-B14F-4D97-AF65-F5344CB8AC3E}">
        <p14:creationId xmlns:p14="http://schemas.microsoft.com/office/powerpoint/2010/main" val="1355325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iskcenter.wharton.upenn.edu/"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riskcenter.wharton.upenn.edu/wp-content/uploads/2019/03/Ostrich-Paradox-issue-brief.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Tips</a:t>
            </a:r>
          </a:p>
          <a:p>
            <a:pPr marL="228600" indent="-228600">
              <a:buFont typeface="+mj-lt"/>
              <a:buAutoNum type="arabicPeriod"/>
            </a:pPr>
            <a:r>
              <a:rPr lang="en-US" dirty="0"/>
              <a:t>These tips are only suggestions on how to conduct a session. Please be creative and adaptable to your audience and needs.</a:t>
            </a:r>
          </a:p>
          <a:p>
            <a:pPr marL="228600" indent="-228600">
              <a:buFont typeface="+mj-lt"/>
              <a:buAutoNum type="arabicPeriod"/>
            </a:pPr>
            <a:r>
              <a:rPr lang="en-US" dirty="0"/>
              <a:t>We strongly recommend you watch the PrepTalk and review the Discussion Guide before facilitating the session.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Facilitator Narrative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r>
              <a:rPr lang="en-US" i="1" dirty="0"/>
              <a:t>Welcome to a PrepTalk viewing and discussion for Jan Peelen’s PrepTalk, ‘’Living with Water: Howe the Netherlands Prevents Flood Disasters”</a:t>
            </a:r>
            <a:r>
              <a:rPr lang="en-US" dirty="0"/>
              <a:t>. </a:t>
            </a:r>
            <a:r>
              <a:rPr lang="en-US" i="1" dirty="0"/>
              <a:t>PrepTalks are given by subject-matter experts and thought leaders to spread new ideas, spark conversation, and promote innovative leadership for the issues confronting emergency managers now and over the next 20 years.  You can watch all PrepTalk videos at www.fema.gov/preptalks.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Before we get started, lets establish some ground rules: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Please silence or set your cell phones to vibrate.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Please feel free to leave quietly if you need to make a call, use the restroom, or otherwise need to leave.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The emergency the exits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The restrooms are located…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Please keep your comments brief to allow everyone to participate.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This is your discussion and I will help focus on the issues that matter to you, so we do not necessarily have to cover all of the content</a:t>
            </a:r>
            <a:r>
              <a:rPr lang="en-US" dirty="0"/>
              <a:t>.”</a:t>
            </a:r>
          </a:p>
        </p:txBody>
      </p:sp>
      <p:sp>
        <p:nvSpPr>
          <p:cNvPr id="4" name="Slide Number Placeholder 3"/>
          <p:cNvSpPr>
            <a:spLocks noGrp="1"/>
          </p:cNvSpPr>
          <p:nvPr>
            <p:ph type="sldNum" sz="quarter" idx="5"/>
          </p:nvPr>
        </p:nvSpPr>
        <p:spPr/>
        <p:txBody>
          <a:bodyPr/>
          <a:lstStyle/>
          <a:p>
            <a:fld id="{FD276EAB-F25F-4048-AE7C-6F0DFE5F7882}" type="slidenum">
              <a:rPr lang="en-US" smtClean="0"/>
              <a:t>1</a:t>
            </a:fld>
            <a:endParaRPr lang="en-US" dirty="0"/>
          </a:p>
        </p:txBody>
      </p:sp>
    </p:spTree>
    <p:extLst>
      <p:ext uri="{BB962C8B-B14F-4D97-AF65-F5344CB8AC3E}">
        <p14:creationId xmlns:p14="http://schemas.microsoft.com/office/powerpoint/2010/main" val="248409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Tips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Prepare the audience by setting clear expectations.  The suggested timing is below, for a one hour session discussion will be about 30 minutes.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Introductions (~5 minutes)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Watch the PrepTalk (~20 minutes)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Discussion (~30 minutes)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Wrap-up (~5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Facilitator Narrative: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i="1" dirty="0"/>
              <a:t>“Now that we established our ground rules, let’s go over the agenda. First, we will introduce the speakers and ourselves. Second, we will watch the PrepTalk and Q&amp;A videos. Third, we will have a discussion among ourselves on the content. Finally, we will wrap-up and I will highlight some useful resources.”</a:t>
            </a:r>
          </a:p>
          <a:p>
            <a:endParaRPr lang="en-US" dirty="0"/>
          </a:p>
        </p:txBody>
      </p:sp>
      <p:sp>
        <p:nvSpPr>
          <p:cNvPr id="4" name="Slide Number Placeholder 3"/>
          <p:cNvSpPr>
            <a:spLocks noGrp="1"/>
          </p:cNvSpPr>
          <p:nvPr>
            <p:ph type="sldNum" sz="quarter" idx="10"/>
          </p:nvPr>
        </p:nvSpPr>
        <p:spPr/>
        <p:txBody>
          <a:bodyPr/>
          <a:lstStyle/>
          <a:p>
            <a:fld id="{FD276EAB-F25F-4048-AE7C-6F0DFE5F7882}" type="slidenum">
              <a:rPr lang="en-US" smtClean="0"/>
              <a:t>2</a:t>
            </a:fld>
            <a:endParaRPr lang="en-US" dirty="0"/>
          </a:p>
        </p:txBody>
      </p:sp>
    </p:spTree>
    <p:extLst>
      <p:ext uri="{BB962C8B-B14F-4D97-AF65-F5344CB8AC3E}">
        <p14:creationId xmlns:p14="http://schemas.microsoft.com/office/powerpoint/2010/main" val="2806305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Tips</a:t>
            </a:r>
          </a:p>
          <a:p>
            <a:endParaRPr lang="en-US" dirty="0"/>
          </a:p>
          <a:p>
            <a:pPr marL="228600" indent="-228600">
              <a:buFont typeface="+mj-lt"/>
              <a:buAutoNum type="arabicPeriod"/>
            </a:pPr>
            <a:r>
              <a:rPr lang="en-US" dirty="0"/>
              <a:t>Introduce the speakers</a:t>
            </a:r>
          </a:p>
          <a:p>
            <a:pPr marL="228600" indent="-228600">
              <a:buFont typeface="+mj-lt"/>
              <a:buAutoNum type="arabicPeriod"/>
            </a:pPr>
            <a:r>
              <a:rPr lang="en-US" dirty="0"/>
              <a:t>Introduce yourself</a:t>
            </a:r>
          </a:p>
          <a:p>
            <a:pPr marL="228600" indent="-228600">
              <a:buFont typeface="+mj-lt"/>
              <a:buAutoNum type="arabicPeriod"/>
            </a:pPr>
            <a:r>
              <a:rPr lang="en-US" dirty="0"/>
              <a:t>Introduce the audience to each other</a:t>
            </a:r>
          </a:p>
          <a:p>
            <a:pPr marL="685800" lvl="1" indent="-228600">
              <a:buFont typeface="Arial" panose="020B0604020202020204" pitchFamily="34" charset="0"/>
              <a:buChar char="•"/>
            </a:pPr>
            <a:r>
              <a:rPr lang="en-US" dirty="0"/>
              <a:t>Small audiences. Attendees say their name, position/organization, and respond to a question that relates to the PrepTalk topic. </a:t>
            </a:r>
          </a:p>
          <a:p>
            <a:pPr marL="685800" lvl="1" indent="-228600">
              <a:buFont typeface="Arial" panose="020B0604020202020204" pitchFamily="34" charset="0"/>
              <a:buChar char="•"/>
            </a:pPr>
            <a:r>
              <a:rPr lang="en-US" dirty="0"/>
              <a:t>Large diverse audience:</a:t>
            </a:r>
          </a:p>
          <a:p>
            <a:pPr marL="1143000" lvl="2" indent="-228600">
              <a:buFont typeface="Arial" panose="020B0604020202020204" pitchFamily="34" charset="0"/>
              <a:buChar char="•"/>
            </a:pPr>
            <a:r>
              <a:rPr lang="en-US" dirty="0"/>
              <a:t>How many of you work for a local government?</a:t>
            </a:r>
          </a:p>
          <a:p>
            <a:pPr marL="1143000" lvl="2" indent="-228600">
              <a:buFont typeface="Arial" panose="020B0604020202020204" pitchFamily="34" charset="0"/>
              <a:buChar char="•"/>
            </a:pPr>
            <a:r>
              <a:rPr lang="en-US" dirty="0"/>
              <a:t>How many of you work for a state government?</a:t>
            </a:r>
          </a:p>
          <a:p>
            <a:pPr marL="1143000" lvl="2" indent="-228600">
              <a:buFont typeface="Arial" panose="020B0604020202020204" pitchFamily="34" charset="0"/>
              <a:buChar char="•"/>
            </a:pPr>
            <a:r>
              <a:rPr lang="en-US" dirty="0"/>
              <a:t>How many of you…. (question about the PrepTalks topic)?</a:t>
            </a:r>
          </a:p>
        </p:txBody>
      </p:sp>
      <p:sp>
        <p:nvSpPr>
          <p:cNvPr id="4" name="Slide Number Placeholder 3"/>
          <p:cNvSpPr>
            <a:spLocks noGrp="1"/>
          </p:cNvSpPr>
          <p:nvPr>
            <p:ph type="sldNum" sz="quarter" idx="5"/>
          </p:nvPr>
        </p:nvSpPr>
        <p:spPr/>
        <p:txBody>
          <a:bodyPr/>
          <a:lstStyle/>
          <a:p>
            <a:fld id="{FD276EAB-F25F-4048-AE7C-6F0DFE5F7882}" type="slidenum">
              <a:rPr lang="en-US" smtClean="0"/>
              <a:t>3</a:t>
            </a:fld>
            <a:endParaRPr lang="en-US" dirty="0"/>
          </a:p>
        </p:txBody>
      </p:sp>
    </p:spTree>
    <p:extLst>
      <p:ext uri="{BB962C8B-B14F-4D97-AF65-F5344CB8AC3E}">
        <p14:creationId xmlns:p14="http://schemas.microsoft.com/office/powerpoint/2010/main" val="3899274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Tips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Let the audience know that it is ok to stop the video if people have questions or want to raise a point for the group.  However, watch the entire talk before opening a broader discussion.</a:t>
            </a:r>
          </a:p>
          <a:p>
            <a:endParaRPr lang="en-US" dirty="0"/>
          </a:p>
          <a:p>
            <a:r>
              <a:rPr lang="en-US" dirty="0"/>
              <a:t>Facilitator Narrative</a:t>
            </a:r>
          </a:p>
          <a:p>
            <a:pPr marL="0" indent="0">
              <a:buFont typeface="+mj-lt"/>
              <a:buNone/>
            </a:pPr>
            <a:r>
              <a:rPr lang="en-US" i="1" dirty="0"/>
              <a:t>“Now we are going to watch the PrepTalk.  As you watch consider the topics for discussion below and be prepared to discuss.”  </a:t>
            </a:r>
            <a:r>
              <a:rPr lang="en-US" dirty="0"/>
              <a:t>Read the Topics for Discussion</a:t>
            </a:r>
            <a:endParaRPr lang="en-US" i="1" dirty="0"/>
          </a:p>
        </p:txBody>
      </p:sp>
      <p:sp>
        <p:nvSpPr>
          <p:cNvPr id="4" name="Slide Number Placeholder 3"/>
          <p:cNvSpPr>
            <a:spLocks noGrp="1"/>
          </p:cNvSpPr>
          <p:nvPr>
            <p:ph type="sldNum" sz="quarter" idx="5"/>
          </p:nvPr>
        </p:nvSpPr>
        <p:spPr/>
        <p:txBody>
          <a:bodyPr/>
          <a:lstStyle/>
          <a:p>
            <a:fld id="{FD276EAB-F25F-4048-AE7C-6F0DFE5F7882}" type="slidenum">
              <a:rPr lang="en-US" smtClean="0"/>
              <a:t>4</a:t>
            </a:fld>
            <a:endParaRPr lang="en-US" dirty="0"/>
          </a:p>
        </p:txBody>
      </p:sp>
    </p:spTree>
    <p:extLst>
      <p:ext uri="{BB962C8B-B14F-4D97-AF65-F5344CB8AC3E}">
        <p14:creationId xmlns:p14="http://schemas.microsoft.com/office/powerpoint/2010/main" val="411692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Facilitator Tips</a:t>
            </a:r>
          </a:p>
          <a:p>
            <a:pPr marL="228600" indent="-228600">
              <a:buFont typeface="+mj-lt"/>
              <a:buAutoNum type="arabicPeriod"/>
            </a:pPr>
            <a:r>
              <a:rPr lang="en-US" dirty="0"/>
              <a:t>Wrap-up the discussion</a:t>
            </a:r>
          </a:p>
          <a:p>
            <a:pPr marL="685800" lvl="1" indent="-228600">
              <a:buFont typeface="Arial" panose="020B0604020202020204" pitchFamily="34" charset="0"/>
              <a:buChar char="•"/>
            </a:pPr>
            <a:r>
              <a:rPr lang="en-US" dirty="0"/>
              <a:t>Summarize the key takeaways from the discussion</a:t>
            </a:r>
          </a:p>
          <a:p>
            <a:pPr marL="685800" lvl="1" indent="-228600">
              <a:buFont typeface="Arial" panose="020B0604020202020204" pitchFamily="34" charset="0"/>
              <a:buChar char="•"/>
            </a:pPr>
            <a:r>
              <a:rPr lang="en-US" dirty="0"/>
              <a:t>Emphasize any next steps attendees can take following the discussion</a:t>
            </a:r>
          </a:p>
          <a:p>
            <a:pPr marL="685800" lvl="1" indent="-228600">
              <a:buFont typeface="Arial" panose="020B0604020202020204" pitchFamily="34" charset="0"/>
              <a:buChar char="•"/>
            </a:pPr>
            <a:r>
              <a:rPr lang="en-US" dirty="0"/>
              <a:t>Highlight the additional resources all available on line.</a:t>
            </a:r>
          </a:p>
          <a:p>
            <a:pPr marL="685800" lvl="1" indent="-228600">
              <a:buFont typeface="Arial" panose="020B0604020202020204" pitchFamily="34" charset="0"/>
              <a:buChar char="•"/>
            </a:pPr>
            <a:r>
              <a:rPr lang="en-US" dirty="0"/>
              <a:t>Let them know all the resources (video, discussion guide, and discussion slides) are available at </a:t>
            </a:r>
            <a:r>
              <a:rPr lang="en-US" b="1" dirty="0"/>
              <a:t>www.fema.gov/preptalks </a:t>
            </a:r>
          </a:p>
          <a:p>
            <a:pPr marL="685800" lvl="1" indent="-228600">
              <a:buFont typeface="Arial" panose="020B0604020202020204" pitchFamily="34" charset="0"/>
              <a:buChar char="•"/>
            </a:pPr>
            <a:endParaRPr lang="en-US" b="1" dirty="0"/>
          </a:p>
          <a:p>
            <a:pPr marL="457200" lvl="1" indent="0">
              <a:buFont typeface="Arial" panose="020B0604020202020204" pitchFamily="34" charset="0"/>
              <a:buNone/>
            </a:pPr>
            <a:endParaRPr lang="en-US" b="1" dirty="0"/>
          </a:p>
          <a:p>
            <a:pPr marL="0" indent="0">
              <a:buNone/>
            </a:pPr>
            <a:r>
              <a:rPr lang="en-US" sz="2000" b="1" dirty="0"/>
              <a:t>Additional Resources</a:t>
            </a:r>
          </a:p>
          <a:p>
            <a:pPr marL="171450" indent="-171450">
              <a:buFont typeface="Arial" panose="020B0604020202020204" pitchFamily="34" charset="0"/>
              <a:buChar char="•"/>
            </a:pPr>
            <a:r>
              <a:rPr lang="en-US" dirty="0"/>
              <a:t>Wharton Risk Management and Decision Processes Center: </a:t>
            </a:r>
            <a:r>
              <a:rPr lang="en-US" dirty="0">
                <a:hlinkClick r:id="rId3"/>
              </a:rPr>
              <a:t>https://riskcenter.Wharton.upenn.edu</a:t>
            </a:r>
            <a:r>
              <a:rPr lang="en-US" dirty="0"/>
              <a:t> </a:t>
            </a:r>
          </a:p>
          <a:p>
            <a:pPr marL="171450" indent="-171450">
              <a:buFont typeface="Arial" panose="020B0604020202020204" pitchFamily="34" charset="0"/>
              <a:buChar char="•"/>
            </a:pPr>
            <a:r>
              <a:rPr lang="en-US" dirty="0"/>
              <a:t>Wharton Issue Brief: The Ostrich Paradox: Why We Underprepare for Disasters. </a:t>
            </a:r>
            <a:r>
              <a:rPr lang="en-US" dirty="0">
                <a:hlinkClick r:id="rId4"/>
              </a:rPr>
              <a:t>https://riskcenter.wharton.upenn.edu/wp-content/uploads/2019/03/Ostrich-Paradox-issue-brief.pdf</a:t>
            </a:r>
            <a:r>
              <a:rPr lang="en-US" dirty="0"/>
              <a:t> </a:t>
            </a:r>
          </a:p>
          <a:p>
            <a:pPr marL="0" indent="0">
              <a:buNone/>
            </a:pPr>
            <a:endParaRPr lang="en-US" dirty="0"/>
          </a:p>
          <a:p>
            <a:pPr marL="0" indent="0">
              <a:buNone/>
            </a:pPr>
            <a:r>
              <a:rPr lang="en-US" sz="2000" b="1" dirty="0"/>
              <a:t>Related </a:t>
            </a:r>
            <a:r>
              <a:rPr lang="en-US" sz="2000" b="1" dirty="0" err="1"/>
              <a:t>PrepTalks</a:t>
            </a:r>
            <a:endParaRPr lang="en-US" sz="2000" b="1" dirty="0"/>
          </a:p>
          <a:p>
            <a:pPr marL="227013" lvl="2" indent="-227013">
              <a:lnSpc>
                <a:spcPct val="100000"/>
              </a:lnSpc>
              <a:spcBef>
                <a:spcPts val="1000"/>
              </a:spcBef>
              <a:buFont typeface="Arial" panose="020B0604020202020204" pitchFamily="34" charset="0"/>
              <a:buChar char="•"/>
            </a:pPr>
            <a:r>
              <a:rPr lang="en-US" sz="1800" dirty="0"/>
              <a:t>The Unthinkable: Lessons from Survivors – Amanda Ripley  </a:t>
            </a:r>
          </a:p>
          <a:p>
            <a:pPr marL="227013" marR="0" lvl="2" indent="-227013"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800" dirty="0"/>
              <a:t>Using Complex Adaptive Systems Thinking to Understand Community Interdependencies – Dr. Chick Macal</a:t>
            </a:r>
          </a:p>
          <a:p>
            <a:pPr marL="227013" lvl="2" indent="-227013">
              <a:lnSpc>
                <a:spcPct val="100000"/>
              </a:lnSpc>
              <a:spcBef>
                <a:spcPts val="1000"/>
              </a:spcBef>
              <a:buFont typeface="Arial" panose="020B0604020202020204" pitchFamily="34" charset="0"/>
              <a:buChar char="•"/>
            </a:pPr>
            <a:r>
              <a:rPr lang="en-US" sz="1800" dirty="0"/>
              <a:t>Triage, Ethics, and Operations – Healthcare Emergency Preparedness and Response – Dr. Sheri Fink </a:t>
            </a:r>
          </a:p>
          <a:p>
            <a:pPr marL="227013" lvl="2" indent="-227013">
              <a:lnSpc>
                <a:spcPct val="100000"/>
              </a:lnSpc>
              <a:spcBef>
                <a:spcPts val="1000"/>
              </a:spcBef>
              <a:buFont typeface="Arial" panose="020B0604020202020204" pitchFamily="34" charset="0"/>
              <a:buChar char="•"/>
            </a:pPr>
            <a:r>
              <a:rPr lang="en-US" sz="1800" dirty="0"/>
              <a:t>Harnessing the Power of Disaster Insurance – Dr. Carolyn Kousky</a:t>
            </a:r>
          </a:p>
          <a:p>
            <a:endParaRPr lang="en-US" dirty="0"/>
          </a:p>
        </p:txBody>
      </p:sp>
      <p:sp>
        <p:nvSpPr>
          <p:cNvPr id="4" name="Slide Number Placeholder 3"/>
          <p:cNvSpPr>
            <a:spLocks noGrp="1"/>
          </p:cNvSpPr>
          <p:nvPr>
            <p:ph type="sldNum" sz="quarter" idx="5"/>
          </p:nvPr>
        </p:nvSpPr>
        <p:spPr/>
        <p:txBody>
          <a:bodyPr/>
          <a:lstStyle/>
          <a:p>
            <a:fld id="{FD276EAB-F25F-4048-AE7C-6F0DFE5F7882}" type="slidenum">
              <a:rPr lang="en-US" smtClean="0"/>
              <a:t>13</a:t>
            </a:fld>
            <a:endParaRPr lang="en-US" dirty="0"/>
          </a:p>
        </p:txBody>
      </p:sp>
    </p:spTree>
    <p:extLst>
      <p:ext uri="{BB962C8B-B14F-4D97-AF65-F5344CB8AC3E}">
        <p14:creationId xmlns:p14="http://schemas.microsoft.com/office/powerpoint/2010/main" val="567982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276EAB-F25F-4048-AE7C-6F0DFE5F7882}" type="slidenum">
              <a:rPr lang="en-US" smtClean="0"/>
              <a:t>14</a:t>
            </a:fld>
            <a:endParaRPr lang="en-US" dirty="0"/>
          </a:p>
        </p:txBody>
      </p:sp>
    </p:spTree>
    <p:extLst>
      <p:ext uri="{BB962C8B-B14F-4D97-AF65-F5344CB8AC3E}">
        <p14:creationId xmlns:p14="http://schemas.microsoft.com/office/powerpoint/2010/main" val="1496825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fema.gov/preptalks/TBD"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www.fema.gov/preptalks/fennessy" TargetMode="Externa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01_Title Slide">
    <p:spTree>
      <p:nvGrpSpPr>
        <p:cNvPr id="1" name=""/>
        <p:cNvGrpSpPr/>
        <p:nvPr/>
      </p:nvGrpSpPr>
      <p:grpSpPr>
        <a:xfrm>
          <a:off x="0" y="0"/>
          <a:ext cx="0" cy="0"/>
          <a:chOff x="0" y="0"/>
          <a:chExt cx="0" cy="0"/>
        </a:xfrm>
      </p:grpSpPr>
      <p:pic>
        <p:nvPicPr>
          <p:cNvPr id="5" name="Picture 4" descr="PrepTalks. Logos for the Federal Emergency Management Agency, International Association of Emergency Managers, National Emergency Management Association, National Homeland Security Consortium, and Center for Homeland Defense and Security Naval Postgraduate School.  ">
            <a:extLst>
              <a:ext uri="{FF2B5EF4-FFF2-40B4-BE49-F238E27FC236}">
                <a16:creationId xmlns:a16="http://schemas.microsoft.com/office/drawing/2014/main" id="{7DD5DEDC-5472-4A45-BA1A-930F9EF41FE9}"/>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69196" y="5309591"/>
            <a:ext cx="7946153" cy="963147"/>
          </a:xfrm>
        </p:spPr>
        <p:txBody>
          <a:bodyPr anchor="t" anchorCtr="0">
            <a:noAutofit/>
          </a:bodyPr>
          <a:lstStyle>
            <a:lvl1pPr algn="l">
              <a:lnSpc>
                <a:spcPct val="100000"/>
              </a:lnSpc>
              <a:spcBef>
                <a:spcPts val="0"/>
              </a:spcBef>
              <a:spcAft>
                <a:spcPts val="0"/>
              </a:spcAft>
              <a:defRPr sz="2600" b="0" i="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p:cNvSpPr>
            <a:spLocks noGrp="1"/>
          </p:cNvSpPr>
          <p:nvPr>
            <p:ph type="subTitle" idx="1" hasCustomPrompt="1"/>
          </p:nvPr>
        </p:nvSpPr>
        <p:spPr>
          <a:xfrm>
            <a:off x="569199" y="4651233"/>
            <a:ext cx="5929792" cy="365125"/>
          </a:xfrm>
        </p:spPr>
        <p:txBody>
          <a:bodyPr>
            <a:noAutofit/>
          </a:bodyPr>
          <a:lstStyle>
            <a:lvl1pPr marL="0" indent="0" algn="l">
              <a:buNone/>
              <a:defRPr sz="26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8" name="TextBox 7">
            <a:extLst>
              <a:ext uri="{FF2B5EF4-FFF2-40B4-BE49-F238E27FC236}">
                <a16:creationId xmlns:a16="http://schemas.microsoft.com/office/drawing/2014/main" id="{B063709F-FBAA-0043-BBE3-C5301C0D3797}"/>
              </a:ext>
            </a:extLst>
          </p:cNvPr>
          <p:cNvSpPr txBox="1"/>
          <p:nvPr userDrawn="1"/>
        </p:nvSpPr>
        <p:spPr>
          <a:xfrm>
            <a:off x="569196" y="3866255"/>
            <a:ext cx="4387891" cy="503226"/>
          </a:xfrm>
          <a:prstGeom prst="rect">
            <a:avLst/>
          </a:prstGeom>
          <a:noFill/>
        </p:spPr>
        <p:txBody>
          <a:bodyPr wrap="square" rtlCol="0">
            <a:noAutofit/>
          </a:bodyPr>
          <a:lstStyle/>
          <a:p>
            <a:r>
              <a:rPr lang="en-US" sz="3000" b="0" i="0" dirty="0">
                <a:solidFill>
                  <a:schemeClr val="bg1"/>
                </a:solidFill>
                <a:latin typeface="Arial" panose="020B0604020202020204" pitchFamily="34" charset="0"/>
                <a:cs typeface="Arial" panose="020B0604020202020204" pitchFamily="34" charset="0"/>
              </a:rPr>
              <a:t>DISCUSSION</a:t>
            </a:r>
          </a:p>
        </p:txBody>
      </p:sp>
      <p:sp>
        <p:nvSpPr>
          <p:cNvPr id="6" name="Text Placeholder 5">
            <a:extLst>
              <a:ext uri="{FF2B5EF4-FFF2-40B4-BE49-F238E27FC236}">
                <a16:creationId xmlns:a16="http://schemas.microsoft.com/office/drawing/2014/main" id="{15FC6AB3-483C-472B-839C-A845E78E17A0}"/>
              </a:ext>
            </a:extLst>
          </p:cNvPr>
          <p:cNvSpPr>
            <a:spLocks noGrp="1"/>
          </p:cNvSpPr>
          <p:nvPr>
            <p:ph type="body" sz="quarter" idx="10" hasCustomPrompt="1"/>
          </p:nvPr>
        </p:nvSpPr>
        <p:spPr>
          <a:xfrm>
            <a:off x="7589838" y="415925"/>
            <a:ext cx="914400" cy="914400"/>
          </a:xfrm>
        </p:spPr>
        <p:txBody>
          <a:bodyPr>
            <a:noAutofit/>
          </a:bodyPr>
          <a:lstStyle>
            <a:lvl1pPr marL="0" indent="0">
              <a:buNone/>
              <a:defRPr sz="400">
                <a:solidFill>
                  <a:schemeClr val="bg1"/>
                </a:solidFill>
              </a:defRPr>
            </a:lvl1pPr>
            <a:lvl2pPr marL="457200" indent="0">
              <a:buNone/>
              <a:defRPr sz="400">
                <a:solidFill>
                  <a:schemeClr val="bg1"/>
                </a:solidFill>
              </a:defRPr>
            </a:lvl2pPr>
            <a:lvl3pPr marL="914400" indent="0">
              <a:buNone/>
              <a:defRPr sz="400">
                <a:solidFill>
                  <a:schemeClr val="bg1"/>
                </a:solidFill>
              </a:defRPr>
            </a:lvl3pPr>
            <a:lvl4pPr marL="1371600" indent="0">
              <a:buNone/>
              <a:defRPr sz="400">
                <a:solidFill>
                  <a:schemeClr val="bg1"/>
                </a:solidFill>
              </a:defRPr>
            </a:lvl4pPr>
            <a:lvl5pPr marL="1828800" indent="0">
              <a:buNone/>
              <a:defRPr sz="400">
                <a:solidFill>
                  <a:schemeClr val="bg1"/>
                </a:solidFill>
              </a:defRPr>
            </a:lvl5pPr>
          </a:lstStyle>
          <a:p>
            <a:pPr lvl="0"/>
            <a:r>
              <a:rPr lang="en-US" dirty="0"/>
              <a:t>Logos</a:t>
            </a:r>
          </a:p>
        </p:txBody>
      </p:sp>
    </p:spTree>
    <p:extLst>
      <p:ext uri="{BB962C8B-B14F-4D97-AF65-F5344CB8AC3E}">
        <p14:creationId xmlns:p14="http://schemas.microsoft.com/office/powerpoint/2010/main" val="4098781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ransition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FDCA4-888C-0040-8209-BABC44F53B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10">
            <a:extLst>
              <a:ext uri="{FF2B5EF4-FFF2-40B4-BE49-F238E27FC236}">
                <a16:creationId xmlns:a16="http://schemas.microsoft.com/office/drawing/2014/main" id="{9D73FE07-F3C2-B644-BF4D-511D8ACAA1E4}"/>
              </a:ext>
            </a:extLst>
          </p:cNvPr>
          <p:cNvSpPr>
            <a:spLocks noGrp="1"/>
          </p:cNvSpPr>
          <p:nvPr>
            <p:ph type="body" sz="quarter" idx="14" hasCustomPrompt="1"/>
          </p:nvPr>
        </p:nvSpPr>
        <p:spPr>
          <a:xfrm>
            <a:off x="4699747" y="146425"/>
            <a:ext cx="3879656" cy="324222"/>
          </a:xfrm>
        </p:spPr>
        <p:txBody>
          <a:bodyPr lIns="0" tIns="0" rIns="0" bIns="0" anchor="b" anchorCtr="0">
            <a:no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sp>
        <p:nvSpPr>
          <p:cNvPr id="9" name="Subtitle 2">
            <a:extLst>
              <a:ext uri="{FF2B5EF4-FFF2-40B4-BE49-F238E27FC236}">
                <a16:creationId xmlns:a16="http://schemas.microsoft.com/office/drawing/2014/main" id="{E774DA36-AEC3-EE4A-9FC5-B6736E3D747D}"/>
              </a:ext>
            </a:extLst>
          </p:cNvPr>
          <p:cNvSpPr>
            <a:spLocks noGrp="1"/>
          </p:cNvSpPr>
          <p:nvPr>
            <p:ph type="subTitle" idx="13" hasCustomPrompt="1"/>
          </p:nvPr>
        </p:nvSpPr>
        <p:spPr>
          <a:xfrm>
            <a:off x="4699747" y="533992"/>
            <a:ext cx="3884333" cy="166199"/>
          </a:xfrm>
        </p:spPr>
        <p:txBody>
          <a:bodyPr wrap="square" lIns="0" tIns="0" rIns="0" bIns="0">
            <a:sp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2" name="Title 1"/>
          <p:cNvSpPr>
            <a:spLocks noGrp="1"/>
          </p:cNvSpPr>
          <p:nvPr>
            <p:ph type="title"/>
          </p:nvPr>
        </p:nvSpPr>
        <p:spPr>
          <a:xfrm>
            <a:off x="467282" y="3087920"/>
            <a:ext cx="8209437" cy="682160"/>
          </a:xfrm>
        </p:spPr>
        <p:txBody>
          <a:bodyPr>
            <a:noAutofit/>
          </a:bodyPr>
          <a:lstStyle>
            <a:lvl1pPr algn="ctr">
              <a:lnSpc>
                <a:spcPct val="100000"/>
              </a:lnSpc>
              <a:spcBef>
                <a:spcPts val="600"/>
              </a:spcBef>
              <a:spcAft>
                <a:spcPts val="600"/>
              </a:spcAft>
              <a:defRPr sz="3200" b="1" i="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Footer Placeholder 4"/>
          <p:cNvSpPr>
            <a:spLocks noGrp="1"/>
          </p:cNvSpPr>
          <p:nvPr>
            <p:ph type="ftr" sz="quarter" idx="11"/>
          </p:nvPr>
        </p:nvSpPr>
        <p:spPr>
          <a:xfrm>
            <a:off x="521070" y="6615954"/>
            <a:ext cx="3086100" cy="223142"/>
          </a:xfrm>
        </p:spPr>
        <p:txBody>
          <a:bodyP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12"/>
          </p:nvPr>
        </p:nvSpPr>
        <p:spPr>
          <a:xfrm>
            <a:off x="6612599" y="6620256"/>
            <a:ext cx="2057400" cy="219456"/>
          </a:xfr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A18DC79E-13DE-BB4A-A294-5E1D47F254B7}" type="slidenum">
              <a:rPr lang="en-US" smtClean="0"/>
              <a:pPr/>
              <a:t>‹#›</a:t>
            </a:fld>
            <a:endParaRPr lang="en-US" dirty="0"/>
          </a:p>
        </p:txBody>
      </p:sp>
    </p:spTree>
    <p:extLst>
      <p:ext uri="{BB962C8B-B14F-4D97-AF65-F5344CB8AC3E}">
        <p14:creationId xmlns:p14="http://schemas.microsoft.com/office/powerpoint/2010/main" val="2509696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URL and Topic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FDCA4-888C-0040-8209-BABC44F53B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10">
            <a:extLst>
              <a:ext uri="{FF2B5EF4-FFF2-40B4-BE49-F238E27FC236}">
                <a16:creationId xmlns:a16="http://schemas.microsoft.com/office/drawing/2014/main" id="{C2B9BA36-2B08-FD48-A5FD-B9876EC6D8BF}"/>
              </a:ext>
            </a:extLst>
          </p:cNvPr>
          <p:cNvSpPr>
            <a:spLocks noGrp="1"/>
          </p:cNvSpPr>
          <p:nvPr>
            <p:ph type="body" sz="quarter" idx="14" hasCustomPrompt="1"/>
          </p:nvPr>
        </p:nvSpPr>
        <p:spPr>
          <a:xfrm>
            <a:off x="4699747" y="146425"/>
            <a:ext cx="3879656" cy="324222"/>
          </a:xfrm>
        </p:spPr>
        <p:txBody>
          <a:bodyPr lIns="0" tIns="0" rIns="0" bIns="0" anchor="b" anchorCtr="0">
            <a:no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sp>
        <p:nvSpPr>
          <p:cNvPr id="10" name="Subtitle 2">
            <a:extLst>
              <a:ext uri="{FF2B5EF4-FFF2-40B4-BE49-F238E27FC236}">
                <a16:creationId xmlns:a16="http://schemas.microsoft.com/office/drawing/2014/main" id="{0C3BD745-837D-A043-A751-A5DB2451B53B}"/>
              </a:ext>
            </a:extLst>
          </p:cNvPr>
          <p:cNvSpPr>
            <a:spLocks noGrp="1"/>
          </p:cNvSpPr>
          <p:nvPr>
            <p:ph type="subTitle" idx="13" hasCustomPrompt="1"/>
          </p:nvPr>
        </p:nvSpPr>
        <p:spPr>
          <a:xfrm>
            <a:off x="4699747" y="533992"/>
            <a:ext cx="3884333" cy="166199"/>
          </a:xfrm>
        </p:spPr>
        <p:txBody>
          <a:bodyPr wrap="square" lIns="0" tIns="0" rIns="0" bIns="0">
            <a:sp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5" name="Footer Placeholder 4"/>
          <p:cNvSpPr>
            <a:spLocks noGrp="1"/>
          </p:cNvSpPr>
          <p:nvPr>
            <p:ph type="ftr" sz="quarter" idx="11"/>
          </p:nvPr>
        </p:nvSpPr>
        <p:spPr>
          <a:xfrm>
            <a:off x="521070" y="6615954"/>
            <a:ext cx="3086100" cy="223142"/>
          </a:xfrm>
        </p:spPr>
        <p:txBody>
          <a:bodyP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12"/>
          </p:nvPr>
        </p:nvSpPr>
        <p:spPr>
          <a:xfrm>
            <a:off x="6612599" y="6620256"/>
            <a:ext cx="2057400" cy="219456"/>
          </a:xfr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A18DC79E-13DE-BB4A-A294-5E1D47F254B7}" type="slidenum">
              <a:rPr lang="en-US" smtClean="0"/>
              <a:pPr/>
              <a:t>‹#›</a:t>
            </a:fld>
            <a:endParaRPr lang="en-US" dirty="0"/>
          </a:p>
        </p:txBody>
      </p:sp>
      <p:sp>
        <p:nvSpPr>
          <p:cNvPr id="12" name="Title 3">
            <a:extLst>
              <a:ext uri="{FF2B5EF4-FFF2-40B4-BE49-F238E27FC236}">
                <a16:creationId xmlns:a16="http://schemas.microsoft.com/office/drawing/2014/main" id="{976189EC-2425-E64C-A115-0FB4E25B45BB}"/>
              </a:ext>
            </a:extLst>
          </p:cNvPr>
          <p:cNvSpPr>
            <a:spLocks noGrp="1"/>
          </p:cNvSpPr>
          <p:nvPr>
            <p:ph type="title"/>
          </p:nvPr>
        </p:nvSpPr>
        <p:spPr>
          <a:xfrm>
            <a:off x="420624" y="1600200"/>
            <a:ext cx="8209437" cy="682160"/>
          </a:xfrm>
        </p:spPr>
        <p:txBody>
          <a:bodyPr>
            <a:normAutofit/>
          </a:bodyPr>
          <a:lstStyle>
            <a:lvl1pPr>
              <a:defRPr>
                <a:solidFill>
                  <a:srgbClr val="0B3B60"/>
                </a:solidFill>
                <a:latin typeface="Arial" panose="020B0604020202020204" pitchFamily="34" charset="0"/>
                <a:cs typeface="Arial" panose="020B0604020202020204" pitchFamily="34" charset="0"/>
              </a:defRPr>
            </a:lvl1pPr>
          </a:lstStyle>
          <a:p>
            <a:pPr algn="ctr"/>
            <a:r>
              <a:rPr lang="en-US" sz="3600" b="1" dirty="0"/>
              <a:t>Watch the PrepTalk</a:t>
            </a:r>
          </a:p>
        </p:txBody>
      </p:sp>
      <p:sp>
        <p:nvSpPr>
          <p:cNvPr id="13" name="Content Placeholder 4">
            <a:extLst>
              <a:ext uri="{FF2B5EF4-FFF2-40B4-BE49-F238E27FC236}">
                <a16:creationId xmlns:a16="http://schemas.microsoft.com/office/drawing/2014/main" id="{74525059-4C70-7B41-88A5-33EFDB196683}"/>
              </a:ext>
            </a:extLst>
          </p:cNvPr>
          <p:cNvSpPr>
            <a:spLocks noGrp="1"/>
          </p:cNvSpPr>
          <p:nvPr>
            <p:ph idx="1"/>
          </p:nvPr>
        </p:nvSpPr>
        <p:spPr>
          <a:xfrm>
            <a:off x="420624" y="2201135"/>
            <a:ext cx="8211312" cy="551209"/>
          </a:xfrm>
        </p:spPr>
        <p:txBody>
          <a:bodyPr>
            <a:noAutofit/>
          </a:bodyPr>
          <a:lstStyle>
            <a:lvl1pPr>
              <a:defRPr>
                <a:latin typeface="Arial" panose="020B0604020202020204" pitchFamily="34" charset="0"/>
                <a:cs typeface="Arial" panose="020B0604020202020204" pitchFamily="34" charset="0"/>
              </a:defRPr>
            </a:lvl1pPr>
          </a:lstStyle>
          <a:p>
            <a:pPr marL="0" indent="0" algn="ctr">
              <a:buNone/>
            </a:pPr>
            <a:r>
              <a:rPr lang="en-US" sz="2400" dirty="0">
                <a:solidFill>
                  <a:srgbClr val="0563C1"/>
                </a:solidFill>
                <a:ea typeface="+mj-ea"/>
                <a:hlinkClick r:id="rId3" tooltip="Watch First Name Last Name's PrepTalk"/>
              </a:rPr>
              <a:t>http://www.fema.gov/preptalks/TBD </a:t>
            </a:r>
            <a:endParaRPr lang="en-US" sz="2400" dirty="0">
              <a:solidFill>
                <a:srgbClr val="0563C1"/>
              </a:solidFill>
              <a:ea typeface="+mj-ea"/>
              <a:hlinkClick r:id="rId4" tooltip="Watch Brian Fennessy's PrepTalk"/>
            </a:endParaRPr>
          </a:p>
        </p:txBody>
      </p:sp>
      <p:sp>
        <p:nvSpPr>
          <p:cNvPr id="15" name="Content Placeholder 5">
            <a:extLst>
              <a:ext uri="{FF2B5EF4-FFF2-40B4-BE49-F238E27FC236}">
                <a16:creationId xmlns:a16="http://schemas.microsoft.com/office/drawing/2014/main" id="{B435E546-5047-AE42-BB40-3BED612C1FD9}"/>
              </a:ext>
            </a:extLst>
          </p:cNvPr>
          <p:cNvSpPr>
            <a:spLocks noGrp="1"/>
          </p:cNvSpPr>
          <p:nvPr>
            <p:ph sz="quarter" idx="16"/>
          </p:nvPr>
        </p:nvSpPr>
        <p:spPr>
          <a:xfrm>
            <a:off x="365760" y="3067812"/>
            <a:ext cx="8211312" cy="685800"/>
          </a:xfrm>
        </p:spPr>
        <p:txBody>
          <a:bodyPr>
            <a:normAutofit/>
          </a:bodyPr>
          <a:lstStyle>
            <a:lvl1pPr>
              <a:defRPr>
                <a:solidFill>
                  <a:srgbClr val="0B3B60"/>
                </a:solidFill>
                <a:latin typeface="Arial" panose="020B0604020202020204" pitchFamily="34" charset="0"/>
                <a:cs typeface="Arial" panose="020B0604020202020204" pitchFamily="34" charset="0"/>
              </a:defRPr>
            </a:lvl1pPr>
          </a:lstStyle>
          <a:p>
            <a:pPr marL="0" indent="0" algn="ctr">
              <a:buNone/>
            </a:pPr>
            <a:r>
              <a:rPr lang="en-US" sz="3200" b="1" dirty="0">
                <a:solidFill>
                  <a:schemeClr val="tx2"/>
                </a:solidFill>
                <a:ea typeface="+mj-ea"/>
              </a:rPr>
              <a:t>Topics for Discussion</a:t>
            </a:r>
          </a:p>
        </p:txBody>
      </p:sp>
      <p:sp>
        <p:nvSpPr>
          <p:cNvPr id="18" name="Content Placeholder 6">
            <a:extLst>
              <a:ext uri="{FF2B5EF4-FFF2-40B4-BE49-F238E27FC236}">
                <a16:creationId xmlns:a16="http://schemas.microsoft.com/office/drawing/2014/main" id="{6770938C-01A9-BB44-85BF-BEBAA1FFD1EE}"/>
              </a:ext>
            </a:extLst>
          </p:cNvPr>
          <p:cNvSpPr>
            <a:spLocks noGrp="1"/>
          </p:cNvSpPr>
          <p:nvPr>
            <p:ph sz="quarter" idx="17"/>
          </p:nvPr>
        </p:nvSpPr>
        <p:spPr>
          <a:xfrm>
            <a:off x="566928" y="3790188"/>
            <a:ext cx="8001000" cy="1467612"/>
          </a:xfrm>
        </p:spPr>
        <p:txBody>
          <a:bodyPr>
            <a:normAutofit/>
          </a:bodyPr>
          <a:lstStyle>
            <a:lvl2pPr>
              <a:defRPr>
                <a:latin typeface="Arial" panose="020B0604020202020204" pitchFamily="34" charset="0"/>
                <a:cs typeface="Arial" panose="020B0604020202020204" pitchFamily="34" charset="0"/>
              </a:defRPr>
            </a:lvl2pPr>
          </a:lstStyle>
          <a:p>
            <a:pPr marL="742950" lvl="1" indent="-285750">
              <a:buFont typeface="Arial" panose="020B0604020202020204" pitchFamily="34" charset="0"/>
              <a:buChar char="•"/>
            </a:pPr>
            <a:endParaRPr lang="en-US" sz="2200" dirty="0"/>
          </a:p>
        </p:txBody>
      </p:sp>
    </p:spTree>
    <p:extLst>
      <p:ext uri="{BB962C8B-B14F-4D97-AF65-F5344CB8AC3E}">
        <p14:creationId xmlns:p14="http://schemas.microsoft.com/office/powerpoint/2010/main" val="273878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Bullets and Call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FDCA4-888C-0040-8209-BABC44F53B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10">
            <a:extLst>
              <a:ext uri="{FF2B5EF4-FFF2-40B4-BE49-F238E27FC236}">
                <a16:creationId xmlns:a16="http://schemas.microsoft.com/office/drawing/2014/main" id="{C2B9BA36-2B08-FD48-A5FD-B9876EC6D8BF}"/>
              </a:ext>
            </a:extLst>
          </p:cNvPr>
          <p:cNvSpPr>
            <a:spLocks noGrp="1"/>
          </p:cNvSpPr>
          <p:nvPr>
            <p:ph type="body" sz="quarter" idx="14" hasCustomPrompt="1"/>
          </p:nvPr>
        </p:nvSpPr>
        <p:spPr>
          <a:xfrm>
            <a:off x="4699747" y="146425"/>
            <a:ext cx="3879656" cy="324222"/>
          </a:xfrm>
        </p:spPr>
        <p:txBody>
          <a:bodyPr lIns="0" tIns="0" rIns="0" bIns="0" anchor="b" anchorCtr="0">
            <a:no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sp>
        <p:nvSpPr>
          <p:cNvPr id="10" name="Subtitle 2">
            <a:extLst>
              <a:ext uri="{FF2B5EF4-FFF2-40B4-BE49-F238E27FC236}">
                <a16:creationId xmlns:a16="http://schemas.microsoft.com/office/drawing/2014/main" id="{0C3BD745-837D-A043-A751-A5DB2451B53B}"/>
              </a:ext>
            </a:extLst>
          </p:cNvPr>
          <p:cNvSpPr>
            <a:spLocks noGrp="1"/>
          </p:cNvSpPr>
          <p:nvPr>
            <p:ph type="subTitle" idx="13" hasCustomPrompt="1"/>
          </p:nvPr>
        </p:nvSpPr>
        <p:spPr>
          <a:xfrm>
            <a:off x="4699747" y="533992"/>
            <a:ext cx="3884333" cy="166199"/>
          </a:xfrm>
        </p:spPr>
        <p:txBody>
          <a:bodyPr wrap="square" lIns="0" tIns="0" rIns="0" bIns="0">
            <a:sp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5" name="Footer Placeholder 4"/>
          <p:cNvSpPr>
            <a:spLocks noGrp="1"/>
          </p:cNvSpPr>
          <p:nvPr>
            <p:ph type="ftr" sz="quarter" idx="11"/>
          </p:nvPr>
        </p:nvSpPr>
        <p:spPr>
          <a:xfrm>
            <a:off x="521070" y="6615954"/>
            <a:ext cx="3086100" cy="223142"/>
          </a:xfrm>
        </p:spPr>
        <p:txBody>
          <a:bodyP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12"/>
          </p:nvPr>
        </p:nvSpPr>
        <p:spPr>
          <a:xfrm>
            <a:off x="6612599" y="6620256"/>
            <a:ext cx="2057400" cy="219456"/>
          </a:xfr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A18DC79E-13DE-BB4A-A294-5E1D47F254B7}" type="slidenum">
              <a:rPr lang="en-US" smtClean="0"/>
              <a:pPr/>
              <a:t>‹#›</a:t>
            </a:fld>
            <a:endParaRPr lang="en-US" dirty="0"/>
          </a:p>
        </p:txBody>
      </p:sp>
      <p:sp>
        <p:nvSpPr>
          <p:cNvPr id="14" name="Title 3">
            <a:extLst>
              <a:ext uri="{FF2B5EF4-FFF2-40B4-BE49-F238E27FC236}">
                <a16:creationId xmlns:a16="http://schemas.microsoft.com/office/drawing/2014/main" id="{08E2402B-81FE-EE42-834A-760FB6EE0461}"/>
              </a:ext>
            </a:extLst>
          </p:cNvPr>
          <p:cNvSpPr>
            <a:spLocks noGrp="1"/>
          </p:cNvSpPr>
          <p:nvPr>
            <p:ph type="title" hasCustomPrompt="1"/>
          </p:nvPr>
        </p:nvSpPr>
        <p:spPr>
          <a:xfrm>
            <a:off x="460561" y="1008529"/>
            <a:ext cx="8209437" cy="682160"/>
          </a:xfrm>
        </p:spPr>
        <p:txBody>
          <a:bodyPr>
            <a:noAutofit/>
          </a:bodyPr>
          <a:lstStyle>
            <a:lvl1pPr>
              <a:defRPr sz="2200">
                <a:solidFill>
                  <a:srgbClr val="0B3B60"/>
                </a:solidFill>
                <a:latin typeface="Arial" panose="020B0604020202020204" pitchFamily="34" charset="0"/>
                <a:cs typeface="Arial" panose="020B0604020202020204" pitchFamily="34" charset="0"/>
              </a:defRPr>
            </a:lvl1pPr>
          </a:lstStyle>
          <a:p>
            <a:r>
              <a:rPr lang="en-US" dirty="0"/>
              <a:t>This is layout “12_Bullets and Callout”</a:t>
            </a:r>
          </a:p>
        </p:txBody>
      </p:sp>
      <p:sp>
        <p:nvSpPr>
          <p:cNvPr id="16" name="Content Placeholder 17">
            <a:extLst>
              <a:ext uri="{FF2B5EF4-FFF2-40B4-BE49-F238E27FC236}">
                <a16:creationId xmlns:a16="http://schemas.microsoft.com/office/drawing/2014/main" id="{CFB6967E-2DEE-1D4C-9BF0-1D4C6FB4C237}"/>
              </a:ext>
            </a:extLst>
          </p:cNvPr>
          <p:cNvSpPr>
            <a:spLocks noGrp="1"/>
          </p:cNvSpPr>
          <p:nvPr>
            <p:ph idx="1"/>
          </p:nvPr>
        </p:nvSpPr>
        <p:spPr>
          <a:xfrm>
            <a:off x="460561" y="1825625"/>
            <a:ext cx="8212793" cy="3347226"/>
          </a:xfrm>
        </p:spPr>
        <p:txBody>
          <a:bodyPr>
            <a:noAutofit/>
          </a:bodyPr>
          <a:lstStyle>
            <a:lvl1pPr>
              <a:defRPr>
                <a:latin typeface="Arial" panose="020B0604020202020204" pitchFamily="34" charset="0"/>
                <a:cs typeface="Arial" panose="020B0604020202020204" pitchFamily="34" charset="0"/>
              </a:defRPr>
            </a:lvl1pPr>
          </a:lstStyle>
          <a:p>
            <a:pPr>
              <a:lnSpc>
                <a:spcPct val="100000"/>
              </a:lnSpc>
              <a:spcBef>
                <a:spcPts val="0"/>
              </a:spcBef>
              <a:spcAft>
                <a:spcPts val="600"/>
              </a:spcAft>
            </a:pPr>
            <a:endParaRPr lang="en-US" sz="1600" dirty="0"/>
          </a:p>
        </p:txBody>
      </p:sp>
      <p:sp>
        <p:nvSpPr>
          <p:cNvPr id="17" name="Content Placeholder 4">
            <a:extLst>
              <a:ext uri="{FF2B5EF4-FFF2-40B4-BE49-F238E27FC236}">
                <a16:creationId xmlns:a16="http://schemas.microsoft.com/office/drawing/2014/main" id="{BD0BA50A-712B-0941-A731-55DECA0BC44A}"/>
              </a:ext>
            </a:extLst>
          </p:cNvPr>
          <p:cNvSpPr>
            <a:spLocks noGrp="1"/>
          </p:cNvSpPr>
          <p:nvPr>
            <p:ph idx="15"/>
          </p:nvPr>
        </p:nvSpPr>
        <p:spPr>
          <a:xfrm>
            <a:off x="470648" y="5393633"/>
            <a:ext cx="8202706" cy="1005840"/>
          </a:xfrm>
          <a:solidFill>
            <a:schemeClr val="bg1">
              <a:lumMod val="95000"/>
            </a:schemeClr>
          </a:solidFill>
          <a:ln w="9525">
            <a:solidFill>
              <a:srgbClr val="0B3B60"/>
            </a:solidFill>
          </a:ln>
        </p:spPr>
        <p:txBody>
          <a:bodyPr anchor="ctr">
            <a:noAutofit/>
          </a:bodyPr>
          <a:lstStyle>
            <a:lvl1pPr>
              <a:defRPr>
                <a:latin typeface="Arial" panose="020B0604020202020204" pitchFamily="34" charset="0"/>
                <a:cs typeface="Arial" panose="020B0604020202020204" pitchFamily="34" charset="0"/>
              </a:defRPr>
            </a:lvl1pPr>
          </a:lstStyle>
          <a:p>
            <a:pPr marL="91440" indent="0">
              <a:lnSpc>
                <a:spcPct val="100000"/>
              </a:lnSpc>
              <a:spcBef>
                <a:spcPts val="0"/>
              </a:spcBef>
              <a:buNone/>
            </a:pPr>
            <a:endParaRPr lang="en-US" sz="1600" dirty="0">
              <a:solidFill>
                <a:schemeClr val="tx1"/>
              </a:solidFill>
            </a:endParaRPr>
          </a:p>
        </p:txBody>
      </p:sp>
    </p:spTree>
    <p:extLst>
      <p:ext uri="{BB962C8B-B14F-4D97-AF65-F5344CB8AC3E}">
        <p14:creationId xmlns:p14="http://schemas.microsoft.com/office/powerpoint/2010/main" val="787685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Bullets and Call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FDCA4-888C-0040-8209-BABC44F53B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10">
            <a:extLst>
              <a:ext uri="{FF2B5EF4-FFF2-40B4-BE49-F238E27FC236}">
                <a16:creationId xmlns:a16="http://schemas.microsoft.com/office/drawing/2014/main" id="{C2B9BA36-2B08-FD48-A5FD-B9876EC6D8BF}"/>
              </a:ext>
            </a:extLst>
          </p:cNvPr>
          <p:cNvSpPr>
            <a:spLocks noGrp="1"/>
          </p:cNvSpPr>
          <p:nvPr>
            <p:ph type="body" sz="quarter" idx="14" hasCustomPrompt="1"/>
          </p:nvPr>
        </p:nvSpPr>
        <p:spPr>
          <a:xfrm>
            <a:off x="4699747" y="146425"/>
            <a:ext cx="3879656" cy="324222"/>
          </a:xfrm>
        </p:spPr>
        <p:txBody>
          <a:bodyPr lIns="0" tIns="0" rIns="0" bIns="0" anchor="b" anchorCtr="0">
            <a:no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sp>
        <p:nvSpPr>
          <p:cNvPr id="10" name="Subtitle 2">
            <a:extLst>
              <a:ext uri="{FF2B5EF4-FFF2-40B4-BE49-F238E27FC236}">
                <a16:creationId xmlns:a16="http://schemas.microsoft.com/office/drawing/2014/main" id="{0C3BD745-837D-A043-A751-A5DB2451B53B}"/>
              </a:ext>
            </a:extLst>
          </p:cNvPr>
          <p:cNvSpPr>
            <a:spLocks noGrp="1"/>
          </p:cNvSpPr>
          <p:nvPr>
            <p:ph type="subTitle" idx="13" hasCustomPrompt="1"/>
          </p:nvPr>
        </p:nvSpPr>
        <p:spPr>
          <a:xfrm>
            <a:off x="4699747" y="533992"/>
            <a:ext cx="3884333" cy="166199"/>
          </a:xfrm>
        </p:spPr>
        <p:txBody>
          <a:bodyPr wrap="square" lIns="0" tIns="0" rIns="0" bIns="0">
            <a:sp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5" name="Footer Placeholder 4"/>
          <p:cNvSpPr>
            <a:spLocks noGrp="1"/>
          </p:cNvSpPr>
          <p:nvPr>
            <p:ph type="ftr" sz="quarter" idx="11"/>
          </p:nvPr>
        </p:nvSpPr>
        <p:spPr>
          <a:xfrm>
            <a:off x="521070" y="6615954"/>
            <a:ext cx="3086100" cy="223142"/>
          </a:xfrm>
        </p:spPr>
        <p:txBody>
          <a:bodyP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12"/>
          </p:nvPr>
        </p:nvSpPr>
        <p:spPr>
          <a:xfrm>
            <a:off x="6612599" y="6620256"/>
            <a:ext cx="2057400" cy="219456"/>
          </a:xfr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A18DC79E-13DE-BB4A-A294-5E1D47F254B7}" type="slidenum">
              <a:rPr lang="en-US" smtClean="0"/>
              <a:pPr/>
              <a:t>‹#›</a:t>
            </a:fld>
            <a:endParaRPr lang="en-US" dirty="0"/>
          </a:p>
        </p:txBody>
      </p:sp>
      <p:sp>
        <p:nvSpPr>
          <p:cNvPr id="14" name="Title 3">
            <a:extLst>
              <a:ext uri="{FF2B5EF4-FFF2-40B4-BE49-F238E27FC236}">
                <a16:creationId xmlns:a16="http://schemas.microsoft.com/office/drawing/2014/main" id="{08E2402B-81FE-EE42-834A-760FB6EE0461}"/>
              </a:ext>
            </a:extLst>
          </p:cNvPr>
          <p:cNvSpPr>
            <a:spLocks noGrp="1"/>
          </p:cNvSpPr>
          <p:nvPr>
            <p:ph type="title" hasCustomPrompt="1"/>
          </p:nvPr>
        </p:nvSpPr>
        <p:spPr>
          <a:xfrm>
            <a:off x="460561" y="1008529"/>
            <a:ext cx="8209437" cy="682160"/>
          </a:xfrm>
        </p:spPr>
        <p:txBody>
          <a:bodyPr>
            <a:noAutofit/>
          </a:bodyPr>
          <a:lstStyle>
            <a:lvl1pPr>
              <a:defRPr sz="2200">
                <a:solidFill>
                  <a:srgbClr val="0B3B60"/>
                </a:solidFill>
                <a:latin typeface="Arial" panose="020B0604020202020204" pitchFamily="34" charset="0"/>
                <a:cs typeface="Arial" panose="020B0604020202020204" pitchFamily="34" charset="0"/>
              </a:defRPr>
            </a:lvl1pPr>
          </a:lstStyle>
          <a:p>
            <a:r>
              <a:rPr lang="en-US" dirty="0"/>
              <a:t>This is layout “12_Bullets and Callout”</a:t>
            </a:r>
          </a:p>
        </p:txBody>
      </p:sp>
      <p:sp>
        <p:nvSpPr>
          <p:cNvPr id="16" name="Content Placeholder 17">
            <a:extLst>
              <a:ext uri="{FF2B5EF4-FFF2-40B4-BE49-F238E27FC236}">
                <a16:creationId xmlns:a16="http://schemas.microsoft.com/office/drawing/2014/main" id="{CFB6967E-2DEE-1D4C-9BF0-1D4C6FB4C237}"/>
              </a:ext>
            </a:extLst>
          </p:cNvPr>
          <p:cNvSpPr>
            <a:spLocks noGrp="1"/>
          </p:cNvSpPr>
          <p:nvPr>
            <p:ph idx="1"/>
          </p:nvPr>
        </p:nvSpPr>
        <p:spPr>
          <a:xfrm>
            <a:off x="460561" y="1825625"/>
            <a:ext cx="8212793" cy="2347966"/>
          </a:xfrm>
        </p:spPr>
        <p:txBody>
          <a:bodyPr>
            <a:noAutofit/>
          </a:bodyPr>
          <a:lstStyle>
            <a:lvl1pPr>
              <a:defRPr>
                <a:latin typeface="Arial" panose="020B0604020202020204" pitchFamily="34" charset="0"/>
                <a:cs typeface="Arial" panose="020B0604020202020204" pitchFamily="34" charset="0"/>
              </a:defRPr>
            </a:lvl1pPr>
          </a:lstStyle>
          <a:p>
            <a:pPr>
              <a:lnSpc>
                <a:spcPct val="100000"/>
              </a:lnSpc>
              <a:spcBef>
                <a:spcPts val="0"/>
              </a:spcBef>
              <a:spcAft>
                <a:spcPts val="600"/>
              </a:spcAft>
            </a:pPr>
            <a:endParaRPr lang="en-US" sz="1600" dirty="0"/>
          </a:p>
        </p:txBody>
      </p:sp>
      <p:sp>
        <p:nvSpPr>
          <p:cNvPr id="17" name="Content Placeholder 4">
            <a:extLst>
              <a:ext uri="{FF2B5EF4-FFF2-40B4-BE49-F238E27FC236}">
                <a16:creationId xmlns:a16="http://schemas.microsoft.com/office/drawing/2014/main" id="{BD0BA50A-712B-0941-A731-55DECA0BC44A}"/>
              </a:ext>
            </a:extLst>
          </p:cNvPr>
          <p:cNvSpPr>
            <a:spLocks noGrp="1"/>
          </p:cNvSpPr>
          <p:nvPr>
            <p:ph idx="15"/>
          </p:nvPr>
        </p:nvSpPr>
        <p:spPr>
          <a:xfrm>
            <a:off x="470648" y="5393633"/>
            <a:ext cx="8202706" cy="1005840"/>
          </a:xfrm>
          <a:solidFill>
            <a:schemeClr val="bg1">
              <a:lumMod val="95000"/>
            </a:schemeClr>
          </a:solidFill>
          <a:ln w="9525">
            <a:solidFill>
              <a:srgbClr val="0B3B60"/>
            </a:solidFill>
          </a:ln>
        </p:spPr>
        <p:txBody>
          <a:bodyPr anchor="ctr">
            <a:noAutofit/>
          </a:bodyPr>
          <a:lstStyle>
            <a:lvl1pPr>
              <a:defRPr>
                <a:latin typeface="Arial" panose="020B0604020202020204" pitchFamily="34" charset="0"/>
                <a:cs typeface="Arial" panose="020B0604020202020204" pitchFamily="34" charset="0"/>
              </a:defRPr>
            </a:lvl1pPr>
          </a:lstStyle>
          <a:p>
            <a:pPr marL="91440" indent="0">
              <a:lnSpc>
                <a:spcPct val="100000"/>
              </a:lnSpc>
              <a:spcBef>
                <a:spcPts val="0"/>
              </a:spcBef>
              <a:buNone/>
            </a:pPr>
            <a:endParaRPr lang="en-US" sz="1600" dirty="0">
              <a:solidFill>
                <a:schemeClr val="tx1"/>
              </a:solidFill>
            </a:endParaRPr>
          </a:p>
        </p:txBody>
      </p:sp>
      <p:sp>
        <p:nvSpPr>
          <p:cNvPr id="3" name="Content Placeholder 2">
            <a:extLst>
              <a:ext uri="{FF2B5EF4-FFF2-40B4-BE49-F238E27FC236}">
                <a16:creationId xmlns:a16="http://schemas.microsoft.com/office/drawing/2014/main" id="{2C600139-ACDD-46A8-AB5E-D64980CAD8B9}"/>
              </a:ext>
            </a:extLst>
          </p:cNvPr>
          <p:cNvSpPr>
            <a:spLocks noGrp="1"/>
          </p:cNvSpPr>
          <p:nvPr>
            <p:ph sz="quarter" idx="16"/>
          </p:nvPr>
        </p:nvSpPr>
        <p:spPr>
          <a:xfrm>
            <a:off x="6756214" y="4937900"/>
            <a:ext cx="1927225" cy="369887"/>
          </a:xfrm>
        </p:spPr>
        <p:txBody>
          <a:bodyPr>
            <a:normAutofit/>
          </a:bodyPr>
          <a:lstStyle>
            <a:lvl1pPr marL="0" indent="0" algn="ctr">
              <a:buNone/>
              <a:defRPr sz="1400" i="1"/>
            </a:lvl1pPr>
          </a:lstStyle>
          <a:p>
            <a:pPr lvl="0"/>
            <a:endParaRPr lang="en-US" dirty="0"/>
          </a:p>
        </p:txBody>
      </p:sp>
    </p:spTree>
    <p:extLst>
      <p:ext uri="{BB962C8B-B14F-4D97-AF65-F5344CB8AC3E}">
        <p14:creationId xmlns:p14="http://schemas.microsoft.com/office/powerpoint/2010/main" val="1680737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9_Closin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7ED10F-77A3-2342-A037-96DCEDEEFDB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93F9ACB-6272-47C9-A35A-35297CDD264B}"/>
              </a:ext>
            </a:extLst>
          </p:cNvPr>
          <p:cNvSpPr>
            <a:spLocks noGrp="1"/>
          </p:cNvSpPr>
          <p:nvPr>
            <p:ph type="title" hasCustomPrompt="1"/>
          </p:nvPr>
        </p:nvSpPr>
        <p:spPr>
          <a:xfrm>
            <a:off x="149469" y="365126"/>
            <a:ext cx="8818685" cy="1325563"/>
          </a:xfrm>
        </p:spPr>
        <p:txBody>
          <a:bodyPr>
            <a:normAutofit/>
          </a:bodyPr>
          <a:lstStyle>
            <a:lvl1pPr algn="ctr">
              <a:defRPr sz="1600" b="1">
                <a:solidFill>
                  <a:srgbClr val="FFFFFF"/>
                </a:solidFill>
                <a:latin typeface="Arial" panose="020B0604020202020204" pitchFamily="34" charset="0"/>
                <a:cs typeface="Arial" panose="020B0604020202020204" pitchFamily="34" charset="0"/>
                <a:sym typeface="Wingdings" panose="05000000000000000000" pitchFamily="2" charset="2"/>
              </a:defRPr>
            </a:lvl1pPr>
          </a:lstStyle>
          <a:p>
            <a:r>
              <a:rPr lang="en-US" dirty="0"/>
              <a:t>Please click to add Slide Title. Recommended content:  </a:t>
            </a:r>
            <a:br>
              <a:rPr lang="en-US" dirty="0"/>
            </a:br>
            <a:br>
              <a:rPr lang="en-US" dirty="0"/>
            </a:br>
            <a:r>
              <a:rPr lang="en-US" dirty="0" err="1"/>
              <a:t>PrepTalks</a:t>
            </a:r>
            <a:r>
              <a:rPr lang="en-US" dirty="0"/>
              <a:t>. New Perspectives for Emergency Managers. </a:t>
            </a:r>
            <a:br>
              <a:rPr lang="en-US" dirty="0"/>
            </a:br>
            <a:br>
              <a:rPr lang="en-US" dirty="0"/>
            </a:br>
            <a:r>
              <a:rPr lang="en-US" dirty="0"/>
              <a:t>NOTE:  You can change font color to match that of the background to “hide” the content.</a:t>
            </a:r>
          </a:p>
        </p:txBody>
      </p:sp>
      <p:sp>
        <p:nvSpPr>
          <p:cNvPr id="4" name="Content Placeholder 3">
            <a:extLst>
              <a:ext uri="{FF2B5EF4-FFF2-40B4-BE49-F238E27FC236}">
                <a16:creationId xmlns:a16="http://schemas.microsoft.com/office/drawing/2014/main" id="{ACB9411F-B2B1-4117-87E8-F496B65197E0}"/>
              </a:ext>
            </a:extLst>
          </p:cNvPr>
          <p:cNvSpPr>
            <a:spLocks noGrp="1"/>
          </p:cNvSpPr>
          <p:nvPr>
            <p:ph sz="quarter" idx="10" hasCustomPrompt="1"/>
          </p:nvPr>
        </p:nvSpPr>
        <p:spPr>
          <a:xfrm>
            <a:off x="2862072" y="6053328"/>
            <a:ext cx="3419856" cy="307777"/>
          </a:xfrm>
        </p:spPr>
        <p:txBody>
          <a:bodyPr>
            <a:noAutofit/>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600">
                <a:solidFill>
                  <a:schemeClr val="bg1"/>
                </a:solidFill>
                <a:latin typeface="Arial" panose="020B0604020202020204" pitchFamily="34" charset="0"/>
                <a:cs typeface="Arial" panose="020B0604020202020204" pitchFamily="34" charset="0"/>
              </a:defRPr>
            </a:lvl2pPr>
            <a:lvl3pPr marL="914400" indent="0">
              <a:buFontTx/>
              <a:buNone/>
              <a:defRPr sz="1600">
                <a:solidFill>
                  <a:schemeClr val="bg1"/>
                </a:solidFill>
                <a:latin typeface="Arial" panose="020B0604020202020204" pitchFamily="34" charset="0"/>
                <a:cs typeface="Arial" panose="020B0604020202020204" pitchFamily="34" charset="0"/>
              </a:defRPr>
            </a:lvl3pPr>
            <a:lvl4pPr marL="1371600" indent="0">
              <a:buFontTx/>
              <a:buNone/>
              <a:defRPr sz="1600">
                <a:solidFill>
                  <a:schemeClr val="bg1"/>
                </a:solidFill>
                <a:latin typeface="Arial" panose="020B0604020202020204" pitchFamily="34" charset="0"/>
                <a:cs typeface="Arial" panose="020B0604020202020204" pitchFamily="34" charset="0"/>
              </a:defRPr>
            </a:lvl4pPr>
            <a:lvl5pPr marL="1828800" indent="0">
              <a:buFontTx/>
              <a:buNone/>
              <a:defRPr sz="1600">
                <a:solidFill>
                  <a:schemeClr val="bg1"/>
                </a:solidFill>
                <a:latin typeface="Arial" panose="020B0604020202020204" pitchFamily="34" charset="0"/>
                <a:cs typeface="Arial" panose="020B0604020202020204" pitchFamily="34" charset="0"/>
              </a:defRPr>
            </a:lvl5pPr>
          </a:lstStyle>
          <a:p>
            <a:pPr lvl="0"/>
            <a:r>
              <a:rPr lang="en-US" dirty="0"/>
              <a:t>Click to edit Master title style</a:t>
            </a:r>
          </a:p>
        </p:txBody>
      </p:sp>
    </p:spTree>
    <p:extLst>
      <p:ext uri="{BB962C8B-B14F-4D97-AF65-F5344CB8AC3E}">
        <p14:creationId xmlns:p14="http://schemas.microsoft.com/office/powerpoint/2010/main" val="1850280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49D0AE-1A96-494D-BFF9-508865FA113A}" type="datetime4">
              <a:rPr lang="en-US" smtClean="0"/>
              <a:t>December 4,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DC79E-13DE-BB4A-A294-5E1D47F254B7}" type="slidenum">
              <a:rPr lang="en-US" smtClean="0"/>
              <a:t>‹#›</a:t>
            </a:fld>
            <a:endParaRPr lang="en-US" dirty="0"/>
          </a:p>
        </p:txBody>
      </p:sp>
    </p:spTree>
    <p:extLst>
      <p:ext uri="{BB962C8B-B14F-4D97-AF65-F5344CB8AC3E}">
        <p14:creationId xmlns:p14="http://schemas.microsoft.com/office/powerpoint/2010/main" val="60186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AC77A3-8F71-D946-9002-84272863382C}" type="datetime4">
              <a:rPr lang="en-US" smtClean="0"/>
              <a:t>December 4,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8DC79E-13DE-BB4A-A294-5E1D47F254B7}" type="slidenum">
              <a:rPr lang="en-US" smtClean="0"/>
              <a:t>‹#›</a:t>
            </a:fld>
            <a:endParaRPr lang="en-US" dirty="0"/>
          </a:p>
        </p:txBody>
      </p:sp>
    </p:spTree>
    <p:extLst>
      <p:ext uri="{BB962C8B-B14F-4D97-AF65-F5344CB8AC3E}">
        <p14:creationId xmlns:p14="http://schemas.microsoft.com/office/powerpoint/2010/main" val="687939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A9A88F-A6C3-C740-B386-7C2B2F5E3F20}" type="datetime4">
              <a:rPr lang="en-US" smtClean="0"/>
              <a:t>December 4,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8DC79E-13DE-BB4A-A294-5E1D47F254B7}" type="slidenum">
              <a:rPr lang="en-US" smtClean="0"/>
              <a:t>‹#›</a:t>
            </a:fld>
            <a:endParaRPr lang="en-US" dirty="0"/>
          </a:p>
        </p:txBody>
      </p:sp>
    </p:spTree>
    <p:extLst>
      <p:ext uri="{BB962C8B-B14F-4D97-AF65-F5344CB8AC3E}">
        <p14:creationId xmlns:p14="http://schemas.microsoft.com/office/powerpoint/2010/main" val="2069852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2E398E-1F36-7746-977C-96445CB129CB}" type="datetime4">
              <a:rPr lang="en-US" smtClean="0"/>
              <a:t>December 4,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8DC79E-13DE-BB4A-A294-5E1D47F254B7}" type="slidenum">
              <a:rPr lang="en-US" smtClean="0"/>
              <a:t>‹#›</a:t>
            </a:fld>
            <a:endParaRPr lang="en-US" dirty="0"/>
          </a:p>
        </p:txBody>
      </p:sp>
    </p:spTree>
    <p:extLst>
      <p:ext uri="{BB962C8B-B14F-4D97-AF65-F5344CB8AC3E}">
        <p14:creationId xmlns:p14="http://schemas.microsoft.com/office/powerpoint/2010/main" val="2416736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D71609-0F60-7A42-A759-753C0745A30C}" type="datetime4">
              <a:rPr lang="en-US" smtClean="0"/>
              <a:t>December 4,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8DC79E-13DE-BB4A-A294-5E1D47F254B7}" type="slidenum">
              <a:rPr lang="en-US" smtClean="0"/>
              <a:t>‹#›</a:t>
            </a:fld>
            <a:endParaRPr lang="en-US" dirty="0"/>
          </a:p>
        </p:txBody>
      </p:sp>
    </p:spTree>
    <p:extLst>
      <p:ext uri="{BB962C8B-B14F-4D97-AF65-F5344CB8AC3E}">
        <p14:creationId xmlns:p14="http://schemas.microsoft.com/office/powerpoint/2010/main" val="50955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Title and Body Cop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FDCA4-888C-0040-8209-BABC44F53B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10">
            <a:extLst>
              <a:ext uri="{FF2B5EF4-FFF2-40B4-BE49-F238E27FC236}">
                <a16:creationId xmlns:a16="http://schemas.microsoft.com/office/drawing/2014/main" id="{9D73FE07-F3C2-B644-BF4D-511D8ACAA1E4}"/>
              </a:ext>
            </a:extLst>
          </p:cNvPr>
          <p:cNvSpPr>
            <a:spLocks noGrp="1"/>
          </p:cNvSpPr>
          <p:nvPr>
            <p:ph type="body" sz="quarter" idx="14" hasCustomPrompt="1"/>
          </p:nvPr>
        </p:nvSpPr>
        <p:spPr>
          <a:xfrm>
            <a:off x="4699747" y="146425"/>
            <a:ext cx="3879656" cy="324222"/>
          </a:xfrm>
        </p:spPr>
        <p:txBody>
          <a:bodyPr lIns="0" tIns="0" rIns="0" bIns="0" anchor="b" anchorCtr="0">
            <a:no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sp>
        <p:nvSpPr>
          <p:cNvPr id="9" name="Subtitle 2">
            <a:extLst>
              <a:ext uri="{FF2B5EF4-FFF2-40B4-BE49-F238E27FC236}">
                <a16:creationId xmlns:a16="http://schemas.microsoft.com/office/drawing/2014/main" id="{E774DA36-AEC3-EE4A-9FC5-B6736E3D747D}"/>
              </a:ext>
            </a:extLst>
          </p:cNvPr>
          <p:cNvSpPr>
            <a:spLocks noGrp="1"/>
          </p:cNvSpPr>
          <p:nvPr>
            <p:ph type="subTitle" idx="13" hasCustomPrompt="1"/>
          </p:nvPr>
        </p:nvSpPr>
        <p:spPr>
          <a:xfrm>
            <a:off x="4699747" y="533992"/>
            <a:ext cx="3884333" cy="166199"/>
          </a:xfrm>
        </p:spPr>
        <p:txBody>
          <a:bodyPr wrap="square" lIns="0" tIns="0" rIns="0" bIns="0">
            <a:sp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2" name="Title 1"/>
          <p:cNvSpPr>
            <a:spLocks noGrp="1"/>
          </p:cNvSpPr>
          <p:nvPr>
            <p:ph type="title"/>
          </p:nvPr>
        </p:nvSpPr>
        <p:spPr>
          <a:xfrm>
            <a:off x="460561" y="1008529"/>
            <a:ext cx="8209437" cy="682160"/>
          </a:xfrm>
        </p:spPr>
        <p:txBody>
          <a:bodyPr>
            <a:normAutofit/>
          </a:bodyPr>
          <a:lstStyle>
            <a:lvl1pPr>
              <a:defRPr sz="2200" b="0" i="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60561" y="1825624"/>
            <a:ext cx="8209437" cy="4487769"/>
          </a:xfrm>
        </p:spPr>
        <p:txBody>
          <a:bodyPr/>
          <a:lstStyle>
            <a:lvl1pPr marL="0" indent="0">
              <a:buNone/>
              <a:tabLst/>
              <a:defRPr sz="1800" b="0" i="0">
                <a:latin typeface="Arial" panose="020B0604020202020204" pitchFamily="34" charset="0"/>
                <a:cs typeface="Arial" panose="020B0604020202020204" pitchFamily="34" charset="0"/>
              </a:defRPr>
            </a:lvl1pPr>
            <a:lvl2pPr marL="687388" indent="-230188">
              <a:buSzPct val="75000"/>
              <a:buFont typeface="Hiragino Sans W3" panose="020B0300000000000000" pitchFamily="34" charset="-128"/>
              <a:buChar char="◦"/>
              <a:tabLst/>
              <a:defRPr sz="1600" b="0" i="0">
                <a:latin typeface="Arial" panose="020B0604020202020204" pitchFamily="34" charset="0"/>
                <a:cs typeface="Arial" panose="020B0604020202020204" pitchFamily="34" charset="0"/>
              </a:defRPr>
            </a:lvl2pPr>
            <a:lvl3pPr marL="1149350" indent="-234950">
              <a:buFont typeface="System Font Regular"/>
              <a:buChar char="–"/>
              <a:tabLst/>
              <a:defRPr sz="1600"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Edit Master text styles</a:t>
            </a:r>
          </a:p>
        </p:txBody>
      </p:sp>
      <p:sp>
        <p:nvSpPr>
          <p:cNvPr id="5" name="Footer Placeholder 4"/>
          <p:cNvSpPr>
            <a:spLocks noGrp="1"/>
          </p:cNvSpPr>
          <p:nvPr>
            <p:ph type="ftr" sz="quarter" idx="11"/>
          </p:nvPr>
        </p:nvSpPr>
        <p:spPr>
          <a:xfrm>
            <a:off x="521070" y="6615954"/>
            <a:ext cx="3086100" cy="223142"/>
          </a:xfrm>
        </p:spPr>
        <p:txBody>
          <a:bodyP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12"/>
          </p:nvPr>
        </p:nvSpPr>
        <p:spPr>
          <a:xfrm>
            <a:off x="6612599" y="6620256"/>
            <a:ext cx="2057400" cy="219456"/>
          </a:xfr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A18DC79E-13DE-BB4A-A294-5E1D47F254B7}" type="slidenum">
              <a:rPr lang="en-US" smtClean="0"/>
              <a:pPr/>
              <a:t>‹#›</a:t>
            </a:fld>
            <a:endParaRPr lang="en-US" dirty="0"/>
          </a:p>
        </p:txBody>
      </p:sp>
    </p:spTree>
    <p:extLst>
      <p:ext uri="{BB962C8B-B14F-4D97-AF65-F5344CB8AC3E}">
        <p14:creationId xmlns:p14="http://schemas.microsoft.com/office/powerpoint/2010/main" val="3205170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Multiple Content Placeholder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FDCA4-888C-0040-8209-BABC44F53B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10">
            <a:extLst>
              <a:ext uri="{FF2B5EF4-FFF2-40B4-BE49-F238E27FC236}">
                <a16:creationId xmlns:a16="http://schemas.microsoft.com/office/drawing/2014/main" id="{C2B9BA36-2B08-FD48-A5FD-B9876EC6D8BF}"/>
              </a:ext>
            </a:extLst>
          </p:cNvPr>
          <p:cNvSpPr>
            <a:spLocks noGrp="1"/>
          </p:cNvSpPr>
          <p:nvPr>
            <p:ph type="body" sz="quarter" idx="14" hasCustomPrompt="1"/>
          </p:nvPr>
        </p:nvSpPr>
        <p:spPr>
          <a:xfrm>
            <a:off x="4699747" y="146425"/>
            <a:ext cx="3879656" cy="324222"/>
          </a:xfrm>
        </p:spPr>
        <p:txBody>
          <a:bodyPr lIns="0" tIns="0" rIns="0" bIns="0" anchor="b" anchorCtr="0">
            <a:no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sp>
        <p:nvSpPr>
          <p:cNvPr id="10" name="Subtitle 2">
            <a:extLst>
              <a:ext uri="{FF2B5EF4-FFF2-40B4-BE49-F238E27FC236}">
                <a16:creationId xmlns:a16="http://schemas.microsoft.com/office/drawing/2014/main" id="{0C3BD745-837D-A043-A751-A5DB2451B53B}"/>
              </a:ext>
            </a:extLst>
          </p:cNvPr>
          <p:cNvSpPr>
            <a:spLocks noGrp="1"/>
          </p:cNvSpPr>
          <p:nvPr>
            <p:ph type="subTitle" idx="13" hasCustomPrompt="1"/>
          </p:nvPr>
        </p:nvSpPr>
        <p:spPr>
          <a:xfrm>
            <a:off x="4699747" y="533992"/>
            <a:ext cx="3884333" cy="166199"/>
          </a:xfrm>
        </p:spPr>
        <p:txBody>
          <a:bodyPr wrap="square" lIns="0" tIns="0" rIns="0" bIns="0">
            <a:sp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2" name="Title 1"/>
          <p:cNvSpPr>
            <a:spLocks noGrp="1"/>
          </p:cNvSpPr>
          <p:nvPr>
            <p:ph type="title"/>
          </p:nvPr>
        </p:nvSpPr>
        <p:spPr>
          <a:xfrm>
            <a:off x="460561" y="1008529"/>
            <a:ext cx="8209437" cy="682160"/>
          </a:xfrm>
        </p:spPr>
        <p:txBody>
          <a:bodyPr>
            <a:noAutofit/>
          </a:bodyPr>
          <a:lstStyle>
            <a:lvl1pPr>
              <a:defRPr sz="2200" b="0" i="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60561" y="1825625"/>
            <a:ext cx="4028949" cy="2025406"/>
          </a:xfrm>
        </p:spPr>
        <p:txBody>
          <a:bodyPr/>
          <a:lstStyle>
            <a:lvl1pPr marL="287338" indent="-287338">
              <a:buFont typeface="+mj-lt"/>
              <a:buAutoNum type="arabicPeriod"/>
              <a:tabLst/>
              <a:defRPr sz="1800" b="0" i="0">
                <a:latin typeface="Arial" panose="020B0604020202020204" pitchFamily="34" charset="0"/>
                <a:cs typeface="Arial" panose="020B0604020202020204" pitchFamily="34" charset="0"/>
              </a:defRPr>
            </a:lvl1pPr>
            <a:lvl2pPr marL="687388" indent="-230188">
              <a:buSzPct val="100000"/>
              <a:buFont typeface="+mj-lt"/>
              <a:buAutoNum type="alphaLcPeriod"/>
              <a:tabLst/>
              <a:defRPr sz="1600" b="0" i="0">
                <a:latin typeface="Arial" panose="020B0604020202020204" pitchFamily="34" charset="0"/>
                <a:cs typeface="Arial" panose="020B0604020202020204" pitchFamily="34" charset="0"/>
              </a:defRPr>
            </a:lvl2pPr>
            <a:lvl3pPr marL="1089025" indent="-174625">
              <a:buFont typeface="+mj-lt"/>
              <a:buAutoNum type="romanLcPeriod"/>
              <a:tabLst/>
              <a:defRPr sz="1600"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4" name="Content Placeholder 13">
            <a:extLst>
              <a:ext uri="{FF2B5EF4-FFF2-40B4-BE49-F238E27FC236}">
                <a16:creationId xmlns:a16="http://schemas.microsoft.com/office/drawing/2014/main" id="{093A9FC6-9756-41C8-B32E-F7E7AAB09D7D}"/>
              </a:ext>
            </a:extLst>
          </p:cNvPr>
          <p:cNvSpPr>
            <a:spLocks noGrp="1"/>
          </p:cNvSpPr>
          <p:nvPr>
            <p:ph sz="quarter" idx="16"/>
          </p:nvPr>
        </p:nvSpPr>
        <p:spPr>
          <a:xfrm>
            <a:off x="460375" y="3974363"/>
            <a:ext cx="4029131" cy="2365375"/>
          </a:xfrm>
        </p:spPr>
        <p:txBody>
          <a:bodyPr>
            <a:normAutofit/>
          </a:bodyPr>
          <a:lstStyle>
            <a:lvl1pPr marL="342900" indent="-342900" algn="l" defTabSz="914400" rtl="0" eaLnBrk="1" latinLnBrk="0" hangingPunct="1">
              <a:lnSpc>
                <a:spcPct val="90000"/>
              </a:lnSpc>
              <a:buFont typeface="+mj-lt"/>
              <a:buAutoNum type="arabicPeriod"/>
              <a:tabLst/>
              <a:defRPr lang="en-US" sz="1800" b="0" i="0" kern="1200" dirty="0" smtClean="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buFont typeface="+mj-lt"/>
              <a:buAutoNum type="alphaLcPeriod"/>
              <a:tabLst/>
              <a:defRPr lang="en-US" sz="1600" b="0" i="0" kern="1200" dirty="0" smtClean="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buFont typeface="+mj-lt"/>
              <a:buAutoNum type="romanLcPeriod"/>
              <a:tabLst/>
              <a:defRPr lang="en-US" sz="1600" b="0" i="0" kern="1200" dirty="0" smtClean="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90000"/>
              </a:lnSpc>
              <a:buFont typeface="+mj-lt"/>
              <a:buAutoNum type="alphaLcPeriod"/>
              <a:tabLst/>
              <a:defRPr lang="en-US" sz="1600" b="0" i="0" kern="1200" dirty="0" smtClean="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buFont typeface="+mj-lt"/>
              <a:buAutoNum type="alphaLcPeriod"/>
              <a:tabLst/>
              <a:defRPr lang="en-US" sz="1600" b="0" i="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6" name="Content Placeholder 15">
            <a:extLst>
              <a:ext uri="{FF2B5EF4-FFF2-40B4-BE49-F238E27FC236}">
                <a16:creationId xmlns:a16="http://schemas.microsoft.com/office/drawing/2014/main" id="{DAA9946A-8FF4-4CE2-B0FC-FA582B55E72E}"/>
              </a:ext>
            </a:extLst>
          </p:cNvPr>
          <p:cNvSpPr>
            <a:spLocks noGrp="1"/>
          </p:cNvSpPr>
          <p:nvPr>
            <p:ph sz="quarter" idx="17"/>
          </p:nvPr>
        </p:nvSpPr>
        <p:spPr>
          <a:xfrm>
            <a:off x="4654304" y="3974363"/>
            <a:ext cx="4028949" cy="2365375"/>
          </a:xfrm>
        </p:spPr>
        <p:txBody>
          <a:bodyPr/>
          <a:lstStyle>
            <a:lvl1pPr marL="342900" indent="-342900">
              <a:buFont typeface="+mj-lt"/>
              <a:buAutoNum type="arabicPeriod"/>
              <a:defRPr sz="1800">
                <a:latin typeface="Arial" panose="020B0604020202020204" pitchFamily="34" charset="0"/>
                <a:cs typeface="Arial" panose="020B0604020202020204" pitchFamily="34" charset="0"/>
              </a:defRPr>
            </a:lvl1pPr>
            <a:lvl2pPr marL="800100" indent="-342900">
              <a:buFont typeface="+mj-lt"/>
              <a:buAutoNum type="alphaLcPeriod"/>
              <a:defRPr sz="1600">
                <a:latin typeface="Arial" panose="020B0604020202020204" pitchFamily="34" charset="0"/>
                <a:cs typeface="Arial" panose="020B0604020202020204" pitchFamily="34" charset="0"/>
              </a:defRPr>
            </a:lvl2pPr>
            <a:lvl3pPr marL="1314450" indent="-400050">
              <a:buFont typeface="+mj-lt"/>
              <a:buAutoNum type="romanLcPeriod"/>
              <a:defRPr sz="16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5" name="Footer Placeholder 4"/>
          <p:cNvSpPr>
            <a:spLocks noGrp="1"/>
          </p:cNvSpPr>
          <p:nvPr>
            <p:ph type="ftr" sz="quarter" idx="11"/>
          </p:nvPr>
        </p:nvSpPr>
        <p:spPr>
          <a:xfrm>
            <a:off x="521070" y="6615954"/>
            <a:ext cx="3086100" cy="223142"/>
          </a:xfrm>
        </p:spPr>
        <p:txBody>
          <a:bodyP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12"/>
          </p:nvPr>
        </p:nvSpPr>
        <p:spPr>
          <a:xfrm>
            <a:off x="6612599" y="6620256"/>
            <a:ext cx="2057400" cy="219456"/>
          </a:xfr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A18DC79E-13DE-BB4A-A294-5E1D47F254B7}" type="slidenum">
              <a:rPr lang="en-US" smtClean="0"/>
              <a:pPr/>
              <a:t>‹#›</a:t>
            </a:fld>
            <a:endParaRPr lang="en-US" dirty="0"/>
          </a:p>
        </p:txBody>
      </p:sp>
      <p:sp>
        <p:nvSpPr>
          <p:cNvPr id="17" name="Content Placeholder 2">
            <a:extLst>
              <a:ext uri="{FF2B5EF4-FFF2-40B4-BE49-F238E27FC236}">
                <a16:creationId xmlns:a16="http://schemas.microsoft.com/office/drawing/2014/main" id="{DB90E450-D0EF-4FC7-988B-37BCA672DD2F}"/>
              </a:ext>
            </a:extLst>
          </p:cNvPr>
          <p:cNvSpPr>
            <a:spLocks noGrp="1"/>
          </p:cNvSpPr>
          <p:nvPr>
            <p:ph idx="18"/>
          </p:nvPr>
        </p:nvSpPr>
        <p:spPr>
          <a:xfrm>
            <a:off x="4654305" y="1825624"/>
            <a:ext cx="4028949" cy="2025407"/>
          </a:xfrm>
          <a:solidFill>
            <a:schemeClr val="bg2"/>
          </a:solidFill>
        </p:spPr>
        <p:txBody>
          <a:bodyPr lIns="182880" tIns="182880" rIns="182880" bIns="182880">
            <a:noAutofit/>
          </a:bodyPr>
          <a:lstStyle>
            <a:lvl1pPr marL="233363" marR="0" indent="-233363" algn="l" defTabSz="914400" rtl="0" eaLnBrk="1" fontAlgn="auto" latinLnBrk="0" hangingPunct="1">
              <a:lnSpc>
                <a:spcPct val="95000"/>
              </a:lnSpc>
              <a:spcBef>
                <a:spcPts val="600"/>
              </a:spcBef>
              <a:spcAft>
                <a:spcPts val="600"/>
              </a:spcAft>
              <a:buClrTx/>
              <a:buSzTx/>
              <a:buFont typeface="Arial" panose="020B0604020202020204" pitchFamily="34" charset="0"/>
              <a:buChar char="•"/>
              <a:tabLst/>
              <a:defRPr sz="1700" b="0" i="0">
                <a:solidFill>
                  <a:schemeClr val="tx2"/>
                </a:solidFill>
                <a:latin typeface="Arial" panose="020B0604020202020204" pitchFamily="34" charset="0"/>
                <a:cs typeface="Arial" panose="020B0604020202020204" pitchFamily="34" charset="0"/>
              </a:defRPr>
            </a:lvl1pPr>
            <a:lvl2pPr marL="687388" indent="-230188">
              <a:buSzPct val="75000"/>
              <a:buFont typeface="Hiragino Sans W3" panose="020B0300000000000000" pitchFamily="34" charset="-128"/>
              <a:buChar char="◦"/>
              <a:tabLst/>
              <a:defRPr sz="1600" b="0" i="0">
                <a:solidFill>
                  <a:schemeClr val="tx2"/>
                </a:solidFill>
                <a:latin typeface="Arial" panose="020B0604020202020204" pitchFamily="34" charset="0"/>
                <a:cs typeface="Arial" panose="020B0604020202020204" pitchFamily="34" charset="0"/>
              </a:defRPr>
            </a:lvl2pPr>
            <a:lvl3pPr marL="1149350" indent="-234950">
              <a:buFont typeface="System Font Regular"/>
              <a:buChar char="–"/>
              <a:tabLst/>
              <a:defRPr sz="1600" b="0" i="0">
                <a:solidFill>
                  <a:schemeClr val="tx2"/>
                </a:solidFill>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0"/>
            <a:endParaRPr lang="en-US" dirty="0"/>
          </a:p>
        </p:txBody>
      </p:sp>
    </p:spTree>
    <p:extLst>
      <p:ext uri="{BB962C8B-B14F-4D97-AF65-F5344CB8AC3E}">
        <p14:creationId xmlns:p14="http://schemas.microsoft.com/office/powerpoint/2010/main" val="2141474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Body Cop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FDCA4-888C-0040-8209-BABC44F53B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10">
            <a:extLst>
              <a:ext uri="{FF2B5EF4-FFF2-40B4-BE49-F238E27FC236}">
                <a16:creationId xmlns:a16="http://schemas.microsoft.com/office/drawing/2014/main" id="{9D73FE07-F3C2-B644-BF4D-511D8ACAA1E4}"/>
              </a:ext>
            </a:extLst>
          </p:cNvPr>
          <p:cNvSpPr>
            <a:spLocks noGrp="1"/>
          </p:cNvSpPr>
          <p:nvPr>
            <p:ph type="body" sz="quarter" idx="14" hasCustomPrompt="1"/>
          </p:nvPr>
        </p:nvSpPr>
        <p:spPr>
          <a:xfrm>
            <a:off x="4699747" y="146425"/>
            <a:ext cx="3879656" cy="324222"/>
          </a:xfrm>
        </p:spPr>
        <p:txBody>
          <a:bodyPr lIns="0" tIns="0" rIns="0" bIns="0" anchor="b" anchorCtr="0">
            <a:no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sp>
        <p:nvSpPr>
          <p:cNvPr id="9" name="Subtitle 2">
            <a:extLst>
              <a:ext uri="{FF2B5EF4-FFF2-40B4-BE49-F238E27FC236}">
                <a16:creationId xmlns:a16="http://schemas.microsoft.com/office/drawing/2014/main" id="{E774DA36-AEC3-EE4A-9FC5-B6736E3D747D}"/>
              </a:ext>
            </a:extLst>
          </p:cNvPr>
          <p:cNvSpPr>
            <a:spLocks noGrp="1"/>
          </p:cNvSpPr>
          <p:nvPr>
            <p:ph type="subTitle" idx="13" hasCustomPrompt="1"/>
          </p:nvPr>
        </p:nvSpPr>
        <p:spPr>
          <a:xfrm>
            <a:off x="4699747" y="533992"/>
            <a:ext cx="3884333" cy="166199"/>
          </a:xfrm>
        </p:spPr>
        <p:txBody>
          <a:bodyPr wrap="square" lIns="0" tIns="0" rIns="0" bIns="0">
            <a:sp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2" name="Title 1"/>
          <p:cNvSpPr>
            <a:spLocks noGrp="1"/>
          </p:cNvSpPr>
          <p:nvPr>
            <p:ph type="title"/>
          </p:nvPr>
        </p:nvSpPr>
        <p:spPr>
          <a:xfrm>
            <a:off x="460561" y="1008529"/>
            <a:ext cx="8209437" cy="682160"/>
          </a:xfrm>
        </p:spPr>
        <p:txBody>
          <a:bodyPr>
            <a:noAutofit/>
          </a:bodyPr>
          <a:lstStyle>
            <a:lvl1pPr>
              <a:defRPr sz="2200" b="0" i="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21070" y="1864921"/>
            <a:ext cx="8209437" cy="4487769"/>
          </a:xfrm>
        </p:spPr>
        <p:txBody>
          <a:bodyPr/>
          <a:lstStyle>
            <a:lvl1pPr marL="0" indent="0">
              <a:buNone/>
              <a:tabLst/>
              <a:defRPr sz="1800" b="0" i="0">
                <a:latin typeface="Arial" panose="020B0604020202020204" pitchFamily="34" charset="0"/>
                <a:cs typeface="Arial" panose="020B0604020202020204" pitchFamily="34" charset="0"/>
              </a:defRPr>
            </a:lvl1pPr>
            <a:lvl2pPr marL="687388" indent="-230188">
              <a:buSzPct val="75000"/>
              <a:buFont typeface="Hiragino Sans W3" panose="020B0300000000000000" pitchFamily="34" charset="-128"/>
              <a:buChar char="◦"/>
              <a:tabLst/>
              <a:defRPr sz="1600" b="0" i="0">
                <a:latin typeface="Arial" panose="020B0604020202020204" pitchFamily="34" charset="0"/>
                <a:cs typeface="Arial" panose="020B0604020202020204" pitchFamily="34" charset="0"/>
              </a:defRPr>
            </a:lvl2pPr>
            <a:lvl3pPr marL="1149350" indent="-234950">
              <a:buFont typeface="System Font Regular"/>
              <a:buChar char="–"/>
              <a:tabLst/>
              <a:defRPr sz="1600"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Edit Master text styles</a:t>
            </a:r>
          </a:p>
        </p:txBody>
      </p:sp>
      <p:sp>
        <p:nvSpPr>
          <p:cNvPr id="5" name="Footer Placeholder 4"/>
          <p:cNvSpPr>
            <a:spLocks noGrp="1"/>
          </p:cNvSpPr>
          <p:nvPr>
            <p:ph type="ftr" sz="quarter" idx="11"/>
          </p:nvPr>
        </p:nvSpPr>
        <p:spPr>
          <a:xfrm>
            <a:off x="521070" y="6615954"/>
            <a:ext cx="3086100" cy="223142"/>
          </a:xfrm>
        </p:spPr>
        <p:txBody>
          <a:bodyP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12"/>
          </p:nvPr>
        </p:nvSpPr>
        <p:spPr>
          <a:xfrm>
            <a:off x="6612599" y="6620256"/>
            <a:ext cx="2057400" cy="219456"/>
          </a:xfr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A18DC79E-13DE-BB4A-A294-5E1D47F254B7}" type="slidenum">
              <a:rPr lang="en-US" smtClean="0"/>
              <a:pPr/>
              <a:t>‹#›</a:t>
            </a:fld>
            <a:endParaRPr lang="en-US" dirty="0"/>
          </a:p>
        </p:txBody>
      </p:sp>
    </p:spTree>
    <p:extLst>
      <p:ext uri="{BB962C8B-B14F-4D97-AF65-F5344CB8AC3E}">
        <p14:creationId xmlns:p14="http://schemas.microsoft.com/office/powerpoint/2010/main" val="80108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Title and Bulleted Lis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FDCA4-888C-0040-8209-BABC44F53B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10">
            <a:extLst>
              <a:ext uri="{FF2B5EF4-FFF2-40B4-BE49-F238E27FC236}">
                <a16:creationId xmlns:a16="http://schemas.microsoft.com/office/drawing/2014/main" id="{A81F5A30-6C27-D241-94D1-A4891F12956D}"/>
              </a:ext>
            </a:extLst>
          </p:cNvPr>
          <p:cNvSpPr>
            <a:spLocks noGrp="1"/>
          </p:cNvSpPr>
          <p:nvPr>
            <p:ph type="body" sz="quarter" idx="14" hasCustomPrompt="1"/>
          </p:nvPr>
        </p:nvSpPr>
        <p:spPr>
          <a:xfrm>
            <a:off x="4699747" y="146425"/>
            <a:ext cx="3879656" cy="324222"/>
          </a:xfrm>
        </p:spPr>
        <p:txBody>
          <a:bodyPr lIns="0" tIns="0" rIns="0" bIns="0" anchor="b" anchorCtr="0">
            <a:no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sp>
        <p:nvSpPr>
          <p:cNvPr id="10" name="Subtitle 2">
            <a:extLst>
              <a:ext uri="{FF2B5EF4-FFF2-40B4-BE49-F238E27FC236}">
                <a16:creationId xmlns:a16="http://schemas.microsoft.com/office/drawing/2014/main" id="{9E8E2786-DCC5-CB45-9262-3FFDB718F576}"/>
              </a:ext>
            </a:extLst>
          </p:cNvPr>
          <p:cNvSpPr>
            <a:spLocks noGrp="1"/>
          </p:cNvSpPr>
          <p:nvPr>
            <p:ph type="subTitle" idx="13" hasCustomPrompt="1"/>
          </p:nvPr>
        </p:nvSpPr>
        <p:spPr>
          <a:xfrm>
            <a:off x="4699747" y="533992"/>
            <a:ext cx="3884333" cy="166199"/>
          </a:xfrm>
        </p:spPr>
        <p:txBody>
          <a:bodyPr wrap="square" lIns="0" tIns="0" rIns="0" bIns="0">
            <a:sp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2" name="Title 1"/>
          <p:cNvSpPr>
            <a:spLocks noGrp="1"/>
          </p:cNvSpPr>
          <p:nvPr>
            <p:ph type="title"/>
          </p:nvPr>
        </p:nvSpPr>
        <p:spPr>
          <a:xfrm>
            <a:off x="460561" y="1008529"/>
            <a:ext cx="8209437" cy="682160"/>
          </a:xfrm>
        </p:spPr>
        <p:txBody>
          <a:bodyPr>
            <a:normAutofit/>
          </a:bodyPr>
          <a:lstStyle>
            <a:lvl1pPr>
              <a:defRPr sz="2200" b="0" i="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60561" y="1825624"/>
            <a:ext cx="8209437" cy="4487769"/>
          </a:xfrm>
        </p:spPr>
        <p:txBody>
          <a:bodyPr/>
          <a:lstStyle>
            <a:lvl1pPr marL="227013" indent="-227013">
              <a:tabLst/>
              <a:defRPr sz="1800" b="0" i="0">
                <a:latin typeface="Arial" panose="020B0604020202020204" pitchFamily="34" charset="0"/>
                <a:cs typeface="Arial" panose="020B0604020202020204" pitchFamily="34" charset="0"/>
              </a:defRPr>
            </a:lvl1pPr>
            <a:lvl2pPr marL="460375" indent="-230188">
              <a:buSzPct val="75000"/>
              <a:buFont typeface="Hiragino Sans W3" panose="020B0300000000000000" pitchFamily="34" charset="-128"/>
              <a:buChar char="◦"/>
              <a:tabLst/>
              <a:defRPr sz="1600" b="0" i="0">
                <a:latin typeface="Arial" panose="020B0604020202020204" pitchFamily="34" charset="0"/>
                <a:cs typeface="Arial" panose="020B0604020202020204" pitchFamily="34" charset="0"/>
              </a:defRPr>
            </a:lvl2pPr>
            <a:lvl3pPr marL="741363" indent="-234950">
              <a:buFont typeface="System Font Regular"/>
              <a:buChar char="–"/>
              <a:tabLst/>
              <a:defRPr sz="1600"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5" name="Footer Placeholder 4"/>
          <p:cNvSpPr>
            <a:spLocks noGrp="1"/>
          </p:cNvSpPr>
          <p:nvPr>
            <p:ph type="ftr" sz="quarter" idx="11"/>
          </p:nvPr>
        </p:nvSpPr>
        <p:spPr>
          <a:xfrm>
            <a:off x="521070" y="6615954"/>
            <a:ext cx="3086100" cy="223142"/>
          </a:xfrm>
        </p:spPr>
        <p:txBody>
          <a:bodyP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12"/>
          </p:nvPr>
        </p:nvSpPr>
        <p:spPr>
          <a:xfrm>
            <a:off x="6612599" y="6620256"/>
            <a:ext cx="2057400" cy="219456"/>
          </a:xfr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A18DC79E-13DE-BB4A-A294-5E1D47F254B7}" type="slidenum">
              <a:rPr lang="en-US" smtClean="0"/>
              <a:pPr/>
              <a:t>‹#›</a:t>
            </a:fld>
            <a:endParaRPr lang="en-US" dirty="0"/>
          </a:p>
        </p:txBody>
      </p:sp>
    </p:spTree>
    <p:extLst>
      <p:ext uri="{BB962C8B-B14F-4D97-AF65-F5344CB8AC3E}">
        <p14:creationId xmlns:p14="http://schemas.microsoft.com/office/powerpoint/2010/main" val="339520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Title and Shaded Bulleted Lis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FDCA4-888C-0040-8209-BABC44F53B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10">
            <a:extLst>
              <a:ext uri="{FF2B5EF4-FFF2-40B4-BE49-F238E27FC236}">
                <a16:creationId xmlns:a16="http://schemas.microsoft.com/office/drawing/2014/main" id="{A81F5A30-6C27-D241-94D1-A4891F12956D}"/>
              </a:ext>
            </a:extLst>
          </p:cNvPr>
          <p:cNvSpPr>
            <a:spLocks noGrp="1"/>
          </p:cNvSpPr>
          <p:nvPr>
            <p:ph type="body" sz="quarter" idx="14" hasCustomPrompt="1"/>
          </p:nvPr>
        </p:nvSpPr>
        <p:spPr>
          <a:xfrm>
            <a:off x="4699747" y="146425"/>
            <a:ext cx="3879656" cy="324222"/>
          </a:xfrm>
        </p:spPr>
        <p:txBody>
          <a:bodyPr lIns="0" tIns="0" rIns="0" bIns="0" anchor="b" anchorCtr="0">
            <a:no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sp>
        <p:nvSpPr>
          <p:cNvPr id="10" name="Subtitle 2">
            <a:extLst>
              <a:ext uri="{FF2B5EF4-FFF2-40B4-BE49-F238E27FC236}">
                <a16:creationId xmlns:a16="http://schemas.microsoft.com/office/drawing/2014/main" id="{9E8E2786-DCC5-CB45-9262-3FFDB718F576}"/>
              </a:ext>
            </a:extLst>
          </p:cNvPr>
          <p:cNvSpPr>
            <a:spLocks noGrp="1"/>
          </p:cNvSpPr>
          <p:nvPr>
            <p:ph type="subTitle" idx="13" hasCustomPrompt="1"/>
          </p:nvPr>
        </p:nvSpPr>
        <p:spPr>
          <a:xfrm>
            <a:off x="4699747" y="533992"/>
            <a:ext cx="3884333" cy="166199"/>
          </a:xfrm>
        </p:spPr>
        <p:txBody>
          <a:bodyPr wrap="square" lIns="0" tIns="0" rIns="0" bIns="0">
            <a:sp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2" name="Title 1"/>
          <p:cNvSpPr>
            <a:spLocks noGrp="1"/>
          </p:cNvSpPr>
          <p:nvPr>
            <p:ph type="title"/>
          </p:nvPr>
        </p:nvSpPr>
        <p:spPr>
          <a:xfrm>
            <a:off x="460562" y="1008529"/>
            <a:ext cx="7829424" cy="682160"/>
          </a:xfrm>
        </p:spPr>
        <p:txBody>
          <a:bodyPr>
            <a:normAutofit/>
          </a:bodyPr>
          <a:lstStyle>
            <a:lvl1pPr>
              <a:defRPr sz="2200" b="0" i="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60561" y="1825624"/>
            <a:ext cx="8209437" cy="4487769"/>
          </a:xfrm>
          <a:solidFill>
            <a:schemeClr val="bg2"/>
          </a:solidFill>
        </p:spPr>
        <p:txBody>
          <a:bodyPr lIns="182880" tIns="182880" rIns="182880" bIns="182880">
            <a:noAutofit/>
          </a:bodyPr>
          <a:lstStyle>
            <a:lvl1pPr marL="457200" indent="-457200">
              <a:lnSpc>
                <a:spcPct val="100000"/>
              </a:lnSpc>
              <a:spcBef>
                <a:spcPts val="1200"/>
              </a:spcBef>
              <a:spcAft>
                <a:spcPts val="1200"/>
              </a:spcAft>
              <a:buClr>
                <a:schemeClr val="tx2"/>
              </a:buClr>
              <a:buSzPct val="100000"/>
              <a:buFont typeface="+mj-lt"/>
              <a:buAutoNum type="arabicPeriod"/>
              <a:tabLst/>
              <a:defRPr lang="en-US" sz="2000" b="0" i="0" kern="1200" dirty="0" smtClean="0">
                <a:solidFill>
                  <a:schemeClr val="tx1"/>
                </a:solidFill>
                <a:latin typeface="Arial" panose="020B0604020202020204" pitchFamily="34" charset="0"/>
                <a:ea typeface="+mn-ea"/>
                <a:cs typeface="Arial" panose="020B0604020202020204" pitchFamily="34" charset="0"/>
              </a:defRPr>
            </a:lvl1pPr>
            <a:lvl2pPr marL="687388" indent="-230188">
              <a:buSzPct val="75000"/>
              <a:buFont typeface="Hiragino Sans W3" panose="020B0300000000000000" pitchFamily="34" charset="-128"/>
              <a:buChar char="◦"/>
              <a:tabLst/>
              <a:defRPr sz="1600" b="0" i="0">
                <a:latin typeface="Arial" panose="020B0604020202020204" pitchFamily="34" charset="0"/>
                <a:cs typeface="Arial" panose="020B0604020202020204" pitchFamily="34" charset="0"/>
              </a:defRPr>
            </a:lvl2pPr>
            <a:lvl3pPr marL="1149350" indent="-234950">
              <a:buFont typeface="System Font Regular"/>
              <a:buChar char="–"/>
              <a:tabLst/>
              <a:defRPr sz="1600"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tabLst/>
            </a:pPr>
            <a:r>
              <a:rPr lang="en-US" dirty="0"/>
              <a:t>Edit Master text styles</a:t>
            </a:r>
          </a:p>
          <a:p>
            <a:pPr lvl="0"/>
            <a:r>
              <a:rPr lang="en-US" dirty="0"/>
              <a:t>Second level</a:t>
            </a:r>
          </a:p>
        </p:txBody>
      </p:sp>
      <p:sp>
        <p:nvSpPr>
          <p:cNvPr id="5" name="Footer Placeholder 4"/>
          <p:cNvSpPr>
            <a:spLocks noGrp="1"/>
          </p:cNvSpPr>
          <p:nvPr>
            <p:ph type="ftr" sz="quarter" idx="11"/>
          </p:nvPr>
        </p:nvSpPr>
        <p:spPr>
          <a:xfrm>
            <a:off x="521070" y="6615954"/>
            <a:ext cx="3086100" cy="223142"/>
          </a:xfrm>
        </p:spPr>
        <p:txBody>
          <a:bodyP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12"/>
          </p:nvPr>
        </p:nvSpPr>
        <p:spPr>
          <a:xfrm>
            <a:off x="6612599" y="6620256"/>
            <a:ext cx="2057400" cy="219456"/>
          </a:xfr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A18DC79E-13DE-BB4A-A294-5E1D47F254B7}" type="slidenum">
              <a:rPr lang="en-US" smtClean="0"/>
              <a:pPr/>
              <a:t>‹#›</a:t>
            </a:fld>
            <a:endParaRPr lang="en-US" dirty="0"/>
          </a:p>
        </p:txBody>
      </p:sp>
      <p:pic>
        <p:nvPicPr>
          <p:cNvPr id="4" name="Picture 3">
            <a:extLst>
              <a:ext uri="{FF2B5EF4-FFF2-40B4-BE49-F238E27FC236}">
                <a16:creationId xmlns:a16="http://schemas.microsoft.com/office/drawing/2014/main" id="{E8E35C9A-8BB5-4822-A2AA-AD8D5CE9A006}"/>
              </a:ext>
            </a:extLst>
          </p:cNvPr>
          <p:cNvPicPr>
            <a:picLocks noChangeAspect="1"/>
          </p:cNvPicPr>
          <p:nvPr userDrawn="1"/>
        </p:nvPicPr>
        <p:blipFill>
          <a:blip r:embed="rId3"/>
          <a:stretch>
            <a:fillRect/>
          </a:stretch>
        </p:blipFill>
        <p:spPr>
          <a:xfrm>
            <a:off x="8212758" y="911145"/>
            <a:ext cx="914479" cy="914479"/>
          </a:xfrm>
          <a:prstGeom prst="rect">
            <a:avLst/>
          </a:prstGeom>
        </p:spPr>
      </p:pic>
    </p:spTree>
    <p:extLst>
      <p:ext uri="{BB962C8B-B14F-4D97-AF65-F5344CB8AC3E}">
        <p14:creationId xmlns:p14="http://schemas.microsoft.com/office/powerpoint/2010/main" val="225482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Title and Graphi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FDCA4-888C-0040-8209-BABC44F53B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2" name="Text Placeholder 10">
            <a:extLst>
              <a:ext uri="{FF2B5EF4-FFF2-40B4-BE49-F238E27FC236}">
                <a16:creationId xmlns:a16="http://schemas.microsoft.com/office/drawing/2014/main" id="{A8B3A86A-6ABB-EA4D-B42D-463EEB52E7A6}"/>
              </a:ext>
            </a:extLst>
          </p:cNvPr>
          <p:cNvSpPr>
            <a:spLocks noGrp="1"/>
          </p:cNvSpPr>
          <p:nvPr>
            <p:ph type="body" sz="quarter" idx="15" hasCustomPrompt="1"/>
          </p:nvPr>
        </p:nvSpPr>
        <p:spPr>
          <a:xfrm>
            <a:off x="4699747" y="146425"/>
            <a:ext cx="3879656" cy="324222"/>
          </a:xfrm>
        </p:spPr>
        <p:txBody>
          <a:bodyPr lIns="0" tIns="0" rIns="0" bIns="0" anchor="b" anchorCtr="0">
            <a:no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sp>
        <p:nvSpPr>
          <p:cNvPr id="11" name="Subtitle 2">
            <a:extLst>
              <a:ext uri="{FF2B5EF4-FFF2-40B4-BE49-F238E27FC236}">
                <a16:creationId xmlns:a16="http://schemas.microsoft.com/office/drawing/2014/main" id="{F60160FF-139A-E747-B4D2-A4F509FBC050}"/>
              </a:ext>
            </a:extLst>
          </p:cNvPr>
          <p:cNvSpPr>
            <a:spLocks noGrp="1"/>
          </p:cNvSpPr>
          <p:nvPr>
            <p:ph type="subTitle" idx="14" hasCustomPrompt="1"/>
          </p:nvPr>
        </p:nvSpPr>
        <p:spPr>
          <a:xfrm>
            <a:off x="4699747" y="533992"/>
            <a:ext cx="3884333" cy="166199"/>
          </a:xfrm>
        </p:spPr>
        <p:txBody>
          <a:bodyPr wrap="square" lIns="0" tIns="0" rIns="0" bIns="0">
            <a:sp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2" name="Title 1"/>
          <p:cNvSpPr>
            <a:spLocks noGrp="1"/>
          </p:cNvSpPr>
          <p:nvPr>
            <p:ph type="title"/>
          </p:nvPr>
        </p:nvSpPr>
        <p:spPr>
          <a:xfrm>
            <a:off x="460561" y="1008529"/>
            <a:ext cx="8209437" cy="682160"/>
          </a:xfrm>
        </p:spPr>
        <p:txBody>
          <a:bodyPr>
            <a:normAutofit/>
          </a:bodyPr>
          <a:lstStyle>
            <a:lvl1pPr>
              <a:defRPr sz="2200" b="0" i="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Picture Placeholder 6">
            <a:extLst>
              <a:ext uri="{FF2B5EF4-FFF2-40B4-BE49-F238E27FC236}">
                <a16:creationId xmlns:a16="http://schemas.microsoft.com/office/drawing/2014/main" id="{6C928262-8079-B945-84F3-AB024B41A676}"/>
              </a:ext>
            </a:extLst>
          </p:cNvPr>
          <p:cNvSpPr>
            <a:spLocks noGrp="1"/>
          </p:cNvSpPr>
          <p:nvPr>
            <p:ph type="pic" sz="quarter" idx="13"/>
          </p:nvPr>
        </p:nvSpPr>
        <p:spPr>
          <a:xfrm>
            <a:off x="460375" y="1828800"/>
            <a:ext cx="8208963" cy="4489704"/>
          </a:xfrm>
        </p:spPr>
        <p:txBody>
          <a:bodyPr>
            <a:normAutofit/>
          </a:bodyPr>
          <a:lstStyle>
            <a:lvl1pPr>
              <a:defRPr sz="1800" b="0" i="0">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a:xfrm>
            <a:off x="521070" y="6615954"/>
            <a:ext cx="3086100" cy="223142"/>
          </a:xfrm>
        </p:spPr>
        <p:txBody>
          <a:bodyP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12"/>
          </p:nvPr>
        </p:nvSpPr>
        <p:spPr>
          <a:xfrm>
            <a:off x="6612599" y="6620256"/>
            <a:ext cx="2057400" cy="219456"/>
          </a:xfr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A18DC79E-13DE-BB4A-A294-5E1D47F254B7}" type="slidenum">
              <a:rPr lang="en-US" smtClean="0"/>
              <a:pPr/>
              <a:t>‹#›</a:t>
            </a:fld>
            <a:endParaRPr lang="en-US" dirty="0"/>
          </a:p>
        </p:txBody>
      </p:sp>
    </p:spTree>
    <p:extLst>
      <p:ext uri="{BB962C8B-B14F-4D97-AF65-F5344CB8AC3E}">
        <p14:creationId xmlns:p14="http://schemas.microsoft.com/office/powerpoint/2010/main" val="238180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FDCA4-888C-0040-8209-BABC44F53B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10">
            <a:extLst>
              <a:ext uri="{FF2B5EF4-FFF2-40B4-BE49-F238E27FC236}">
                <a16:creationId xmlns:a16="http://schemas.microsoft.com/office/drawing/2014/main" id="{FADE65E8-3FDD-1740-9BCB-7A07862884F2}"/>
              </a:ext>
            </a:extLst>
          </p:cNvPr>
          <p:cNvSpPr>
            <a:spLocks noGrp="1"/>
          </p:cNvSpPr>
          <p:nvPr>
            <p:ph type="body" sz="quarter" idx="14" hasCustomPrompt="1"/>
          </p:nvPr>
        </p:nvSpPr>
        <p:spPr>
          <a:xfrm>
            <a:off x="4699747" y="146425"/>
            <a:ext cx="3879656" cy="324222"/>
          </a:xfrm>
        </p:spPr>
        <p:txBody>
          <a:bodyPr lIns="0" tIns="0" rIns="0" bIns="0" anchor="b" anchorCtr="0">
            <a:no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sp>
        <p:nvSpPr>
          <p:cNvPr id="10" name="Subtitle 2">
            <a:extLst>
              <a:ext uri="{FF2B5EF4-FFF2-40B4-BE49-F238E27FC236}">
                <a16:creationId xmlns:a16="http://schemas.microsoft.com/office/drawing/2014/main" id="{F46C12E2-A1AD-7C45-AF95-D3B07193BDB8}"/>
              </a:ext>
            </a:extLst>
          </p:cNvPr>
          <p:cNvSpPr>
            <a:spLocks noGrp="1"/>
          </p:cNvSpPr>
          <p:nvPr>
            <p:ph type="subTitle" idx="13" hasCustomPrompt="1"/>
          </p:nvPr>
        </p:nvSpPr>
        <p:spPr>
          <a:xfrm>
            <a:off x="4699747" y="533992"/>
            <a:ext cx="3884333" cy="166199"/>
          </a:xfrm>
        </p:spPr>
        <p:txBody>
          <a:bodyPr wrap="square" lIns="0" tIns="0" rIns="0" bIns="0">
            <a:sp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2" name="Title 1"/>
          <p:cNvSpPr>
            <a:spLocks noGrp="1"/>
          </p:cNvSpPr>
          <p:nvPr>
            <p:ph type="title"/>
          </p:nvPr>
        </p:nvSpPr>
        <p:spPr>
          <a:xfrm>
            <a:off x="460561" y="1008529"/>
            <a:ext cx="8209437" cy="682160"/>
          </a:xfrm>
        </p:spPr>
        <p:txBody>
          <a:bodyPr>
            <a:normAutofit/>
          </a:bodyPr>
          <a:lstStyle>
            <a:lvl1pPr>
              <a:defRPr sz="2200" b="0" i="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Footer Placeholder 4"/>
          <p:cNvSpPr>
            <a:spLocks noGrp="1"/>
          </p:cNvSpPr>
          <p:nvPr>
            <p:ph type="ftr" sz="quarter" idx="11"/>
          </p:nvPr>
        </p:nvSpPr>
        <p:spPr>
          <a:xfrm>
            <a:off x="521070" y="6615954"/>
            <a:ext cx="3086100" cy="223142"/>
          </a:xfrm>
        </p:spPr>
        <p:txBody>
          <a:bodyP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12"/>
          </p:nvPr>
        </p:nvSpPr>
        <p:spPr>
          <a:xfrm>
            <a:off x="6612599" y="6620256"/>
            <a:ext cx="2057400" cy="219456"/>
          </a:xfr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A18DC79E-13DE-BB4A-A294-5E1D47F254B7}" type="slidenum">
              <a:rPr lang="en-US" smtClean="0"/>
              <a:pPr/>
              <a:t>‹#›</a:t>
            </a:fld>
            <a:endParaRPr lang="en-US" dirty="0"/>
          </a:p>
        </p:txBody>
      </p:sp>
    </p:spTree>
    <p:extLst>
      <p:ext uri="{BB962C8B-B14F-4D97-AF65-F5344CB8AC3E}">
        <p14:creationId xmlns:p14="http://schemas.microsoft.com/office/powerpoint/2010/main" val="2118217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_Text and Callout - Colum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FDCA4-888C-0040-8209-BABC44F53B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2" name="Text Placeholder 10">
            <a:extLst>
              <a:ext uri="{FF2B5EF4-FFF2-40B4-BE49-F238E27FC236}">
                <a16:creationId xmlns:a16="http://schemas.microsoft.com/office/drawing/2014/main" id="{E45131E3-270F-2C4D-B51B-4672A0F85907}"/>
              </a:ext>
            </a:extLst>
          </p:cNvPr>
          <p:cNvSpPr>
            <a:spLocks noGrp="1"/>
          </p:cNvSpPr>
          <p:nvPr>
            <p:ph type="body" sz="quarter" idx="15" hasCustomPrompt="1"/>
          </p:nvPr>
        </p:nvSpPr>
        <p:spPr>
          <a:xfrm>
            <a:off x="4699747" y="146425"/>
            <a:ext cx="3879656" cy="324222"/>
          </a:xfrm>
        </p:spPr>
        <p:txBody>
          <a:bodyPr lIns="0" tIns="0" rIns="0" bIns="0" anchor="b" anchorCtr="0">
            <a:no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sp>
        <p:nvSpPr>
          <p:cNvPr id="11" name="Subtitle 2">
            <a:extLst>
              <a:ext uri="{FF2B5EF4-FFF2-40B4-BE49-F238E27FC236}">
                <a16:creationId xmlns:a16="http://schemas.microsoft.com/office/drawing/2014/main" id="{6A56B5E4-7D5E-C549-9020-1682C28DEABB}"/>
              </a:ext>
            </a:extLst>
          </p:cNvPr>
          <p:cNvSpPr>
            <a:spLocks noGrp="1"/>
          </p:cNvSpPr>
          <p:nvPr>
            <p:ph type="subTitle" idx="14" hasCustomPrompt="1"/>
          </p:nvPr>
        </p:nvSpPr>
        <p:spPr>
          <a:xfrm>
            <a:off x="4699747" y="533992"/>
            <a:ext cx="3884333" cy="166199"/>
          </a:xfrm>
        </p:spPr>
        <p:txBody>
          <a:bodyPr wrap="square" lIns="0" tIns="0" rIns="0" bIns="0">
            <a:sp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2" name="Title 1"/>
          <p:cNvSpPr>
            <a:spLocks noGrp="1"/>
          </p:cNvSpPr>
          <p:nvPr>
            <p:ph type="title"/>
          </p:nvPr>
        </p:nvSpPr>
        <p:spPr>
          <a:xfrm>
            <a:off x="460561" y="1008529"/>
            <a:ext cx="8209437" cy="682160"/>
          </a:xfrm>
        </p:spPr>
        <p:txBody>
          <a:bodyPr>
            <a:normAutofit/>
          </a:bodyPr>
          <a:lstStyle>
            <a:lvl1pPr>
              <a:defRPr sz="2200" b="0" i="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60561" y="1825624"/>
            <a:ext cx="3882839" cy="4487769"/>
          </a:xfrm>
        </p:spPr>
        <p:txBody>
          <a:bodyPr>
            <a:noAutofit/>
          </a:bodyPr>
          <a:lstStyle>
            <a:lvl1pPr marL="227013" indent="-227013">
              <a:buFont typeface="Arial" panose="020B0604020202020204" pitchFamily="34" charset="0"/>
              <a:buChar char="•"/>
              <a:tabLst/>
              <a:defRPr lang="en-US" sz="1700" b="0" i="0" kern="1200" dirty="0">
                <a:solidFill>
                  <a:schemeClr val="tx2"/>
                </a:solidFill>
                <a:latin typeface="Arial" panose="020B0604020202020204" pitchFamily="34" charset="0"/>
                <a:ea typeface="+mn-ea"/>
                <a:cs typeface="Arial" panose="020B0604020202020204" pitchFamily="34" charset="0"/>
              </a:defRPr>
            </a:lvl1pPr>
            <a:lvl2pPr marL="460375" indent="-233363">
              <a:buSzPct val="75000"/>
              <a:buFont typeface="Hiragino Sans W3" panose="020B0300000000000000" pitchFamily="34" charset="-128"/>
              <a:buChar char="◦"/>
              <a:tabLst/>
              <a:defRPr sz="1600" b="0" i="0">
                <a:latin typeface="Arial" panose="020B0604020202020204" pitchFamily="34" charset="0"/>
                <a:cs typeface="Arial" panose="020B0604020202020204" pitchFamily="34" charset="0"/>
              </a:defRPr>
            </a:lvl2pPr>
            <a:lvl3pPr marL="741363" indent="-227013">
              <a:buFont typeface="System Font Regular"/>
              <a:buChar char="–"/>
              <a:tabLst/>
              <a:defRPr sz="1600"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marL="925513" marR="0" lvl="2" indent="-233363" algn="l" defTabSz="914400" rtl="0" eaLnBrk="1" fontAlgn="auto" latinLnBrk="0" hangingPunct="1">
              <a:lnSpc>
                <a:spcPct val="95000"/>
              </a:lnSpc>
              <a:spcBef>
                <a:spcPts val="600"/>
              </a:spcBef>
              <a:spcAft>
                <a:spcPts val="600"/>
              </a:spcAft>
              <a:buClrTx/>
              <a:buSzTx/>
              <a:buFont typeface="Arial" panose="020B0604020202020204" pitchFamily="34" charset="0"/>
              <a:buChar char="•"/>
              <a:tabLst/>
            </a:pPr>
            <a:endParaRPr lang="en-US" dirty="0"/>
          </a:p>
        </p:txBody>
      </p:sp>
      <p:sp>
        <p:nvSpPr>
          <p:cNvPr id="7" name="Content Placeholder 2">
            <a:extLst>
              <a:ext uri="{FF2B5EF4-FFF2-40B4-BE49-F238E27FC236}">
                <a16:creationId xmlns:a16="http://schemas.microsoft.com/office/drawing/2014/main" id="{44D8D2DF-6958-2E4D-95A3-DF040AA73609}"/>
              </a:ext>
            </a:extLst>
          </p:cNvPr>
          <p:cNvSpPr>
            <a:spLocks noGrp="1"/>
          </p:cNvSpPr>
          <p:nvPr>
            <p:ph idx="13"/>
          </p:nvPr>
        </p:nvSpPr>
        <p:spPr>
          <a:xfrm>
            <a:off x="4790514" y="1825624"/>
            <a:ext cx="3882839" cy="4487769"/>
          </a:xfrm>
          <a:solidFill>
            <a:schemeClr val="bg2"/>
          </a:solidFill>
        </p:spPr>
        <p:txBody>
          <a:bodyPr lIns="182880" tIns="182880" rIns="182880" bIns="182880">
            <a:noAutofit/>
          </a:bodyPr>
          <a:lstStyle>
            <a:lvl1pPr marL="233363" marR="0" indent="-233363" algn="l" defTabSz="914400" rtl="0" eaLnBrk="1" fontAlgn="auto" latinLnBrk="0" hangingPunct="1">
              <a:lnSpc>
                <a:spcPct val="95000"/>
              </a:lnSpc>
              <a:spcBef>
                <a:spcPts val="600"/>
              </a:spcBef>
              <a:spcAft>
                <a:spcPts val="600"/>
              </a:spcAft>
              <a:buClrTx/>
              <a:buSzTx/>
              <a:buFont typeface="Arial" panose="020B0604020202020204" pitchFamily="34" charset="0"/>
              <a:buChar char="•"/>
              <a:tabLst/>
              <a:defRPr sz="1700" b="0" i="0">
                <a:solidFill>
                  <a:schemeClr val="tx2"/>
                </a:solidFill>
                <a:latin typeface="Arial" panose="020B0604020202020204" pitchFamily="34" charset="0"/>
                <a:cs typeface="Arial" panose="020B0604020202020204" pitchFamily="34" charset="0"/>
              </a:defRPr>
            </a:lvl1pPr>
            <a:lvl2pPr marL="460375" indent="-230188">
              <a:buSzPct val="75000"/>
              <a:buFont typeface="Hiragino Sans W3" panose="020B0300000000000000" pitchFamily="34" charset="-128"/>
              <a:buChar char="◦"/>
              <a:tabLst/>
              <a:defRPr sz="1600" b="0" i="0">
                <a:solidFill>
                  <a:schemeClr val="tx2"/>
                </a:solidFill>
                <a:latin typeface="Arial" panose="020B0604020202020204" pitchFamily="34" charset="0"/>
                <a:cs typeface="Arial" panose="020B0604020202020204" pitchFamily="34" charset="0"/>
              </a:defRPr>
            </a:lvl2pPr>
            <a:lvl3pPr marL="741363" indent="-234950">
              <a:buFont typeface="System Font Regular"/>
              <a:buChar char="–"/>
              <a:tabLst/>
              <a:defRPr sz="1600" b="0" i="0">
                <a:solidFill>
                  <a:schemeClr val="tx2"/>
                </a:solidFill>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0"/>
            <a:endParaRPr lang="en-US" dirty="0"/>
          </a:p>
        </p:txBody>
      </p:sp>
      <p:sp>
        <p:nvSpPr>
          <p:cNvPr id="5" name="Footer Placeholder 4"/>
          <p:cNvSpPr>
            <a:spLocks noGrp="1"/>
          </p:cNvSpPr>
          <p:nvPr>
            <p:ph type="ftr" sz="quarter" idx="11"/>
          </p:nvPr>
        </p:nvSpPr>
        <p:spPr>
          <a:xfrm>
            <a:off x="521070" y="6615954"/>
            <a:ext cx="3086100" cy="223142"/>
          </a:xfrm>
        </p:spPr>
        <p:txBody>
          <a:bodyP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12"/>
          </p:nvPr>
        </p:nvSpPr>
        <p:spPr>
          <a:xfrm>
            <a:off x="6612599" y="6620256"/>
            <a:ext cx="2057400" cy="219456"/>
          </a:xfr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A18DC79E-13DE-BB4A-A294-5E1D47F254B7}" type="slidenum">
              <a:rPr lang="en-US" smtClean="0"/>
              <a:pPr/>
              <a:t>‹#›</a:t>
            </a:fld>
            <a:endParaRPr lang="en-US" dirty="0"/>
          </a:p>
        </p:txBody>
      </p:sp>
    </p:spTree>
    <p:extLst>
      <p:ext uri="{BB962C8B-B14F-4D97-AF65-F5344CB8AC3E}">
        <p14:creationId xmlns:p14="http://schemas.microsoft.com/office/powerpoint/2010/main" val="311359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_Text and Call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FDCA4-888C-0040-8209-BABC44F53B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2" name="Text Placeholder 10">
            <a:extLst>
              <a:ext uri="{FF2B5EF4-FFF2-40B4-BE49-F238E27FC236}">
                <a16:creationId xmlns:a16="http://schemas.microsoft.com/office/drawing/2014/main" id="{E45131E3-270F-2C4D-B51B-4672A0F85907}"/>
              </a:ext>
            </a:extLst>
          </p:cNvPr>
          <p:cNvSpPr>
            <a:spLocks noGrp="1"/>
          </p:cNvSpPr>
          <p:nvPr>
            <p:ph type="body" sz="quarter" idx="15" hasCustomPrompt="1"/>
          </p:nvPr>
        </p:nvSpPr>
        <p:spPr>
          <a:xfrm>
            <a:off x="4699747" y="146425"/>
            <a:ext cx="3879656" cy="324222"/>
          </a:xfrm>
        </p:spPr>
        <p:txBody>
          <a:bodyPr lIns="0" tIns="0" rIns="0" bIns="0" anchor="b" anchorCtr="0">
            <a:no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sp>
        <p:nvSpPr>
          <p:cNvPr id="11" name="Subtitle 2">
            <a:extLst>
              <a:ext uri="{FF2B5EF4-FFF2-40B4-BE49-F238E27FC236}">
                <a16:creationId xmlns:a16="http://schemas.microsoft.com/office/drawing/2014/main" id="{6A56B5E4-7D5E-C549-9020-1682C28DEABB}"/>
              </a:ext>
            </a:extLst>
          </p:cNvPr>
          <p:cNvSpPr>
            <a:spLocks noGrp="1"/>
          </p:cNvSpPr>
          <p:nvPr>
            <p:ph type="subTitle" idx="14" hasCustomPrompt="1"/>
          </p:nvPr>
        </p:nvSpPr>
        <p:spPr>
          <a:xfrm>
            <a:off x="4699747" y="533992"/>
            <a:ext cx="3884333" cy="166199"/>
          </a:xfrm>
        </p:spPr>
        <p:txBody>
          <a:bodyPr wrap="square" lIns="0" tIns="0" rIns="0" bIns="0">
            <a:sp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2" name="Title 1"/>
          <p:cNvSpPr>
            <a:spLocks noGrp="1"/>
          </p:cNvSpPr>
          <p:nvPr>
            <p:ph type="title"/>
          </p:nvPr>
        </p:nvSpPr>
        <p:spPr>
          <a:xfrm>
            <a:off x="460561" y="1008529"/>
            <a:ext cx="8209437" cy="682160"/>
          </a:xfrm>
        </p:spPr>
        <p:txBody>
          <a:bodyPr>
            <a:normAutofit/>
          </a:bodyPr>
          <a:lstStyle>
            <a:lvl1pPr>
              <a:defRPr sz="2200" b="0" i="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44D8D2DF-6958-2E4D-95A3-DF040AA73609}"/>
              </a:ext>
            </a:extLst>
          </p:cNvPr>
          <p:cNvSpPr>
            <a:spLocks noGrp="1"/>
          </p:cNvSpPr>
          <p:nvPr>
            <p:ph idx="13"/>
          </p:nvPr>
        </p:nvSpPr>
        <p:spPr>
          <a:xfrm>
            <a:off x="460562" y="1825624"/>
            <a:ext cx="8212792" cy="4487769"/>
          </a:xfrm>
          <a:solidFill>
            <a:schemeClr val="bg2"/>
          </a:solidFill>
        </p:spPr>
        <p:txBody>
          <a:bodyPr lIns="182880" tIns="182880" rIns="182880" bIns="182880">
            <a:noAutofit/>
          </a:bodyPr>
          <a:lstStyle>
            <a:lvl1pPr marL="233363" marR="0" indent="-233363" algn="l" defTabSz="914400" rtl="0" eaLnBrk="1" fontAlgn="auto" latinLnBrk="0" hangingPunct="1">
              <a:lnSpc>
                <a:spcPct val="95000"/>
              </a:lnSpc>
              <a:spcBef>
                <a:spcPts val="600"/>
              </a:spcBef>
              <a:spcAft>
                <a:spcPts val="600"/>
              </a:spcAft>
              <a:buClrTx/>
              <a:buSzTx/>
              <a:buFont typeface="Arial" panose="020B0604020202020204" pitchFamily="34" charset="0"/>
              <a:buChar char="•"/>
              <a:tabLst/>
              <a:defRPr sz="1700" b="0" i="0">
                <a:solidFill>
                  <a:schemeClr val="tx2"/>
                </a:solidFill>
                <a:latin typeface="Arial" panose="020B0604020202020204" pitchFamily="34" charset="0"/>
                <a:cs typeface="Arial" panose="020B0604020202020204" pitchFamily="34" charset="0"/>
              </a:defRPr>
            </a:lvl1pPr>
            <a:lvl2pPr marL="687388" indent="-230188">
              <a:buSzPct val="75000"/>
              <a:buFont typeface="Hiragino Sans W3" panose="020B0300000000000000" pitchFamily="34" charset="-128"/>
              <a:buChar char="◦"/>
              <a:tabLst/>
              <a:defRPr sz="1600" b="0" i="0">
                <a:solidFill>
                  <a:schemeClr val="tx2"/>
                </a:solidFill>
                <a:latin typeface="Arial" panose="020B0604020202020204" pitchFamily="34" charset="0"/>
                <a:cs typeface="Arial" panose="020B0604020202020204" pitchFamily="34" charset="0"/>
              </a:defRPr>
            </a:lvl2pPr>
            <a:lvl3pPr marL="1149350" indent="-234950">
              <a:buFont typeface="System Font Regular"/>
              <a:buChar char="–"/>
              <a:tabLst/>
              <a:defRPr sz="1600" b="0" i="0">
                <a:solidFill>
                  <a:schemeClr val="tx2"/>
                </a:solidFill>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0"/>
            <a:endParaRPr lang="en-US" dirty="0"/>
          </a:p>
        </p:txBody>
      </p:sp>
      <p:sp>
        <p:nvSpPr>
          <p:cNvPr id="5" name="Footer Placeholder 4"/>
          <p:cNvSpPr>
            <a:spLocks noGrp="1"/>
          </p:cNvSpPr>
          <p:nvPr>
            <p:ph type="ftr" sz="quarter" idx="11"/>
          </p:nvPr>
        </p:nvSpPr>
        <p:spPr>
          <a:xfrm>
            <a:off x="521070" y="6615954"/>
            <a:ext cx="3086100" cy="223142"/>
          </a:xfrm>
        </p:spPr>
        <p:txBody>
          <a:bodyP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12"/>
          </p:nvPr>
        </p:nvSpPr>
        <p:spPr>
          <a:xfrm>
            <a:off x="6612599" y="6620256"/>
            <a:ext cx="2057400" cy="219456"/>
          </a:xfr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A18DC79E-13DE-BB4A-A294-5E1D47F254B7}" type="slidenum">
              <a:rPr lang="en-US" smtClean="0"/>
              <a:pPr/>
              <a:t>‹#›</a:t>
            </a:fld>
            <a:endParaRPr lang="en-US" dirty="0"/>
          </a:p>
        </p:txBody>
      </p:sp>
    </p:spTree>
    <p:extLst>
      <p:ext uri="{BB962C8B-B14F-4D97-AF65-F5344CB8AC3E}">
        <p14:creationId xmlns:p14="http://schemas.microsoft.com/office/powerpoint/2010/main" val="1400372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Multiple Content Placeholder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FDCA4-888C-0040-8209-BABC44F53B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10">
            <a:extLst>
              <a:ext uri="{FF2B5EF4-FFF2-40B4-BE49-F238E27FC236}">
                <a16:creationId xmlns:a16="http://schemas.microsoft.com/office/drawing/2014/main" id="{C2B9BA36-2B08-FD48-A5FD-B9876EC6D8BF}"/>
              </a:ext>
            </a:extLst>
          </p:cNvPr>
          <p:cNvSpPr>
            <a:spLocks noGrp="1"/>
          </p:cNvSpPr>
          <p:nvPr>
            <p:ph type="body" sz="quarter" idx="14" hasCustomPrompt="1"/>
          </p:nvPr>
        </p:nvSpPr>
        <p:spPr>
          <a:xfrm>
            <a:off x="4699747" y="146425"/>
            <a:ext cx="3879656" cy="324222"/>
          </a:xfrm>
        </p:spPr>
        <p:txBody>
          <a:bodyPr lIns="0" tIns="0" rIns="0" bIns="0" anchor="b" anchorCtr="0">
            <a:no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sp>
        <p:nvSpPr>
          <p:cNvPr id="10" name="Subtitle 2">
            <a:extLst>
              <a:ext uri="{FF2B5EF4-FFF2-40B4-BE49-F238E27FC236}">
                <a16:creationId xmlns:a16="http://schemas.microsoft.com/office/drawing/2014/main" id="{0C3BD745-837D-A043-A751-A5DB2451B53B}"/>
              </a:ext>
            </a:extLst>
          </p:cNvPr>
          <p:cNvSpPr>
            <a:spLocks noGrp="1"/>
          </p:cNvSpPr>
          <p:nvPr>
            <p:ph type="subTitle" idx="13" hasCustomPrompt="1"/>
          </p:nvPr>
        </p:nvSpPr>
        <p:spPr>
          <a:xfrm>
            <a:off x="4699747" y="533992"/>
            <a:ext cx="3884333" cy="166199"/>
          </a:xfrm>
        </p:spPr>
        <p:txBody>
          <a:bodyPr wrap="square" lIns="0" tIns="0" rIns="0" bIns="0">
            <a:sp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2" name="Title 1"/>
          <p:cNvSpPr>
            <a:spLocks noGrp="1"/>
          </p:cNvSpPr>
          <p:nvPr>
            <p:ph type="title"/>
          </p:nvPr>
        </p:nvSpPr>
        <p:spPr>
          <a:xfrm>
            <a:off x="460561" y="1008529"/>
            <a:ext cx="8209437" cy="682160"/>
          </a:xfrm>
        </p:spPr>
        <p:txBody>
          <a:bodyPr>
            <a:normAutofit/>
          </a:bodyPr>
          <a:lstStyle>
            <a:lvl1pPr>
              <a:defRPr sz="2200" b="0" i="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60561" y="1825625"/>
            <a:ext cx="4028949" cy="2025406"/>
          </a:xfrm>
        </p:spPr>
        <p:txBody>
          <a:bodyPr/>
          <a:lstStyle>
            <a:lvl1pPr marL="287338" indent="-287338">
              <a:buFont typeface="+mj-lt"/>
              <a:buAutoNum type="arabicPeriod"/>
              <a:tabLst/>
              <a:defRPr sz="1800" b="0" i="0">
                <a:latin typeface="Arial" panose="020B0604020202020204" pitchFamily="34" charset="0"/>
                <a:cs typeface="Arial" panose="020B0604020202020204" pitchFamily="34" charset="0"/>
              </a:defRPr>
            </a:lvl1pPr>
            <a:lvl2pPr marL="687388" indent="-230188">
              <a:buSzPct val="100000"/>
              <a:buFont typeface="+mj-lt"/>
              <a:buAutoNum type="alphaLcPeriod"/>
              <a:tabLst/>
              <a:defRPr sz="1600" b="0" i="0">
                <a:latin typeface="Arial" panose="020B0604020202020204" pitchFamily="34" charset="0"/>
                <a:cs typeface="Arial" panose="020B0604020202020204" pitchFamily="34" charset="0"/>
              </a:defRPr>
            </a:lvl2pPr>
            <a:lvl3pPr marL="1089025" indent="-174625">
              <a:buFont typeface="+mj-lt"/>
              <a:buAutoNum type="romanLcPeriod"/>
              <a:tabLst/>
              <a:defRPr sz="1600"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4" name="Content Placeholder 13">
            <a:extLst>
              <a:ext uri="{FF2B5EF4-FFF2-40B4-BE49-F238E27FC236}">
                <a16:creationId xmlns:a16="http://schemas.microsoft.com/office/drawing/2014/main" id="{093A9FC6-9756-41C8-B32E-F7E7AAB09D7D}"/>
              </a:ext>
            </a:extLst>
          </p:cNvPr>
          <p:cNvSpPr>
            <a:spLocks noGrp="1"/>
          </p:cNvSpPr>
          <p:nvPr>
            <p:ph sz="quarter" idx="16"/>
          </p:nvPr>
        </p:nvSpPr>
        <p:spPr>
          <a:xfrm>
            <a:off x="460375" y="3974363"/>
            <a:ext cx="4029131" cy="2365375"/>
          </a:xfrm>
        </p:spPr>
        <p:txBody>
          <a:bodyPr>
            <a:normAutofit/>
          </a:bodyPr>
          <a:lstStyle>
            <a:lvl1pPr marL="342900" indent="-342900" algn="l" defTabSz="914400" rtl="0" eaLnBrk="1" latinLnBrk="0" hangingPunct="1">
              <a:lnSpc>
                <a:spcPct val="90000"/>
              </a:lnSpc>
              <a:buFont typeface="+mj-lt"/>
              <a:buAutoNum type="arabicPeriod"/>
              <a:tabLst/>
              <a:defRPr lang="en-US" sz="1800" b="0" i="0" kern="1200" dirty="0" smtClean="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buFont typeface="+mj-lt"/>
              <a:buAutoNum type="alphaLcPeriod"/>
              <a:tabLst/>
              <a:defRPr lang="en-US" sz="1600" b="0" i="0" kern="1200" dirty="0" smtClean="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buFont typeface="+mj-lt"/>
              <a:buAutoNum type="romanLcPeriod"/>
              <a:tabLst/>
              <a:defRPr lang="en-US" sz="1600" b="0" i="0" kern="1200" dirty="0" smtClean="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90000"/>
              </a:lnSpc>
              <a:buFont typeface="+mj-lt"/>
              <a:buAutoNum type="alphaLcPeriod"/>
              <a:tabLst/>
              <a:defRPr lang="en-US" sz="1600" b="0" i="0" kern="1200" dirty="0" smtClean="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buFont typeface="+mj-lt"/>
              <a:buAutoNum type="alphaLcPeriod"/>
              <a:tabLst/>
              <a:defRPr lang="en-US" sz="1600" b="0" i="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6" name="Content Placeholder 15">
            <a:extLst>
              <a:ext uri="{FF2B5EF4-FFF2-40B4-BE49-F238E27FC236}">
                <a16:creationId xmlns:a16="http://schemas.microsoft.com/office/drawing/2014/main" id="{DAA9946A-8FF4-4CE2-B0FC-FA582B55E72E}"/>
              </a:ext>
            </a:extLst>
          </p:cNvPr>
          <p:cNvSpPr>
            <a:spLocks noGrp="1"/>
          </p:cNvSpPr>
          <p:nvPr>
            <p:ph sz="quarter" idx="17"/>
          </p:nvPr>
        </p:nvSpPr>
        <p:spPr>
          <a:xfrm>
            <a:off x="4654305" y="3974363"/>
            <a:ext cx="4026020" cy="2365375"/>
          </a:xfrm>
        </p:spPr>
        <p:txBody>
          <a:bodyPr/>
          <a:lstStyle>
            <a:lvl1pPr marL="342900" indent="-342900">
              <a:buFont typeface="+mj-lt"/>
              <a:buAutoNum type="arabicPeriod"/>
              <a:defRPr sz="1800">
                <a:latin typeface="Arial" panose="020B0604020202020204" pitchFamily="34" charset="0"/>
                <a:cs typeface="Arial" panose="020B0604020202020204" pitchFamily="34" charset="0"/>
              </a:defRPr>
            </a:lvl1pPr>
            <a:lvl2pPr marL="800100" indent="-342900">
              <a:buFont typeface="+mj-lt"/>
              <a:buAutoNum type="alphaLcPeriod"/>
              <a:defRPr sz="1600">
                <a:latin typeface="Arial" panose="020B0604020202020204" pitchFamily="34" charset="0"/>
                <a:cs typeface="Arial" panose="020B0604020202020204" pitchFamily="34" charset="0"/>
              </a:defRPr>
            </a:lvl2pPr>
            <a:lvl3pPr marL="1314450" indent="-400050">
              <a:buFont typeface="+mj-lt"/>
              <a:buAutoNum type="romanLcPeriod"/>
              <a:defRPr sz="16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5" name="Footer Placeholder 4"/>
          <p:cNvSpPr>
            <a:spLocks noGrp="1"/>
          </p:cNvSpPr>
          <p:nvPr>
            <p:ph type="ftr" sz="quarter" idx="11"/>
          </p:nvPr>
        </p:nvSpPr>
        <p:spPr>
          <a:xfrm>
            <a:off x="521070" y="6615954"/>
            <a:ext cx="3086100" cy="223142"/>
          </a:xfrm>
        </p:spPr>
        <p:txBody>
          <a:bodyP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12"/>
          </p:nvPr>
        </p:nvSpPr>
        <p:spPr>
          <a:xfrm>
            <a:off x="6612599" y="6620256"/>
            <a:ext cx="2057400" cy="219456"/>
          </a:xfr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A18DC79E-13DE-BB4A-A294-5E1D47F254B7}" type="slidenum">
              <a:rPr lang="en-US" smtClean="0"/>
              <a:pPr/>
              <a:t>‹#›</a:t>
            </a:fld>
            <a:endParaRPr lang="en-US" dirty="0"/>
          </a:p>
        </p:txBody>
      </p:sp>
      <p:sp>
        <p:nvSpPr>
          <p:cNvPr id="17" name="Content Placeholder 2">
            <a:extLst>
              <a:ext uri="{FF2B5EF4-FFF2-40B4-BE49-F238E27FC236}">
                <a16:creationId xmlns:a16="http://schemas.microsoft.com/office/drawing/2014/main" id="{DB90E450-D0EF-4FC7-988B-37BCA672DD2F}"/>
              </a:ext>
            </a:extLst>
          </p:cNvPr>
          <p:cNvSpPr>
            <a:spLocks noGrp="1"/>
          </p:cNvSpPr>
          <p:nvPr>
            <p:ph idx="18"/>
          </p:nvPr>
        </p:nvSpPr>
        <p:spPr>
          <a:xfrm>
            <a:off x="4654305" y="1825624"/>
            <a:ext cx="4026020" cy="2025407"/>
          </a:xfrm>
          <a:solidFill>
            <a:schemeClr val="bg2"/>
          </a:solidFill>
        </p:spPr>
        <p:txBody>
          <a:bodyPr lIns="182880" tIns="182880" rIns="182880" bIns="182880">
            <a:noAutofit/>
          </a:bodyPr>
          <a:lstStyle>
            <a:lvl1pPr marL="233363" marR="0" indent="-233363" algn="l" defTabSz="914400" rtl="0" eaLnBrk="1" fontAlgn="auto" latinLnBrk="0" hangingPunct="1">
              <a:lnSpc>
                <a:spcPct val="95000"/>
              </a:lnSpc>
              <a:spcBef>
                <a:spcPts val="600"/>
              </a:spcBef>
              <a:spcAft>
                <a:spcPts val="600"/>
              </a:spcAft>
              <a:buClrTx/>
              <a:buSzTx/>
              <a:buFont typeface="Arial" panose="020B0604020202020204" pitchFamily="34" charset="0"/>
              <a:buChar char="•"/>
              <a:tabLst/>
              <a:defRPr sz="1700" b="0" i="0">
                <a:solidFill>
                  <a:schemeClr val="tx2"/>
                </a:solidFill>
                <a:latin typeface="Arial" panose="020B0604020202020204" pitchFamily="34" charset="0"/>
                <a:cs typeface="Arial" panose="020B0604020202020204" pitchFamily="34" charset="0"/>
              </a:defRPr>
            </a:lvl1pPr>
            <a:lvl2pPr marL="687388" indent="-230188">
              <a:buSzPct val="75000"/>
              <a:buFont typeface="Hiragino Sans W3" panose="020B0300000000000000" pitchFamily="34" charset="-128"/>
              <a:buChar char="◦"/>
              <a:tabLst/>
              <a:defRPr sz="1600" b="0" i="0">
                <a:solidFill>
                  <a:schemeClr val="tx2"/>
                </a:solidFill>
                <a:latin typeface="Arial" panose="020B0604020202020204" pitchFamily="34" charset="0"/>
                <a:cs typeface="Arial" panose="020B0604020202020204" pitchFamily="34" charset="0"/>
              </a:defRPr>
            </a:lvl2pPr>
            <a:lvl3pPr marL="1149350" indent="-234950">
              <a:buFont typeface="System Font Regular"/>
              <a:buChar char="–"/>
              <a:tabLst/>
              <a:defRPr sz="1600" b="0" i="0">
                <a:solidFill>
                  <a:schemeClr val="tx2"/>
                </a:solidFill>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0"/>
            <a:endParaRPr lang="en-US" dirty="0"/>
          </a:p>
        </p:txBody>
      </p:sp>
    </p:spTree>
    <p:extLst>
      <p:ext uri="{BB962C8B-B14F-4D97-AF65-F5344CB8AC3E}">
        <p14:creationId xmlns:p14="http://schemas.microsoft.com/office/powerpoint/2010/main" val="2362897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2BA74-6EAC-AA4F-8515-B9345EC8EF26}" type="datetime4">
              <a:rPr lang="en-US" smtClean="0"/>
              <a:t>December 4, 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DC79E-13DE-BB4A-A294-5E1D47F254B7}" type="slidenum">
              <a:rPr lang="en-US" smtClean="0"/>
              <a:t>‹#›</a:t>
            </a:fld>
            <a:endParaRPr lang="en-US" dirty="0"/>
          </a:p>
        </p:txBody>
      </p:sp>
    </p:spTree>
    <p:extLst>
      <p:ext uri="{BB962C8B-B14F-4D97-AF65-F5344CB8AC3E}">
        <p14:creationId xmlns:p14="http://schemas.microsoft.com/office/powerpoint/2010/main" val="945570115"/>
      </p:ext>
    </p:extLst>
  </p:cSld>
  <p:clrMap bg1="lt1" tx1="dk1" bg2="lt2" tx2="dk2" accent1="accent1" accent2="accent2" accent3="accent3" accent4="accent4" accent5="accent5" accent6="accent6" hlink="hlink" folHlink="folHlink"/>
  <p:sldLayoutIdLst>
    <p:sldLayoutId id="2147483682" r:id="rId1"/>
    <p:sldLayoutId id="2147483672" r:id="rId2"/>
    <p:sldLayoutId id="2147483662" r:id="rId3"/>
    <p:sldLayoutId id="2147483679" r:id="rId4"/>
    <p:sldLayoutId id="2147483674" r:id="rId5"/>
    <p:sldLayoutId id="2147483675" r:id="rId6"/>
    <p:sldLayoutId id="2147483676" r:id="rId7"/>
    <p:sldLayoutId id="2147483680" r:id="rId8"/>
    <p:sldLayoutId id="2147483673" r:id="rId9"/>
    <p:sldLayoutId id="2147483678" r:id="rId10"/>
    <p:sldLayoutId id="2147483683" r:id="rId11"/>
    <p:sldLayoutId id="2147483684" r:id="rId12"/>
    <p:sldLayoutId id="2147483687" r:id="rId13"/>
    <p:sldLayoutId id="2147483677" r:id="rId14"/>
    <p:sldLayoutId id="2147483663" r:id="rId15"/>
    <p:sldLayoutId id="2147483664" r:id="rId16"/>
    <p:sldLayoutId id="2147483665" r:id="rId17"/>
    <p:sldLayoutId id="2147483668" r:id="rId18"/>
    <p:sldLayoutId id="2147483669" r:id="rId19"/>
    <p:sldLayoutId id="2147483685" r:id="rId20"/>
    <p:sldLayoutId id="2147483686" r:id="rId2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riskcenter.wharton.upenn.edu/"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riskcenter.wharton.upenn.edu/wp-content/uploads/2019/03/Ostrich-Paradox-issue-brief.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fema.gov/preptalks"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9-_YeNdzIcg"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www.fema.gov/preptalks/fenness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3A593-5EB1-4DC8-BF8A-DD8A032E71EF}"/>
              </a:ext>
            </a:extLst>
          </p:cNvPr>
          <p:cNvSpPr>
            <a:spLocks noGrp="1"/>
          </p:cNvSpPr>
          <p:nvPr>
            <p:ph type="ctrTitle"/>
          </p:nvPr>
        </p:nvSpPr>
        <p:spPr/>
        <p:txBody>
          <a:bodyPr/>
          <a:lstStyle/>
          <a:p>
            <a:r>
              <a:rPr lang="en-US" dirty="0"/>
              <a:t>Human Biases: Why People Underprepare for Disasters</a:t>
            </a:r>
          </a:p>
        </p:txBody>
      </p:sp>
      <p:sp>
        <p:nvSpPr>
          <p:cNvPr id="3" name="Subtitle 2">
            <a:extLst>
              <a:ext uri="{FF2B5EF4-FFF2-40B4-BE49-F238E27FC236}">
                <a16:creationId xmlns:a16="http://schemas.microsoft.com/office/drawing/2014/main" id="{65618054-2E86-4F49-9C11-604A6E89D082}"/>
              </a:ext>
            </a:extLst>
          </p:cNvPr>
          <p:cNvSpPr>
            <a:spLocks noGrp="1"/>
          </p:cNvSpPr>
          <p:nvPr>
            <p:ph type="subTitle" idx="1"/>
          </p:nvPr>
        </p:nvSpPr>
        <p:spPr/>
        <p:txBody>
          <a:bodyPr/>
          <a:lstStyle/>
          <a:p>
            <a:r>
              <a:rPr lang="en-US" dirty="0"/>
              <a:t>Dr. Howard Kunreuther </a:t>
            </a:r>
          </a:p>
        </p:txBody>
      </p:sp>
      <p:sp>
        <p:nvSpPr>
          <p:cNvPr id="4" name="Text Placeholder 3">
            <a:extLst>
              <a:ext uri="{FF2B5EF4-FFF2-40B4-BE49-F238E27FC236}">
                <a16:creationId xmlns:a16="http://schemas.microsoft.com/office/drawing/2014/main" id="{60A6B6CB-4FE5-4AA4-A1C3-4E15FA5B9026}"/>
              </a:ext>
            </a:extLst>
          </p:cNvPr>
          <p:cNvSpPr>
            <a:spLocks noGrp="1"/>
          </p:cNvSpPr>
          <p:nvPr>
            <p:ph type="body" sz="quarter" idx="10"/>
          </p:nvPr>
        </p:nvSpPr>
        <p:spPr/>
        <p:txBody>
          <a:bodyPr/>
          <a:lstStyle/>
          <a:p>
            <a:r>
              <a:rPr lang="en-US" dirty="0"/>
              <a:t>PrepTalks. Logos for the Federal Emergency Management Agency, International Association of Emergency Managers, National Emergency Management Association, National Homeland Security Consortium, and Center for Homeland Defense and Security Naval Postgraduate School. </a:t>
            </a:r>
          </a:p>
        </p:txBody>
      </p:sp>
    </p:spTree>
    <p:extLst>
      <p:ext uri="{BB962C8B-B14F-4D97-AF65-F5344CB8AC3E}">
        <p14:creationId xmlns:p14="http://schemas.microsoft.com/office/powerpoint/2010/main" val="2877021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5928560-29F7-419A-BA2E-FE5A46FF3086}"/>
              </a:ext>
            </a:extLst>
          </p:cNvPr>
          <p:cNvSpPr>
            <a:spLocks noGrp="1"/>
          </p:cNvSpPr>
          <p:nvPr>
            <p:ph type="title"/>
          </p:nvPr>
        </p:nvSpPr>
        <p:spPr/>
        <p:txBody>
          <a:bodyPr/>
          <a:lstStyle/>
          <a:p>
            <a:r>
              <a:rPr lang="en-US" dirty="0"/>
              <a:t>Topic 2: Improving Decision Making for Preparedness </a:t>
            </a:r>
          </a:p>
        </p:txBody>
      </p:sp>
      <p:sp>
        <p:nvSpPr>
          <p:cNvPr id="13" name="Text Placeholder 12">
            <a:extLst>
              <a:ext uri="{FF2B5EF4-FFF2-40B4-BE49-F238E27FC236}">
                <a16:creationId xmlns:a16="http://schemas.microsoft.com/office/drawing/2014/main" id="{F98BB378-0153-4AA5-B5B7-88D5992BE70F}"/>
              </a:ext>
            </a:extLst>
          </p:cNvPr>
          <p:cNvSpPr>
            <a:spLocks noGrp="1"/>
          </p:cNvSpPr>
          <p:nvPr>
            <p:ph type="body" sz="quarter" idx="14"/>
          </p:nvPr>
        </p:nvSpPr>
        <p:spPr/>
        <p:txBody>
          <a:bodyPr/>
          <a:lstStyle/>
          <a:p>
            <a:r>
              <a:rPr lang="en-US" dirty="0"/>
              <a:t>Human Biases: Why People Underprepare for Disasters</a:t>
            </a:r>
          </a:p>
        </p:txBody>
      </p:sp>
      <p:sp>
        <p:nvSpPr>
          <p:cNvPr id="12" name="Subtitle 11">
            <a:extLst>
              <a:ext uri="{FF2B5EF4-FFF2-40B4-BE49-F238E27FC236}">
                <a16:creationId xmlns:a16="http://schemas.microsoft.com/office/drawing/2014/main" id="{474E0C38-BD74-40F7-AC2E-DCD9F5C1E23F}"/>
              </a:ext>
            </a:extLst>
          </p:cNvPr>
          <p:cNvSpPr>
            <a:spLocks noGrp="1"/>
          </p:cNvSpPr>
          <p:nvPr>
            <p:ph type="subTitle" idx="13"/>
          </p:nvPr>
        </p:nvSpPr>
        <p:spPr>
          <a:xfrm>
            <a:off x="4699747" y="533992"/>
            <a:ext cx="3884333" cy="166199"/>
          </a:xfrm>
        </p:spPr>
        <p:txBody>
          <a:bodyPr/>
          <a:lstStyle/>
          <a:p>
            <a:r>
              <a:rPr lang="en-US" dirty="0"/>
              <a:t>Dr. Howard </a:t>
            </a:r>
            <a:r>
              <a:rPr lang="en-US" dirty="0" err="1"/>
              <a:t>Kunreuther</a:t>
            </a:r>
            <a:endParaRPr lang="en-US" dirty="0"/>
          </a:p>
        </p:txBody>
      </p:sp>
      <p:sp>
        <p:nvSpPr>
          <p:cNvPr id="11" name="Content Placeholder 10">
            <a:extLst>
              <a:ext uri="{FF2B5EF4-FFF2-40B4-BE49-F238E27FC236}">
                <a16:creationId xmlns:a16="http://schemas.microsoft.com/office/drawing/2014/main" id="{BD23446C-2B28-422A-9DD5-9B086521DED2}"/>
              </a:ext>
            </a:extLst>
          </p:cNvPr>
          <p:cNvSpPr>
            <a:spLocks noGrp="1"/>
          </p:cNvSpPr>
          <p:nvPr>
            <p:ph idx="1"/>
          </p:nvPr>
        </p:nvSpPr>
        <p:spPr>
          <a:xfrm>
            <a:off x="460561" y="1825625"/>
            <a:ext cx="8209437" cy="682160"/>
          </a:xfrm>
        </p:spPr>
        <p:txBody>
          <a:bodyPr/>
          <a:lstStyle/>
          <a:p>
            <a:r>
              <a:rPr lang="en-US" dirty="0"/>
              <a:t>The </a:t>
            </a:r>
            <a:r>
              <a:rPr lang="en-US" b="1" dirty="0"/>
              <a:t>Behavioral Risk Audit</a:t>
            </a:r>
            <a:r>
              <a:rPr lang="en-US" dirty="0"/>
              <a:t> suggests strategies to overcome each cognitive bias: </a:t>
            </a:r>
          </a:p>
        </p:txBody>
      </p:sp>
      <p:graphicFrame>
        <p:nvGraphicFramePr>
          <p:cNvPr id="14" name="Table 13">
            <a:extLst>
              <a:ext uri="{FF2B5EF4-FFF2-40B4-BE49-F238E27FC236}">
                <a16:creationId xmlns:a16="http://schemas.microsoft.com/office/drawing/2014/main" id="{9F0ADF0C-7F5F-4448-880A-2EEC1255A09F}"/>
              </a:ext>
            </a:extLst>
          </p:cNvPr>
          <p:cNvGraphicFramePr>
            <a:graphicFrameLocks noGrp="1"/>
          </p:cNvGraphicFramePr>
          <p:nvPr>
            <p:extLst>
              <p:ext uri="{D42A27DB-BD31-4B8C-83A1-F6EECF244321}">
                <p14:modId xmlns:p14="http://schemas.microsoft.com/office/powerpoint/2010/main" val="1527880999"/>
              </p:ext>
            </p:extLst>
          </p:nvPr>
        </p:nvGraphicFramePr>
        <p:xfrm>
          <a:off x="593706" y="2531800"/>
          <a:ext cx="7990374" cy="3637280"/>
        </p:xfrm>
        <a:graphic>
          <a:graphicData uri="http://schemas.openxmlformats.org/drawingml/2006/table">
            <a:tbl>
              <a:tblPr firstRow="1" bandRow="1">
                <a:tableStyleId>{B301B821-A1FF-4177-AEE7-76D212191A09}</a:tableStyleId>
              </a:tblPr>
              <a:tblGrid>
                <a:gridCol w="1535883">
                  <a:extLst>
                    <a:ext uri="{9D8B030D-6E8A-4147-A177-3AD203B41FA5}">
                      <a16:colId xmlns:a16="http://schemas.microsoft.com/office/drawing/2014/main" val="2077677926"/>
                    </a:ext>
                  </a:extLst>
                </a:gridCol>
                <a:gridCol w="6454491">
                  <a:extLst>
                    <a:ext uri="{9D8B030D-6E8A-4147-A177-3AD203B41FA5}">
                      <a16:colId xmlns:a16="http://schemas.microsoft.com/office/drawing/2014/main" val="205222745"/>
                    </a:ext>
                  </a:extLst>
                </a:gridCol>
              </a:tblGrid>
              <a:tr h="370840">
                <a:tc>
                  <a:txBody>
                    <a:bodyPr/>
                    <a:lstStyle/>
                    <a:p>
                      <a:r>
                        <a:rPr lang="en-US" sz="1600" dirty="0"/>
                        <a:t>Bias</a:t>
                      </a:r>
                      <a:endParaRPr lang="en-US" sz="1600" b="1" dirty="0"/>
                    </a:p>
                  </a:txBody>
                  <a:tcPr>
                    <a:lnR w="12700" cap="flat" cmpd="sng" algn="ctr">
                      <a:solidFill>
                        <a:schemeClr val="bg1"/>
                      </a:solidFill>
                      <a:prstDash val="solid"/>
                      <a:round/>
                      <a:headEnd type="none" w="med" len="med"/>
                      <a:tailEnd type="none" w="med" len="med"/>
                    </a:lnR>
                  </a:tcPr>
                </a:tc>
                <a:tc>
                  <a:txBody>
                    <a:bodyPr/>
                    <a:lstStyle/>
                    <a:p>
                      <a:r>
                        <a:rPr lang="en-US" sz="1600" dirty="0"/>
                        <a:t>Remedy</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76204549"/>
                  </a:ext>
                </a:extLst>
              </a:tr>
              <a:tr h="370840">
                <a:tc>
                  <a:txBody>
                    <a:bodyPr/>
                    <a:lstStyle/>
                    <a:p>
                      <a:r>
                        <a:rPr lang="en-US" sz="1600" b="1" dirty="0"/>
                        <a:t>Myopia</a:t>
                      </a:r>
                    </a:p>
                  </a:txBody>
                  <a:tcPr>
                    <a:lnR w="12700" cap="flat" cmpd="sng" algn="ctr">
                      <a:solidFill>
                        <a:schemeClr val="accent1"/>
                      </a:solidFill>
                      <a:prstDash val="solid"/>
                      <a:round/>
                      <a:headEnd type="none" w="med" len="med"/>
                      <a:tailEnd type="none" w="med" len="med"/>
                    </a:lnR>
                  </a:tcPr>
                </a:tc>
                <a:tc>
                  <a:txBody>
                    <a:bodyPr/>
                    <a:lstStyle/>
                    <a:p>
                      <a:r>
                        <a:rPr lang="en-US" sz="1600" dirty="0"/>
                        <a:t>Long-term mitigation loans coupled with insurance premium reduction</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410062896"/>
                  </a:ext>
                </a:extLst>
              </a:tr>
              <a:tr h="370840">
                <a:tc>
                  <a:txBody>
                    <a:bodyPr/>
                    <a:lstStyle/>
                    <a:p>
                      <a:r>
                        <a:rPr lang="en-US" sz="1600" b="1" dirty="0"/>
                        <a:t>Amnesia</a:t>
                      </a:r>
                    </a:p>
                  </a:txBody>
                  <a:tcPr>
                    <a:lnR w="12700" cap="flat" cmpd="sng" algn="ctr">
                      <a:solidFill>
                        <a:schemeClr val="accent1"/>
                      </a:solidFill>
                      <a:prstDash val="solid"/>
                      <a:round/>
                      <a:headEnd type="none" w="med" len="med"/>
                      <a:tailEnd type="none" w="med" len="med"/>
                    </a:lnR>
                  </a:tcPr>
                </a:tc>
                <a:tc>
                  <a:txBody>
                    <a:bodyPr/>
                    <a:lstStyle/>
                    <a:p>
                      <a:r>
                        <a:rPr lang="en-US" sz="1600" dirty="0"/>
                        <a:t>Multi-year fixed insurance contracts so property owners do not cancel their policy if they have no claims</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743563877"/>
                  </a:ext>
                </a:extLst>
              </a:tr>
              <a:tr h="370840">
                <a:tc>
                  <a:txBody>
                    <a:bodyPr/>
                    <a:lstStyle/>
                    <a:p>
                      <a:r>
                        <a:rPr lang="en-US" sz="1600" b="1" dirty="0"/>
                        <a:t>Optimism</a:t>
                      </a:r>
                    </a:p>
                  </a:txBody>
                  <a:tcPr>
                    <a:lnR w="12700" cap="flat" cmpd="sng" algn="ctr">
                      <a:solidFill>
                        <a:schemeClr val="accent1"/>
                      </a:solidFill>
                      <a:prstDash val="solid"/>
                      <a:round/>
                      <a:headEnd type="none" w="med" len="med"/>
                      <a:tailEnd type="none" w="med" len="med"/>
                    </a:lnR>
                  </a:tcPr>
                </a:tc>
                <a:tc>
                  <a:txBody>
                    <a:bodyPr/>
                    <a:lstStyle/>
                    <a:p>
                      <a:r>
                        <a:rPr lang="en-US" sz="1600" dirty="0"/>
                        <a:t>Stretched time horizon so that homeowners pay attention; the probability of 1-in-100 annually is 1-in-4 chance of at least one flood in 25 years</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839100627"/>
                  </a:ext>
                </a:extLst>
              </a:tr>
              <a:tr h="370840">
                <a:tc>
                  <a:txBody>
                    <a:bodyPr/>
                    <a:lstStyle/>
                    <a:p>
                      <a:r>
                        <a:rPr lang="en-US" sz="1600" b="1" dirty="0"/>
                        <a:t>Inertia</a:t>
                      </a:r>
                    </a:p>
                  </a:txBody>
                  <a:tcPr>
                    <a:lnR w="12700" cap="flat" cmpd="sng" algn="ctr">
                      <a:solidFill>
                        <a:schemeClr val="accent1"/>
                      </a:solidFill>
                      <a:prstDash val="solid"/>
                      <a:round/>
                      <a:headEnd type="none" w="med" len="med"/>
                      <a:tailEnd type="none" w="med" len="med"/>
                    </a:lnR>
                  </a:tcPr>
                </a:tc>
                <a:tc>
                  <a:txBody>
                    <a:bodyPr/>
                    <a:lstStyle/>
                    <a:p>
                      <a:r>
                        <a:rPr lang="en-US" sz="1600" dirty="0"/>
                        <a:t>Add flood coverage to homeowners policy as the default option, with an option to cancel it</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355168489"/>
                  </a:ext>
                </a:extLst>
              </a:tr>
              <a:tr h="370840">
                <a:tc>
                  <a:txBody>
                    <a:bodyPr/>
                    <a:lstStyle/>
                    <a:p>
                      <a:r>
                        <a:rPr lang="en-US" sz="1600" b="1" dirty="0"/>
                        <a:t>Simplification</a:t>
                      </a:r>
                    </a:p>
                  </a:txBody>
                  <a:tcPr>
                    <a:lnR w="12700" cap="flat" cmpd="sng" algn="ctr">
                      <a:solidFill>
                        <a:schemeClr val="accent1"/>
                      </a:solidFill>
                      <a:prstDash val="solid"/>
                      <a:round/>
                      <a:headEnd type="none" w="med" len="med"/>
                      <a:tailEnd type="none" w="med" len="med"/>
                    </a:lnR>
                  </a:tcPr>
                </a:tc>
                <a:tc>
                  <a:txBody>
                    <a:bodyPr/>
                    <a:lstStyle/>
                    <a:p>
                      <a:r>
                        <a:rPr lang="en-US" sz="1600" dirty="0"/>
                        <a:t>Focus on the powerful consequences of a flood rather than on its probability</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38946000"/>
                  </a:ext>
                </a:extLst>
              </a:tr>
              <a:tr h="370840">
                <a:tc>
                  <a:txBody>
                    <a:bodyPr/>
                    <a:lstStyle/>
                    <a:p>
                      <a:r>
                        <a:rPr lang="en-US" sz="1600" b="1" dirty="0"/>
                        <a:t>Herding</a:t>
                      </a:r>
                    </a:p>
                  </a:txBody>
                  <a:tcPr>
                    <a:lnR w="12700" cap="flat" cmpd="sng" algn="ctr">
                      <a:solidFill>
                        <a:schemeClr val="accent1"/>
                      </a:solidFill>
                      <a:prstDash val="solid"/>
                      <a:round/>
                      <a:headEnd type="none" w="med" len="med"/>
                      <a:tailEnd type="none" w="med" len="med"/>
                    </a:lnR>
                  </a:tcPr>
                </a:tc>
                <a:tc>
                  <a:txBody>
                    <a:bodyPr/>
                    <a:lstStyle/>
                    <a:p>
                      <a:r>
                        <a:rPr lang="en-US" sz="1600" dirty="0"/>
                        <a:t>Seals of approval with certified inspection on well-designed property to create a social norm for protection in hazard-prone areas</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947704457"/>
                  </a:ext>
                </a:extLst>
              </a:tr>
            </a:tbl>
          </a:graphicData>
        </a:graphic>
      </p:graphicFrame>
      <p:sp>
        <p:nvSpPr>
          <p:cNvPr id="8" name="Slide Number Placeholder 7">
            <a:extLst>
              <a:ext uri="{FF2B5EF4-FFF2-40B4-BE49-F238E27FC236}">
                <a16:creationId xmlns:a16="http://schemas.microsoft.com/office/drawing/2014/main" id="{FA9F04B8-FDB1-41D8-8FBA-3FE07CDE619F}"/>
              </a:ext>
            </a:extLst>
          </p:cNvPr>
          <p:cNvSpPr>
            <a:spLocks noGrp="1"/>
          </p:cNvSpPr>
          <p:nvPr>
            <p:ph type="sldNum" sz="quarter" idx="12"/>
          </p:nvPr>
        </p:nvSpPr>
        <p:spPr/>
        <p:txBody>
          <a:bodyPr/>
          <a:lstStyle/>
          <a:p>
            <a:fld id="{A18DC79E-13DE-BB4A-A294-5E1D47F254B7}" type="slidenum">
              <a:rPr lang="en-US" smtClean="0"/>
              <a:pPr/>
              <a:t>10</a:t>
            </a:fld>
            <a:endParaRPr lang="en-US" dirty="0"/>
          </a:p>
        </p:txBody>
      </p:sp>
    </p:spTree>
    <p:extLst>
      <p:ext uri="{BB962C8B-B14F-4D97-AF65-F5344CB8AC3E}">
        <p14:creationId xmlns:p14="http://schemas.microsoft.com/office/powerpoint/2010/main" val="43309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DE67BC-AE24-42F7-BCBB-98D5E58E3BF3}"/>
              </a:ext>
            </a:extLst>
          </p:cNvPr>
          <p:cNvSpPr>
            <a:spLocks noGrp="1"/>
          </p:cNvSpPr>
          <p:nvPr>
            <p:ph type="title"/>
          </p:nvPr>
        </p:nvSpPr>
        <p:spPr/>
        <p:txBody>
          <a:bodyPr/>
          <a:lstStyle/>
          <a:p>
            <a:r>
              <a:rPr lang="en-US" dirty="0"/>
              <a:t>Topic 2: Improving Decision Making for Preparedness</a:t>
            </a:r>
          </a:p>
        </p:txBody>
      </p:sp>
      <p:sp>
        <p:nvSpPr>
          <p:cNvPr id="2" name="Text Placeholder 1">
            <a:extLst>
              <a:ext uri="{FF2B5EF4-FFF2-40B4-BE49-F238E27FC236}">
                <a16:creationId xmlns:a16="http://schemas.microsoft.com/office/drawing/2014/main" id="{0165C2DE-66C4-4AB8-8207-0AAE75FDFA53}"/>
              </a:ext>
            </a:extLst>
          </p:cNvPr>
          <p:cNvSpPr>
            <a:spLocks noGrp="1"/>
          </p:cNvSpPr>
          <p:nvPr>
            <p:ph type="body" sz="quarter" idx="14"/>
          </p:nvPr>
        </p:nvSpPr>
        <p:spPr/>
        <p:txBody>
          <a:bodyPr/>
          <a:lstStyle/>
          <a:p>
            <a:r>
              <a:rPr lang="en-US" dirty="0"/>
              <a:t>Human Biases: Why People Underprepare for Disasters</a:t>
            </a:r>
          </a:p>
        </p:txBody>
      </p:sp>
      <p:sp>
        <p:nvSpPr>
          <p:cNvPr id="3" name="Subtitle 2">
            <a:extLst>
              <a:ext uri="{FF2B5EF4-FFF2-40B4-BE49-F238E27FC236}">
                <a16:creationId xmlns:a16="http://schemas.microsoft.com/office/drawing/2014/main" id="{EBD1CE68-4A9C-4E73-A646-35C8ECA78E89}"/>
              </a:ext>
            </a:extLst>
          </p:cNvPr>
          <p:cNvSpPr>
            <a:spLocks noGrp="1"/>
          </p:cNvSpPr>
          <p:nvPr>
            <p:ph type="subTitle" idx="13"/>
          </p:nvPr>
        </p:nvSpPr>
        <p:spPr>
          <a:xfrm>
            <a:off x="4699747" y="533992"/>
            <a:ext cx="3884333" cy="166199"/>
          </a:xfrm>
        </p:spPr>
        <p:txBody>
          <a:bodyPr/>
          <a:lstStyle/>
          <a:p>
            <a:r>
              <a:rPr lang="en-US" dirty="0"/>
              <a:t>Dr. Howard </a:t>
            </a:r>
            <a:r>
              <a:rPr lang="en-US" dirty="0" err="1"/>
              <a:t>Kunreuther</a:t>
            </a:r>
            <a:endParaRPr lang="en-US" dirty="0"/>
          </a:p>
        </p:txBody>
      </p:sp>
      <p:sp>
        <p:nvSpPr>
          <p:cNvPr id="6" name="Content Placeholder 5">
            <a:extLst>
              <a:ext uri="{FF2B5EF4-FFF2-40B4-BE49-F238E27FC236}">
                <a16:creationId xmlns:a16="http://schemas.microsoft.com/office/drawing/2014/main" id="{7C99CA13-C35F-4424-974B-0508DAEEC77C}"/>
              </a:ext>
            </a:extLst>
          </p:cNvPr>
          <p:cNvSpPr>
            <a:spLocks noGrp="1"/>
          </p:cNvSpPr>
          <p:nvPr>
            <p:ph idx="1"/>
          </p:nvPr>
        </p:nvSpPr>
        <p:spPr>
          <a:xfrm>
            <a:off x="460561" y="1825626"/>
            <a:ext cx="8212793" cy="987244"/>
          </a:xfrm>
        </p:spPr>
        <p:txBody>
          <a:bodyPr/>
          <a:lstStyle/>
          <a:p>
            <a:r>
              <a:rPr lang="en-US" sz="1800" dirty="0"/>
              <a:t>Achieving greater resilience requires collective action</a:t>
            </a:r>
          </a:p>
          <a:p>
            <a:r>
              <a:rPr lang="en-US" sz="1800" dirty="0" err="1"/>
              <a:t>Kunreuther</a:t>
            </a:r>
            <a:r>
              <a:rPr lang="en-US" sz="1800" dirty="0"/>
              <a:t> suggests </a:t>
            </a:r>
            <a:r>
              <a:rPr lang="en-US" sz="1800" u="sng" dirty="0"/>
              <a:t>four guiding principles for risk management </a:t>
            </a:r>
            <a:r>
              <a:rPr lang="en-US" sz="1800" dirty="0"/>
              <a:t>that should be accepted by key stakeholders, policy makers, and the public: </a:t>
            </a:r>
          </a:p>
        </p:txBody>
      </p:sp>
      <p:graphicFrame>
        <p:nvGraphicFramePr>
          <p:cNvPr id="10" name="Table 9">
            <a:extLst>
              <a:ext uri="{FF2B5EF4-FFF2-40B4-BE49-F238E27FC236}">
                <a16:creationId xmlns:a16="http://schemas.microsoft.com/office/drawing/2014/main" id="{B3FC7F20-E29E-488E-8673-64967ACC5260}"/>
              </a:ext>
            </a:extLst>
          </p:cNvPr>
          <p:cNvGraphicFramePr>
            <a:graphicFrameLocks noGrp="1"/>
          </p:cNvGraphicFramePr>
          <p:nvPr>
            <p:extLst>
              <p:ext uri="{D42A27DB-BD31-4B8C-83A1-F6EECF244321}">
                <p14:modId xmlns:p14="http://schemas.microsoft.com/office/powerpoint/2010/main" val="1779170644"/>
              </p:ext>
            </p:extLst>
          </p:nvPr>
        </p:nvGraphicFramePr>
        <p:xfrm>
          <a:off x="809423" y="2893084"/>
          <a:ext cx="7769980" cy="2209800"/>
        </p:xfrm>
        <a:graphic>
          <a:graphicData uri="http://schemas.openxmlformats.org/drawingml/2006/table">
            <a:tbl>
              <a:tblPr firstRow="1" bandRow="1">
                <a:tableStyleId>{B301B821-A1FF-4177-AEE7-76D212191A09}</a:tableStyleId>
              </a:tblPr>
              <a:tblGrid>
                <a:gridCol w="874998">
                  <a:extLst>
                    <a:ext uri="{9D8B030D-6E8A-4147-A177-3AD203B41FA5}">
                      <a16:colId xmlns:a16="http://schemas.microsoft.com/office/drawing/2014/main" val="2077677926"/>
                    </a:ext>
                  </a:extLst>
                </a:gridCol>
                <a:gridCol w="6894982">
                  <a:extLst>
                    <a:ext uri="{9D8B030D-6E8A-4147-A177-3AD203B41FA5}">
                      <a16:colId xmlns:a16="http://schemas.microsoft.com/office/drawing/2014/main" val="205222745"/>
                    </a:ext>
                  </a:extLst>
                </a:gridCol>
              </a:tblGrid>
              <a:tr h="370840">
                <a:tc>
                  <a:txBody>
                    <a:bodyPr/>
                    <a:lstStyle/>
                    <a:p>
                      <a:r>
                        <a:rPr lang="en-US" sz="1500" b="1" dirty="0"/>
                        <a:t>Principle</a:t>
                      </a:r>
                    </a:p>
                  </a:txBody>
                  <a:tcPr>
                    <a:lnR w="12700" cap="flat" cmpd="sng" algn="ctr">
                      <a:solidFill>
                        <a:schemeClr val="bg1"/>
                      </a:solidFill>
                      <a:prstDash val="solid"/>
                      <a:round/>
                      <a:headEnd type="none" w="med" len="med"/>
                      <a:tailEnd type="none" w="med" len="med"/>
                    </a:lnR>
                  </a:tcPr>
                </a:tc>
                <a:tc>
                  <a:txBody>
                    <a:bodyPr/>
                    <a:lstStyle/>
                    <a:p>
                      <a:r>
                        <a:rPr lang="en-US" sz="1500" dirty="0"/>
                        <a:t>Description</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234976859"/>
                  </a:ext>
                </a:extLst>
              </a:tr>
              <a:tr h="370840">
                <a:tc>
                  <a:txBody>
                    <a:bodyPr/>
                    <a:lstStyle/>
                    <a:p>
                      <a:r>
                        <a:rPr lang="en-US" sz="1500" b="1" dirty="0"/>
                        <a:t>1</a:t>
                      </a:r>
                    </a:p>
                  </a:txBody>
                  <a:tcPr>
                    <a:lnR w="12700" cap="flat" cmpd="sng" algn="ctr">
                      <a:solidFill>
                        <a:schemeClr val="accent1"/>
                      </a:solidFill>
                      <a:prstDash val="solid"/>
                      <a:round/>
                      <a:headEnd type="none" w="med" len="med"/>
                      <a:tailEnd type="none" w="med" len="med"/>
                    </a:lnR>
                  </a:tcPr>
                </a:tc>
                <a:tc>
                  <a:txBody>
                    <a:bodyPr/>
                    <a:lstStyle/>
                    <a:p>
                      <a:r>
                        <a:rPr lang="en-US" sz="1500" dirty="0"/>
                        <a:t>Commit to long-term protective planning as a major priority</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410062896"/>
                  </a:ext>
                </a:extLst>
              </a:tr>
              <a:tr h="370840">
                <a:tc>
                  <a:txBody>
                    <a:bodyPr/>
                    <a:lstStyle/>
                    <a:p>
                      <a:r>
                        <a:rPr lang="en-US" sz="1500" b="1" dirty="0"/>
                        <a:t>2</a:t>
                      </a:r>
                    </a:p>
                  </a:txBody>
                  <a:tcPr>
                    <a:lnR w="12700" cap="flat" cmpd="sng" algn="ctr">
                      <a:solidFill>
                        <a:schemeClr val="accent1"/>
                      </a:solidFill>
                      <a:prstDash val="solid"/>
                      <a:round/>
                      <a:headEnd type="none" w="med" len="med"/>
                      <a:tailEnd type="none" w="med" len="med"/>
                    </a:lnR>
                  </a:tcPr>
                </a:tc>
                <a:tc>
                  <a:txBody>
                    <a:bodyPr/>
                    <a:lstStyle/>
                    <a:p>
                      <a:r>
                        <a:rPr lang="en-US" sz="1500" dirty="0"/>
                        <a:t>Commit to policies that discourage individual and community actions that increase exposure to long-term risks</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743563877"/>
                  </a:ext>
                </a:extLst>
              </a:tr>
              <a:tr h="370840">
                <a:tc>
                  <a:txBody>
                    <a:bodyPr/>
                    <a:lstStyle/>
                    <a:p>
                      <a:r>
                        <a:rPr lang="en-US" sz="1500" b="1" dirty="0"/>
                        <a:t>3</a:t>
                      </a:r>
                    </a:p>
                  </a:txBody>
                  <a:tcPr>
                    <a:lnR w="12700" cap="flat" cmpd="sng" algn="ctr">
                      <a:solidFill>
                        <a:schemeClr val="accent1"/>
                      </a:solidFill>
                      <a:prstDash val="solid"/>
                      <a:round/>
                      <a:headEnd type="none" w="med" len="med"/>
                      <a:tailEnd type="none" w="med" len="med"/>
                    </a:lnR>
                  </a:tcPr>
                </a:tc>
                <a:tc>
                  <a:txBody>
                    <a:bodyPr/>
                    <a:lstStyle/>
                    <a:p>
                      <a:r>
                        <a:rPr lang="en-US" sz="1500" dirty="0"/>
                        <a:t>Create policies that consider the cognitive biases that inhibit adoption of protective measures</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839100627"/>
                  </a:ext>
                </a:extLst>
              </a:tr>
              <a:tr h="370840">
                <a:tc>
                  <a:txBody>
                    <a:bodyPr/>
                    <a:lstStyle/>
                    <a:p>
                      <a:r>
                        <a:rPr lang="en-US" sz="1500" b="1" dirty="0"/>
                        <a:t>4</a:t>
                      </a:r>
                    </a:p>
                  </a:txBody>
                  <a:tcPr>
                    <a:lnR w="12700" cap="flat" cmpd="sng" algn="ctr">
                      <a:solidFill>
                        <a:schemeClr val="accent1"/>
                      </a:solidFill>
                      <a:prstDash val="solid"/>
                      <a:round/>
                      <a:headEnd type="none" w="med" len="med"/>
                      <a:tailEnd type="none" w="med" len="med"/>
                    </a:lnR>
                  </a:tcPr>
                </a:tc>
                <a:tc>
                  <a:txBody>
                    <a:bodyPr/>
                    <a:lstStyle/>
                    <a:p>
                      <a:r>
                        <a:rPr lang="en-US" sz="1500" dirty="0"/>
                        <a:t>Commit to addressing problems equitably</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355168489"/>
                  </a:ext>
                </a:extLst>
              </a:tr>
            </a:tbl>
          </a:graphicData>
        </a:graphic>
      </p:graphicFrame>
      <p:sp>
        <p:nvSpPr>
          <p:cNvPr id="8" name="Content Placeholder 7">
            <a:extLst>
              <a:ext uri="{FF2B5EF4-FFF2-40B4-BE49-F238E27FC236}">
                <a16:creationId xmlns:a16="http://schemas.microsoft.com/office/drawing/2014/main" id="{2FB233DF-D382-45BB-9E4D-8FFBA2E5B38B}"/>
              </a:ext>
            </a:extLst>
          </p:cNvPr>
          <p:cNvSpPr>
            <a:spLocks noGrp="1"/>
          </p:cNvSpPr>
          <p:nvPr>
            <p:ph sz="quarter" idx="16"/>
          </p:nvPr>
        </p:nvSpPr>
        <p:spPr>
          <a:xfrm>
            <a:off x="6782342" y="5105749"/>
            <a:ext cx="1810448" cy="219456"/>
          </a:xfrm>
        </p:spPr>
        <p:txBody>
          <a:bodyPr>
            <a:normAutofit/>
          </a:bodyPr>
          <a:lstStyle/>
          <a:p>
            <a:pPr algn="r"/>
            <a:r>
              <a:rPr lang="en-US" sz="900" dirty="0"/>
              <a:t>The Ostrich Paradox, pages 93-94</a:t>
            </a:r>
          </a:p>
        </p:txBody>
      </p:sp>
      <p:sp>
        <p:nvSpPr>
          <p:cNvPr id="7" name="Content Placeholder 6">
            <a:extLst>
              <a:ext uri="{FF2B5EF4-FFF2-40B4-BE49-F238E27FC236}">
                <a16:creationId xmlns:a16="http://schemas.microsoft.com/office/drawing/2014/main" id="{B01CBF70-DB01-4B53-A21C-D526E45575A8}"/>
              </a:ext>
            </a:extLst>
          </p:cNvPr>
          <p:cNvSpPr>
            <a:spLocks noGrp="1"/>
          </p:cNvSpPr>
          <p:nvPr>
            <p:ph idx="15"/>
          </p:nvPr>
        </p:nvSpPr>
        <p:spPr>
          <a:xfrm>
            <a:off x="460561" y="5325206"/>
            <a:ext cx="8202706" cy="1222040"/>
          </a:xfrm>
        </p:spPr>
        <p:txBody>
          <a:bodyPr/>
          <a:lstStyle/>
          <a:p>
            <a:pPr marL="0" indent="0">
              <a:lnSpc>
                <a:spcPct val="85000"/>
              </a:lnSpc>
              <a:spcBef>
                <a:spcPts val="0"/>
              </a:spcBef>
              <a:buNone/>
            </a:pPr>
            <a:r>
              <a:rPr lang="en-US" sz="1600" dirty="0"/>
              <a:t>We are now having more black swans to deal with. We have events that were very low probability a number of years ago that now have much higher probability. We need key stakeholders to agree on the importance of investing in insurance, cost-effective loss reduction measures, and acting now rather than assuming it will not happen to me.</a:t>
            </a:r>
          </a:p>
          <a:p>
            <a:pPr marL="0" indent="0" algn="r">
              <a:lnSpc>
                <a:spcPct val="85000"/>
              </a:lnSpc>
              <a:spcBef>
                <a:spcPts val="0"/>
              </a:spcBef>
              <a:buNone/>
            </a:pPr>
            <a:r>
              <a:rPr lang="en-US" sz="1600" dirty="0"/>
              <a:t>– Dr. Howard </a:t>
            </a:r>
            <a:r>
              <a:rPr lang="en-US" sz="1600" dirty="0" err="1"/>
              <a:t>Kunreuther</a:t>
            </a:r>
            <a:endParaRPr lang="en-US" sz="1600" dirty="0"/>
          </a:p>
        </p:txBody>
      </p:sp>
      <p:sp>
        <p:nvSpPr>
          <p:cNvPr id="4" name="Slide Number Placeholder 3">
            <a:extLst>
              <a:ext uri="{FF2B5EF4-FFF2-40B4-BE49-F238E27FC236}">
                <a16:creationId xmlns:a16="http://schemas.microsoft.com/office/drawing/2014/main" id="{6F12BC58-33EA-48B4-9D1B-488874A414E0}"/>
              </a:ext>
            </a:extLst>
          </p:cNvPr>
          <p:cNvSpPr>
            <a:spLocks noGrp="1"/>
          </p:cNvSpPr>
          <p:nvPr>
            <p:ph type="sldNum" sz="quarter" idx="12"/>
          </p:nvPr>
        </p:nvSpPr>
        <p:spPr/>
        <p:txBody>
          <a:bodyPr/>
          <a:lstStyle/>
          <a:p>
            <a:fld id="{A18DC79E-13DE-BB4A-A294-5E1D47F254B7}" type="slidenum">
              <a:rPr lang="en-US" smtClean="0"/>
              <a:pPr/>
              <a:t>11</a:t>
            </a:fld>
            <a:endParaRPr lang="en-US" dirty="0"/>
          </a:p>
        </p:txBody>
      </p:sp>
    </p:spTree>
    <p:extLst>
      <p:ext uri="{BB962C8B-B14F-4D97-AF65-F5344CB8AC3E}">
        <p14:creationId xmlns:p14="http://schemas.microsoft.com/office/powerpoint/2010/main" val="255271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22E65F-04EE-46B1-A27F-89C3C0116BA4}"/>
              </a:ext>
            </a:extLst>
          </p:cNvPr>
          <p:cNvSpPr>
            <a:spLocks noGrp="1"/>
          </p:cNvSpPr>
          <p:nvPr>
            <p:ph type="title"/>
          </p:nvPr>
        </p:nvSpPr>
        <p:spPr/>
        <p:txBody>
          <a:bodyPr/>
          <a:lstStyle/>
          <a:p>
            <a:r>
              <a:rPr lang="en-US" dirty="0">
                <a:solidFill>
                  <a:srgbClr val="0B3B60"/>
                </a:solidFill>
              </a:rPr>
              <a:t>Topic 2: Improving Decision Making for Preparedness</a:t>
            </a:r>
            <a:endParaRPr lang="en-US" dirty="0"/>
          </a:p>
        </p:txBody>
      </p:sp>
      <p:sp>
        <p:nvSpPr>
          <p:cNvPr id="2" name="Text Placeholder 1">
            <a:extLst>
              <a:ext uri="{FF2B5EF4-FFF2-40B4-BE49-F238E27FC236}">
                <a16:creationId xmlns:a16="http://schemas.microsoft.com/office/drawing/2014/main" id="{CD4FD1E5-962E-4290-804B-205773E94CFB}"/>
              </a:ext>
            </a:extLst>
          </p:cNvPr>
          <p:cNvSpPr>
            <a:spLocks noGrp="1"/>
          </p:cNvSpPr>
          <p:nvPr>
            <p:ph type="body" sz="quarter" idx="14"/>
          </p:nvPr>
        </p:nvSpPr>
        <p:spPr/>
        <p:txBody>
          <a:bodyPr/>
          <a:lstStyle/>
          <a:p>
            <a:r>
              <a:rPr lang="en-US" dirty="0"/>
              <a:t>Human Biases: Why People Underprepare for Disasters</a:t>
            </a:r>
          </a:p>
        </p:txBody>
      </p:sp>
      <p:sp>
        <p:nvSpPr>
          <p:cNvPr id="3" name="Subtitle 2">
            <a:extLst>
              <a:ext uri="{FF2B5EF4-FFF2-40B4-BE49-F238E27FC236}">
                <a16:creationId xmlns:a16="http://schemas.microsoft.com/office/drawing/2014/main" id="{09275299-8899-4C9B-A4F5-9FD7134022A0}"/>
              </a:ext>
            </a:extLst>
          </p:cNvPr>
          <p:cNvSpPr>
            <a:spLocks noGrp="1"/>
          </p:cNvSpPr>
          <p:nvPr>
            <p:ph type="subTitle" idx="13"/>
          </p:nvPr>
        </p:nvSpPr>
        <p:spPr>
          <a:xfrm>
            <a:off x="4699747" y="533992"/>
            <a:ext cx="3884333" cy="166199"/>
          </a:xfrm>
        </p:spPr>
        <p:txBody>
          <a:bodyPr/>
          <a:lstStyle/>
          <a:p>
            <a:r>
              <a:rPr lang="en-US" dirty="0"/>
              <a:t>Dr. Howard </a:t>
            </a:r>
            <a:r>
              <a:rPr lang="en-US" dirty="0" err="1"/>
              <a:t>Kunreuther</a:t>
            </a:r>
            <a:endParaRPr lang="en-US" dirty="0"/>
          </a:p>
        </p:txBody>
      </p:sp>
      <p:sp>
        <p:nvSpPr>
          <p:cNvPr id="5" name="Content Placeholder 4">
            <a:extLst>
              <a:ext uri="{FF2B5EF4-FFF2-40B4-BE49-F238E27FC236}">
                <a16:creationId xmlns:a16="http://schemas.microsoft.com/office/drawing/2014/main" id="{3C298B29-14C7-408D-BD45-41163D9B8C5E}"/>
              </a:ext>
            </a:extLst>
          </p:cNvPr>
          <p:cNvSpPr>
            <a:spLocks noGrp="1"/>
          </p:cNvSpPr>
          <p:nvPr>
            <p:ph idx="1"/>
          </p:nvPr>
        </p:nvSpPr>
        <p:spPr>
          <a:xfrm>
            <a:off x="460561" y="1825624"/>
            <a:ext cx="8002503" cy="2902019"/>
          </a:xfrm>
        </p:spPr>
        <p:txBody>
          <a:bodyPr/>
          <a:lstStyle/>
          <a:p>
            <a:pPr marL="233363" indent="-233363">
              <a:lnSpc>
                <a:spcPct val="95000"/>
              </a:lnSpc>
              <a:spcBef>
                <a:spcPts val="600"/>
              </a:spcBef>
              <a:spcAft>
                <a:spcPts val="600"/>
              </a:spcAft>
              <a:buClrTx/>
              <a:buSzTx/>
              <a:buFont typeface="Arial" panose="020B0604020202020204" pitchFamily="34" charset="0"/>
              <a:buChar char="•"/>
            </a:pPr>
            <a:r>
              <a:rPr lang="en-US" sz="1700" dirty="0">
                <a:solidFill>
                  <a:schemeClr val="tx2"/>
                </a:solidFill>
              </a:rPr>
              <a:t>Who are the stakeholders you need to be working with to implement the Guiding Principles? </a:t>
            </a:r>
          </a:p>
          <a:p>
            <a:pPr marL="233363" indent="-233363">
              <a:lnSpc>
                <a:spcPct val="95000"/>
              </a:lnSpc>
              <a:spcBef>
                <a:spcPts val="600"/>
              </a:spcBef>
              <a:spcAft>
                <a:spcPts val="600"/>
              </a:spcAft>
              <a:buClrTx/>
              <a:buSzTx/>
              <a:buFont typeface="Arial" panose="020B0604020202020204" pitchFamily="34" charset="0"/>
              <a:buChar char="•"/>
            </a:pPr>
            <a:r>
              <a:rPr lang="en-US" sz="1700" dirty="0">
                <a:solidFill>
                  <a:schemeClr val="tx2"/>
                </a:solidFill>
              </a:rPr>
              <a:t>What roles can each of the key stakeholders play in assisting those at risk to prepare for disasters before it is too late?</a:t>
            </a:r>
          </a:p>
          <a:p>
            <a:pPr marL="233363" indent="-233363">
              <a:lnSpc>
                <a:spcPct val="95000"/>
              </a:lnSpc>
              <a:spcBef>
                <a:spcPts val="600"/>
              </a:spcBef>
              <a:spcAft>
                <a:spcPts val="600"/>
              </a:spcAft>
              <a:buClrTx/>
              <a:buSzTx/>
              <a:buFont typeface="Arial" panose="020B0604020202020204" pitchFamily="34" charset="0"/>
              <a:buChar char="•"/>
            </a:pPr>
            <a:r>
              <a:rPr lang="en-US" sz="1700" dirty="0">
                <a:solidFill>
                  <a:schemeClr val="tx2"/>
                </a:solidFill>
              </a:rPr>
              <a:t>What remedies can your stakeholders identify and implement to overcome the biases that curtail preparedness actions? </a:t>
            </a:r>
          </a:p>
          <a:p>
            <a:pPr marL="233363" indent="-233363">
              <a:lnSpc>
                <a:spcPct val="95000"/>
              </a:lnSpc>
              <a:spcBef>
                <a:spcPts val="600"/>
              </a:spcBef>
              <a:spcAft>
                <a:spcPts val="600"/>
              </a:spcAft>
              <a:buClrTx/>
              <a:buSzTx/>
              <a:buFont typeface="Arial" panose="020B0604020202020204" pitchFamily="34" charset="0"/>
              <a:buChar char="•"/>
            </a:pPr>
            <a:r>
              <a:rPr lang="en-US" sz="1700" dirty="0">
                <a:solidFill>
                  <a:schemeClr val="tx2"/>
                </a:solidFill>
              </a:rPr>
              <a:t>How can information on protective measures and their importance in aiding the recovery process be communicated to homeowners and residents in a transparent manner? </a:t>
            </a:r>
            <a:endParaRPr lang="en-US" dirty="0"/>
          </a:p>
        </p:txBody>
      </p:sp>
      <p:sp>
        <p:nvSpPr>
          <p:cNvPr id="6" name="Slide Number Placeholder 5">
            <a:extLst>
              <a:ext uri="{FF2B5EF4-FFF2-40B4-BE49-F238E27FC236}">
                <a16:creationId xmlns:a16="http://schemas.microsoft.com/office/drawing/2014/main" id="{8EE0CE53-CB1C-4D29-BBA4-6F88622B5EAB}"/>
              </a:ext>
            </a:extLst>
          </p:cNvPr>
          <p:cNvSpPr>
            <a:spLocks noGrp="1"/>
          </p:cNvSpPr>
          <p:nvPr>
            <p:ph type="sldNum" sz="quarter" idx="12"/>
          </p:nvPr>
        </p:nvSpPr>
        <p:spPr/>
        <p:txBody>
          <a:bodyPr/>
          <a:lstStyle/>
          <a:p>
            <a:fld id="{A18DC79E-13DE-BB4A-A294-5E1D47F254B7}" type="slidenum">
              <a:rPr lang="en-US" smtClean="0"/>
              <a:pPr/>
              <a:t>12</a:t>
            </a:fld>
            <a:endParaRPr lang="en-US" dirty="0"/>
          </a:p>
        </p:txBody>
      </p:sp>
    </p:spTree>
    <p:extLst>
      <p:ext uri="{BB962C8B-B14F-4D97-AF65-F5344CB8AC3E}">
        <p14:creationId xmlns:p14="http://schemas.microsoft.com/office/powerpoint/2010/main" val="1976273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8D03E2-D3CE-4692-BB4B-6B89ED964D6C}"/>
              </a:ext>
            </a:extLst>
          </p:cNvPr>
          <p:cNvSpPr>
            <a:spLocks noGrp="1"/>
          </p:cNvSpPr>
          <p:nvPr>
            <p:ph type="title"/>
          </p:nvPr>
        </p:nvSpPr>
        <p:spPr/>
        <p:txBody>
          <a:bodyPr/>
          <a:lstStyle/>
          <a:p>
            <a:r>
              <a:rPr lang="en-US" dirty="0"/>
              <a:t>Wrap-up</a:t>
            </a:r>
          </a:p>
        </p:txBody>
      </p:sp>
      <p:sp>
        <p:nvSpPr>
          <p:cNvPr id="8" name="Text Placeholder 7">
            <a:extLst>
              <a:ext uri="{FF2B5EF4-FFF2-40B4-BE49-F238E27FC236}">
                <a16:creationId xmlns:a16="http://schemas.microsoft.com/office/drawing/2014/main" id="{365A4689-81E2-43C7-99DA-58C0F8126B5A}"/>
              </a:ext>
            </a:extLst>
          </p:cNvPr>
          <p:cNvSpPr>
            <a:spLocks noGrp="1"/>
          </p:cNvSpPr>
          <p:nvPr>
            <p:ph type="body" sz="quarter" idx="14"/>
          </p:nvPr>
        </p:nvSpPr>
        <p:spPr/>
        <p:txBody>
          <a:bodyPr/>
          <a:lstStyle/>
          <a:p>
            <a:r>
              <a:rPr lang="en-US" dirty="0"/>
              <a:t>Human Biases: Why People Underprepare for Disasters</a:t>
            </a:r>
          </a:p>
        </p:txBody>
      </p:sp>
      <p:sp>
        <p:nvSpPr>
          <p:cNvPr id="3" name="Subtitle 2">
            <a:extLst>
              <a:ext uri="{FF2B5EF4-FFF2-40B4-BE49-F238E27FC236}">
                <a16:creationId xmlns:a16="http://schemas.microsoft.com/office/drawing/2014/main" id="{3C192E26-6124-4FC7-BD3F-7BB071011481}"/>
              </a:ext>
            </a:extLst>
          </p:cNvPr>
          <p:cNvSpPr>
            <a:spLocks noGrp="1"/>
          </p:cNvSpPr>
          <p:nvPr>
            <p:ph type="subTitle" idx="13"/>
          </p:nvPr>
        </p:nvSpPr>
        <p:spPr/>
        <p:txBody>
          <a:bodyPr/>
          <a:lstStyle/>
          <a:p>
            <a:r>
              <a:rPr lang="en-US" dirty="0"/>
              <a:t>Dr. Howard Kunreuther</a:t>
            </a:r>
          </a:p>
        </p:txBody>
      </p:sp>
      <p:sp>
        <p:nvSpPr>
          <p:cNvPr id="5" name="Content Placeholder 4">
            <a:extLst>
              <a:ext uri="{FF2B5EF4-FFF2-40B4-BE49-F238E27FC236}">
                <a16:creationId xmlns:a16="http://schemas.microsoft.com/office/drawing/2014/main" id="{59927537-61A1-4997-B86D-5A007C1EDE17}"/>
              </a:ext>
            </a:extLst>
          </p:cNvPr>
          <p:cNvSpPr>
            <a:spLocks noGrp="1"/>
          </p:cNvSpPr>
          <p:nvPr>
            <p:ph idx="1"/>
          </p:nvPr>
        </p:nvSpPr>
        <p:spPr/>
        <p:txBody>
          <a:bodyPr>
            <a:normAutofit/>
          </a:bodyPr>
          <a:lstStyle/>
          <a:p>
            <a:r>
              <a:rPr lang="en-US" dirty="0"/>
              <a:t>Additional Resources</a:t>
            </a:r>
          </a:p>
          <a:p>
            <a:pPr lvl="2">
              <a:lnSpc>
                <a:spcPct val="100000"/>
              </a:lnSpc>
            </a:pPr>
            <a:r>
              <a:rPr lang="en-US" dirty="0"/>
              <a:t>Wharton Risk Management and Decision Processes Center:  </a:t>
            </a:r>
            <a:r>
              <a:rPr lang="en-US" dirty="0">
                <a:hlinkClick r:id="rId3"/>
              </a:rPr>
              <a:t>https://riskcenter.Wharton.upenn.edu</a:t>
            </a:r>
            <a:endParaRPr lang="en-US" dirty="0"/>
          </a:p>
          <a:p>
            <a:pPr lvl="2">
              <a:lnSpc>
                <a:spcPct val="110000"/>
              </a:lnSpc>
            </a:pPr>
            <a:r>
              <a:rPr lang="en-US" dirty="0"/>
              <a:t>Wharton Issue Brief: “The Ostrich Paradox: Why We Underprepare for Disasters”:  </a:t>
            </a:r>
            <a:r>
              <a:rPr lang="en-US" dirty="0">
                <a:hlinkClick r:id="rId4"/>
              </a:rPr>
              <a:t>https://riskcenter.wharton.upenn.edu/wp-content/uploads/2019/03/Ostrich-Paradox-issue-brief.pdf</a:t>
            </a:r>
            <a:r>
              <a:rPr lang="en-US" dirty="0"/>
              <a:t> </a:t>
            </a:r>
          </a:p>
          <a:p>
            <a:r>
              <a:rPr lang="en-US" dirty="0"/>
              <a:t>Related PrepTalks</a:t>
            </a:r>
          </a:p>
          <a:p>
            <a:pPr lvl="2"/>
            <a:r>
              <a:rPr lang="en-US" dirty="0"/>
              <a:t>The Unthinkable: Lessons from Survivors – Amanda Ripley </a:t>
            </a:r>
          </a:p>
          <a:p>
            <a:pPr lvl="2"/>
            <a:r>
              <a:rPr lang="en-US" dirty="0"/>
              <a:t>Using Complex Adaptive Systems Thinking to Understand Community Interdependencies – Dr. Chick </a:t>
            </a:r>
            <a:r>
              <a:rPr lang="en-US" dirty="0" err="1"/>
              <a:t>Macal</a:t>
            </a:r>
            <a:endParaRPr lang="en-US" dirty="0"/>
          </a:p>
          <a:p>
            <a:pPr lvl="2"/>
            <a:r>
              <a:rPr lang="en-US" dirty="0"/>
              <a:t>Triage, Ethics, and Operations – Healthcare Emergency Preparedness and Response: Dr. Sheri Fink </a:t>
            </a:r>
          </a:p>
          <a:p>
            <a:pPr lvl="2"/>
            <a:r>
              <a:rPr lang="en-US" dirty="0"/>
              <a:t>Harnessing the Power of Disaster Insurance – Dr. Carolyn </a:t>
            </a:r>
            <a:r>
              <a:rPr lang="en-US" dirty="0" err="1"/>
              <a:t>Kousky</a:t>
            </a:r>
            <a:endParaRPr lang="en-US" dirty="0"/>
          </a:p>
        </p:txBody>
      </p:sp>
      <p:sp>
        <p:nvSpPr>
          <p:cNvPr id="6" name="Slide Number Placeholder 5">
            <a:extLst>
              <a:ext uri="{FF2B5EF4-FFF2-40B4-BE49-F238E27FC236}">
                <a16:creationId xmlns:a16="http://schemas.microsoft.com/office/drawing/2014/main" id="{9B31C3BF-8531-4CD6-AC74-D21FC1CD27E9}"/>
              </a:ext>
            </a:extLst>
          </p:cNvPr>
          <p:cNvSpPr>
            <a:spLocks noGrp="1"/>
          </p:cNvSpPr>
          <p:nvPr>
            <p:ph type="sldNum" sz="quarter" idx="12"/>
          </p:nvPr>
        </p:nvSpPr>
        <p:spPr/>
        <p:txBody>
          <a:bodyPr/>
          <a:lstStyle/>
          <a:p>
            <a:fld id="{A18DC79E-13DE-BB4A-A294-5E1D47F254B7}" type="slidenum">
              <a:rPr lang="en-US" smtClean="0"/>
              <a:pPr/>
              <a:t>13</a:t>
            </a:fld>
            <a:endParaRPr lang="en-US" dirty="0"/>
          </a:p>
        </p:txBody>
      </p:sp>
    </p:spTree>
    <p:extLst>
      <p:ext uri="{BB962C8B-B14F-4D97-AF65-F5344CB8AC3E}">
        <p14:creationId xmlns:p14="http://schemas.microsoft.com/office/powerpoint/2010/main" val="43025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32DEC-F022-4BF5-9B6A-6DB72F96276B}"/>
              </a:ext>
            </a:extLst>
          </p:cNvPr>
          <p:cNvSpPr>
            <a:spLocks noGrp="1"/>
          </p:cNvSpPr>
          <p:nvPr>
            <p:ph type="title"/>
          </p:nvPr>
        </p:nvSpPr>
        <p:spPr/>
        <p:txBody>
          <a:bodyPr/>
          <a:lstStyle/>
          <a:p>
            <a:r>
              <a:rPr lang="en-US" dirty="0">
                <a:solidFill>
                  <a:srgbClr val="0B3B60"/>
                </a:solidFill>
              </a:rPr>
              <a:t>PrepTalks. New Perspectives for Emergency Managers.</a:t>
            </a:r>
          </a:p>
        </p:txBody>
      </p:sp>
      <p:sp>
        <p:nvSpPr>
          <p:cNvPr id="3" name="Content Placeholder 2">
            <a:extLst>
              <a:ext uri="{FF2B5EF4-FFF2-40B4-BE49-F238E27FC236}">
                <a16:creationId xmlns:a16="http://schemas.microsoft.com/office/drawing/2014/main" id="{2FA8D02C-5EA7-478D-A355-2D1A293FD073}"/>
              </a:ext>
            </a:extLst>
          </p:cNvPr>
          <p:cNvSpPr>
            <a:spLocks noGrp="1"/>
          </p:cNvSpPr>
          <p:nvPr>
            <p:ph sz="quarter" idx="10"/>
          </p:nvPr>
        </p:nvSpPr>
        <p:spPr/>
        <p:txBody>
          <a:bodyPr/>
          <a:lstStyle/>
          <a:p>
            <a:r>
              <a:rPr lang="en-US" dirty="0">
                <a:hlinkClick r:id="rId3" tooltip="FEMA PrepTalks">
                  <a:extLst>
                    <a:ext uri="{A12FA001-AC4F-418D-AE19-62706E023703}">
                      <ahyp:hlinkClr xmlns:ahyp="http://schemas.microsoft.com/office/drawing/2018/hyperlinkcolor" val="tx"/>
                    </a:ext>
                  </a:extLst>
                </a:hlinkClick>
              </a:rPr>
              <a:t>https://www.fema.gov/preptalks</a:t>
            </a:r>
          </a:p>
        </p:txBody>
      </p:sp>
    </p:spTree>
    <p:extLst>
      <p:ext uri="{BB962C8B-B14F-4D97-AF65-F5344CB8AC3E}">
        <p14:creationId xmlns:p14="http://schemas.microsoft.com/office/powerpoint/2010/main" val="365688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92BCD8-0AC2-4684-8BDF-130D83A0B805}"/>
              </a:ext>
            </a:extLst>
          </p:cNvPr>
          <p:cNvSpPr>
            <a:spLocks noGrp="1"/>
          </p:cNvSpPr>
          <p:nvPr>
            <p:ph type="title"/>
          </p:nvPr>
        </p:nvSpPr>
        <p:spPr/>
        <p:txBody>
          <a:bodyPr/>
          <a:lstStyle/>
          <a:p>
            <a:r>
              <a:rPr lang="en-US" dirty="0"/>
              <a:t>Agenda</a:t>
            </a:r>
          </a:p>
        </p:txBody>
      </p:sp>
      <p:sp>
        <p:nvSpPr>
          <p:cNvPr id="11" name="Text Placeholder 10">
            <a:extLst>
              <a:ext uri="{FF2B5EF4-FFF2-40B4-BE49-F238E27FC236}">
                <a16:creationId xmlns:a16="http://schemas.microsoft.com/office/drawing/2014/main" id="{DFFF89A7-0AE4-42BA-9415-B3090E883E4E}"/>
              </a:ext>
            </a:extLst>
          </p:cNvPr>
          <p:cNvSpPr>
            <a:spLocks noGrp="1"/>
          </p:cNvSpPr>
          <p:nvPr>
            <p:ph type="body" sz="quarter" idx="14"/>
          </p:nvPr>
        </p:nvSpPr>
        <p:spPr/>
        <p:txBody>
          <a:bodyPr/>
          <a:lstStyle/>
          <a:p>
            <a:r>
              <a:rPr lang="en-US" dirty="0"/>
              <a:t>Human Biases: Why People Underprepare for Disasters</a:t>
            </a:r>
          </a:p>
        </p:txBody>
      </p:sp>
      <p:sp>
        <p:nvSpPr>
          <p:cNvPr id="8" name="Subtitle 7">
            <a:extLst>
              <a:ext uri="{FF2B5EF4-FFF2-40B4-BE49-F238E27FC236}">
                <a16:creationId xmlns:a16="http://schemas.microsoft.com/office/drawing/2014/main" id="{B0D6CA22-1C80-48AA-9544-B28CEBAC8A9C}"/>
              </a:ext>
            </a:extLst>
          </p:cNvPr>
          <p:cNvSpPr>
            <a:spLocks noGrp="1"/>
          </p:cNvSpPr>
          <p:nvPr>
            <p:ph type="subTitle" idx="13"/>
          </p:nvPr>
        </p:nvSpPr>
        <p:spPr/>
        <p:txBody>
          <a:bodyPr/>
          <a:lstStyle/>
          <a:p>
            <a:r>
              <a:rPr lang="en-US" dirty="0"/>
              <a:t>Dr. Howard Kunreuther</a:t>
            </a:r>
          </a:p>
        </p:txBody>
      </p:sp>
      <p:graphicFrame>
        <p:nvGraphicFramePr>
          <p:cNvPr id="18" name="Content Placeholder 17">
            <a:extLst>
              <a:ext uri="{FF2B5EF4-FFF2-40B4-BE49-F238E27FC236}">
                <a16:creationId xmlns:a16="http://schemas.microsoft.com/office/drawing/2014/main" id="{CD87EB23-8E5C-47CE-B46A-13323A42FB83}"/>
              </a:ext>
            </a:extLst>
          </p:cNvPr>
          <p:cNvGraphicFramePr>
            <a:graphicFrameLocks noGrp="1"/>
          </p:cNvGraphicFramePr>
          <p:nvPr>
            <p:ph idx="1"/>
          </p:nvPr>
        </p:nvGraphicFramePr>
        <p:xfrm>
          <a:off x="460375" y="1825625"/>
          <a:ext cx="8119028" cy="2310727"/>
        </p:xfrm>
        <a:graphic>
          <a:graphicData uri="http://schemas.openxmlformats.org/drawingml/2006/table">
            <a:tbl>
              <a:tblPr firstRow="1" bandRow="1">
                <a:tableStyleId>{F5AB1C69-6EDB-4FF4-983F-18BD219EF322}</a:tableStyleId>
              </a:tblPr>
              <a:tblGrid>
                <a:gridCol w="8119028">
                  <a:extLst>
                    <a:ext uri="{9D8B030D-6E8A-4147-A177-3AD203B41FA5}">
                      <a16:colId xmlns:a16="http://schemas.microsoft.com/office/drawing/2014/main" val="2612347739"/>
                    </a:ext>
                  </a:extLst>
                </a:gridCol>
              </a:tblGrid>
              <a:tr h="344681">
                <a:tc>
                  <a:txBody>
                    <a:bodyPr/>
                    <a:lstStyle/>
                    <a:p>
                      <a:pPr algn="ctr"/>
                      <a:r>
                        <a:rPr lang="en-US" sz="2400" dirty="0">
                          <a:latin typeface="Arial" panose="020B0604020202020204" pitchFamily="34" charset="0"/>
                          <a:cs typeface="Arial" panose="020B0604020202020204" pitchFamily="34" charset="0"/>
                        </a:rPr>
                        <a:t>Agenda</a:t>
                      </a:r>
                    </a:p>
                  </a:txBody>
                  <a:tcPr>
                    <a:lnB w="57150" cap="flat" cmpd="sng" algn="ctr">
                      <a:noFill/>
                      <a:prstDash val="solid"/>
                      <a:round/>
                      <a:headEnd type="none" w="med" len="med"/>
                      <a:tailEnd type="none" w="med" len="med"/>
                    </a:lnB>
                    <a:solidFill>
                      <a:srgbClr val="0B3B60"/>
                    </a:solidFill>
                  </a:tcPr>
                </a:tc>
                <a:extLst>
                  <a:ext uri="{0D108BD9-81ED-4DB2-BD59-A6C34878D82A}">
                    <a16:rowId xmlns:a16="http://schemas.microsoft.com/office/drawing/2014/main" val="3703138103"/>
                  </a:ext>
                </a:extLst>
              </a:tr>
              <a:tr h="344681">
                <a:tc>
                  <a:txBody>
                    <a:bodyPr/>
                    <a:lstStyle/>
                    <a:p>
                      <a:pPr lvl="1" algn="l">
                        <a:tabLst>
                          <a:tab pos="3200400" algn="l"/>
                        </a:tabLst>
                      </a:pPr>
                      <a:r>
                        <a:rPr lang="en-US" sz="2400" dirty="0">
                          <a:latin typeface="Arial" panose="020B0604020202020204" pitchFamily="34" charset="0"/>
                          <a:cs typeface="Arial" panose="020B0604020202020204" pitchFamily="34" charset="0"/>
                        </a:rPr>
                        <a:t>Introductions (5 minutes)</a:t>
                      </a:r>
                    </a:p>
                  </a:txBody>
                  <a:tcPr>
                    <a:lnT w="57150" cap="flat" cmpd="sng" algn="ctr">
                      <a:noFill/>
                      <a:prstDash val="solid"/>
                      <a:round/>
                      <a:headEnd type="none" w="med" len="med"/>
                      <a:tailEnd type="none" w="med" len="med"/>
                    </a:lnT>
                  </a:tcPr>
                </a:tc>
                <a:extLst>
                  <a:ext uri="{0D108BD9-81ED-4DB2-BD59-A6C34878D82A}">
                    <a16:rowId xmlns:a16="http://schemas.microsoft.com/office/drawing/2014/main" val="184383425"/>
                  </a:ext>
                </a:extLst>
              </a:tr>
              <a:tr h="344681">
                <a:tc>
                  <a:txBody>
                    <a:bodyPr/>
                    <a:lstStyle/>
                    <a:p>
                      <a:pPr lvl="1" algn="l"/>
                      <a:r>
                        <a:rPr lang="en-US" sz="2400" dirty="0">
                          <a:latin typeface="Arial" panose="020B0604020202020204" pitchFamily="34" charset="0"/>
                          <a:cs typeface="Arial" panose="020B0604020202020204" pitchFamily="34" charset="0"/>
                        </a:rPr>
                        <a:t>Watch the PrepTalks (20 minutes)</a:t>
                      </a:r>
                    </a:p>
                  </a:txBody>
                  <a:tcPr/>
                </a:tc>
                <a:extLst>
                  <a:ext uri="{0D108BD9-81ED-4DB2-BD59-A6C34878D82A}">
                    <a16:rowId xmlns:a16="http://schemas.microsoft.com/office/drawing/2014/main" val="3403790830"/>
                  </a:ext>
                </a:extLst>
              </a:tr>
              <a:tr h="344681">
                <a:tc>
                  <a:txBody>
                    <a:bodyPr/>
                    <a:lstStyle/>
                    <a:p>
                      <a:pPr lvl="1" algn="l"/>
                      <a:r>
                        <a:rPr lang="en-US" sz="2400" dirty="0">
                          <a:latin typeface="Arial" panose="020B0604020202020204" pitchFamily="34" charset="0"/>
                          <a:cs typeface="Arial" panose="020B0604020202020204" pitchFamily="34" charset="0"/>
                        </a:rPr>
                        <a:t>Discussion (30 minutes)</a:t>
                      </a:r>
                    </a:p>
                  </a:txBody>
                  <a:tcPr/>
                </a:tc>
                <a:extLst>
                  <a:ext uri="{0D108BD9-81ED-4DB2-BD59-A6C34878D82A}">
                    <a16:rowId xmlns:a16="http://schemas.microsoft.com/office/drawing/2014/main" val="388425667"/>
                  </a:ext>
                </a:extLst>
              </a:tr>
              <a:tr h="481927">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Wrap-up (5 minutes)</a:t>
                      </a:r>
                    </a:p>
                  </a:txBody>
                  <a:tcPr/>
                </a:tc>
                <a:extLst>
                  <a:ext uri="{0D108BD9-81ED-4DB2-BD59-A6C34878D82A}">
                    <a16:rowId xmlns:a16="http://schemas.microsoft.com/office/drawing/2014/main" val="559760063"/>
                  </a:ext>
                </a:extLst>
              </a:tr>
            </a:tbl>
          </a:graphicData>
        </a:graphic>
      </p:graphicFrame>
      <p:sp>
        <p:nvSpPr>
          <p:cNvPr id="4" name="Slide Number Placeholder 3">
            <a:extLst>
              <a:ext uri="{FF2B5EF4-FFF2-40B4-BE49-F238E27FC236}">
                <a16:creationId xmlns:a16="http://schemas.microsoft.com/office/drawing/2014/main" id="{E7A1487C-E081-E34F-B10F-5165A4F1D6B1}"/>
              </a:ext>
            </a:extLst>
          </p:cNvPr>
          <p:cNvSpPr>
            <a:spLocks noGrp="1"/>
          </p:cNvSpPr>
          <p:nvPr>
            <p:ph type="sldNum" sz="quarter" idx="12"/>
          </p:nvPr>
        </p:nvSpPr>
        <p:spPr/>
        <p:txBody>
          <a:bodyPr/>
          <a:lstStyle/>
          <a:p>
            <a:fld id="{A18DC79E-13DE-BB4A-A294-5E1D47F254B7}" type="slidenum">
              <a:rPr lang="en-US" smtClean="0"/>
              <a:pPr/>
              <a:t>2</a:t>
            </a:fld>
            <a:endParaRPr lang="en-US" dirty="0"/>
          </a:p>
        </p:txBody>
      </p:sp>
    </p:spTree>
    <p:extLst>
      <p:ext uri="{BB962C8B-B14F-4D97-AF65-F5344CB8AC3E}">
        <p14:creationId xmlns:p14="http://schemas.microsoft.com/office/powerpoint/2010/main" val="1817936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1D44FA-8183-4B0B-9C11-6391F966DA30}"/>
              </a:ext>
            </a:extLst>
          </p:cNvPr>
          <p:cNvSpPr>
            <a:spLocks noGrp="1"/>
          </p:cNvSpPr>
          <p:nvPr>
            <p:ph type="title"/>
          </p:nvPr>
        </p:nvSpPr>
        <p:spPr/>
        <p:txBody>
          <a:bodyPr/>
          <a:lstStyle/>
          <a:p>
            <a:r>
              <a:rPr lang="en-US" dirty="0"/>
              <a:t>Introduction</a:t>
            </a:r>
          </a:p>
        </p:txBody>
      </p:sp>
      <p:sp>
        <p:nvSpPr>
          <p:cNvPr id="12" name="Text Placeholder 11">
            <a:extLst>
              <a:ext uri="{FF2B5EF4-FFF2-40B4-BE49-F238E27FC236}">
                <a16:creationId xmlns:a16="http://schemas.microsoft.com/office/drawing/2014/main" id="{D1523424-9A64-4055-A880-900A6DF949E6}"/>
              </a:ext>
            </a:extLst>
          </p:cNvPr>
          <p:cNvSpPr>
            <a:spLocks noGrp="1"/>
          </p:cNvSpPr>
          <p:nvPr>
            <p:ph type="body" sz="quarter" idx="15"/>
          </p:nvPr>
        </p:nvSpPr>
        <p:spPr/>
        <p:txBody>
          <a:bodyPr/>
          <a:lstStyle/>
          <a:p>
            <a:r>
              <a:rPr lang="en-US" dirty="0"/>
              <a:t>Human Biases: Why People Underprepare for Disasters</a:t>
            </a:r>
          </a:p>
        </p:txBody>
      </p:sp>
      <p:sp>
        <p:nvSpPr>
          <p:cNvPr id="3" name="Subtitle 2">
            <a:extLst>
              <a:ext uri="{FF2B5EF4-FFF2-40B4-BE49-F238E27FC236}">
                <a16:creationId xmlns:a16="http://schemas.microsoft.com/office/drawing/2014/main" id="{ED000CCC-9923-4CF2-AF95-E440EBAEAF37}"/>
              </a:ext>
            </a:extLst>
          </p:cNvPr>
          <p:cNvSpPr>
            <a:spLocks noGrp="1"/>
          </p:cNvSpPr>
          <p:nvPr>
            <p:ph type="subTitle" idx="14"/>
          </p:nvPr>
        </p:nvSpPr>
        <p:spPr/>
        <p:txBody>
          <a:bodyPr/>
          <a:lstStyle/>
          <a:p>
            <a:r>
              <a:rPr lang="en-US" dirty="0"/>
              <a:t>Dr. Howard Kunreuther</a:t>
            </a:r>
          </a:p>
        </p:txBody>
      </p:sp>
      <p:sp>
        <p:nvSpPr>
          <p:cNvPr id="5" name="Content Placeholder 4">
            <a:extLst>
              <a:ext uri="{FF2B5EF4-FFF2-40B4-BE49-F238E27FC236}">
                <a16:creationId xmlns:a16="http://schemas.microsoft.com/office/drawing/2014/main" id="{59931D85-F3CB-45DC-BC67-2EE0A6CBF2EE}"/>
              </a:ext>
            </a:extLst>
          </p:cNvPr>
          <p:cNvSpPr>
            <a:spLocks noGrp="1"/>
          </p:cNvSpPr>
          <p:nvPr>
            <p:ph idx="13"/>
          </p:nvPr>
        </p:nvSpPr>
        <p:spPr/>
        <p:txBody>
          <a:bodyPr/>
          <a:lstStyle/>
          <a:p>
            <a:r>
              <a:rPr lang="en-US" dirty="0"/>
              <a:t>Howard </a:t>
            </a:r>
            <a:r>
              <a:rPr lang="en-US" dirty="0" err="1"/>
              <a:t>Kunreuther</a:t>
            </a:r>
            <a:r>
              <a:rPr lang="en-US" dirty="0"/>
              <a:t> serves the following roles at the Wharton School, University of Pennsylvania: </a:t>
            </a:r>
          </a:p>
          <a:p>
            <a:pPr lvl="1"/>
            <a:r>
              <a:rPr lang="en-US" dirty="0"/>
              <a:t>Professor Emeritus of Decision Sciences and Public Policy in the Operations, Information, and Decisions Department </a:t>
            </a:r>
          </a:p>
          <a:p>
            <a:pPr lvl="1"/>
            <a:r>
              <a:rPr lang="en-US" dirty="0"/>
              <a:t>Co-Director of the Wharton Risk Management and Decision Processes Center </a:t>
            </a:r>
          </a:p>
          <a:p>
            <a:r>
              <a:rPr lang="en-US" dirty="0"/>
              <a:t>Dr. Kunreuther has a longstanding interest in ways that society can better manage low-probability, high-consequence events related to technological and natural hazards</a:t>
            </a:r>
          </a:p>
        </p:txBody>
      </p:sp>
      <p:pic>
        <p:nvPicPr>
          <p:cNvPr id="10" name="Picture 9" descr="Dr. Howard Kunreuther">
            <a:extLst>
              <a:ext uri="{FF2B5EF4-FFF2-40B4-BE49-F238E27FC236}">
                <a16:creationId xmlns:a16="http://schemas.microsoft.com/office/drawing/2014/main" id="{A14B770F-9324-40CE-8586-8B4A37A56893}"/>
              </a:ext>
            </a:extLst>
          </p:cNvPr>
          <p:cNvPicPr>
            <a:picLocks noChangeAspect="1"/>
          </p:cNvPicPr>
          <p:nvPr/>
        </p:nvPicPr>
        <p:blipFill rotWithShape="1">
          <a:blip r:embed="rId3"/>
          <a:srcRect l="24309" r="14872" b="21832"/>
          <a:stretch/>
        </p:blipFill>
        <p:spPr>
          <a:xfrm>
            <a:off x="470647" y="1825624"/>
            <a:ext cx="3892928" cy="3931231"/>
          </a:xfrm>
          <a:prstGeom prst="rect">
            <a:avLst/>
          </a:prstGeom>
        </p:spPr>
      </p:pic>
      <p:sp>
        <p:nvSpPr>
          <p:cNvPr id="8" name="Slide Number Placeholder 7">
            <a:extLst>
              <a:ext uri="{FF2B5EF4-FFF2-40B4-BE49-F238E27FC236}">
                <a16:creationId xmlns:a16="http://schemas.microsoft.com/office/drawing/2014/main" id="{32B3A414-1805-45B4-A583-C378A37B9C97}"/>
              </a:ext>
            </a:extLst>
          </p:cNvPr>
          <p:cNvSpPr>
            <a:spLocks noGrp="1"/>
          </p:cNvSpPr>
          <p:nvPr>
            <p:ph type="sldNum" sz="quarter" idx="12"/>
          </p:nvPr>
        </p:nvSpPr>
        <p:spPr/>
        <p:txBody>
          <a:bodyPr/>
          <a:lstStyle/>
          <a:p>
            <a:fld id="{A18DC79E-13DE-BB4A-A294-5E1D47F254B7}" type="slidenum">
              <a:rPr lang="en-US" smtClean="0"/>
              <a:pPr/>
              <a:t>3</a:t>
            </a:fld>
            <a:endParaRPr lang="en-US" dirty="0"/>
          </a:p>
        </p:txBody>
      </p:sp>
    </p:spTree>
    <p:extLst>
      <p:ext uri="{BB962C8B-B14F-4D97-AF65-F5344CB8AC3E}">
        <p14:creationId xmlns:p14="http://schemas.microsoft.com/office/powerpoint/2010/main" val="780285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30A3B7-613E-481B-8CCB-E02067B67B71}"/>
              </a:ext>
            </a:extLst>
          </p:cNvPr>
          <p:cNvSpPr>
            <a:spLocks noGrp="1"/>
          </p:cNvSpPr>
          <p:nvPr>
            <p:ph type="title"/>
          </p:nvPr>
        </p:nvSpPr>
        <p:spPr/>
        <p:txBody>
          <a:bodyPr>
            <a:normAutofit fontScale="90000"/>
          </a:bodyPr>
          <a:lstStyle/>
          <a:p>
            <a:r>
              <a:rPr lang="en-US" dirty="0"/>
              <a:t>Watch the PrepTalk</a:t>
            </a:r>
          </a:p>
        </p:txBody>
      </p:sp>
      <p:sp>
        <p:nvSpPr>
          <p:cNvPr id="15" name="Text Placeholder 1">
            <a:extLst>
              <a:ext uri="{FF2B5EF4-FFF2-40B4-BE49-F238E27FC236}">
                <a16:creationId xmlns:a16="http://schemas.microsoft.com/office/drawing/2014/main" id="{50E45C28-E7E2-42DB-B3EB-4BB751C472DF}"/>
              </a:ext>
            </a:extLst>
          </p:cNvPr>
          <p:cNvSpPr>
            <a:spLocks noGrp="1"/>
          </p:cNvSpPr>
          <p:nvPr>
            <p:ph type="body" sz="quarter" idx="14"/>
          </p:nvPr>
        </p:nvSpPr>
        <p:spPr/>
        <p:txBody>
          <a:bodyPr/>
          <a:lstStyle/>
          <a:p>
            <a:r>
              <a:rPr lang="en-US" dirty="0"/>
              <a:t>Human Biases: Why People Underprepare for Disasters</a:t>
            </a:r>
          </a:p>
        </p:txBody>
      </p:sp>
      <p:sp>
        <p:nvSpPr>
          <p:cNvPr id="16" name="Subtitle 2">
            <a:extLst>
              <a:ext uri="{FF2B5EF4-FFF2-40B4-BE49-F238E27FC236}">
                <a16:creationId xmlns:a16="http://schemas.microsoft.com/office/drawing/2014/main" id="{EE9F6394-502D-4B51-9573-9116821A6895}"/>
              </a:ext>
            </a:extLst>
          </p:cNvPr>
          <p:cNvSpPr>
            <a:spLocks noGrp="1"/>
          </p:cNvSpPr>
          <p:nvPr>
            <p:ph type="subTitle" idx="13"/>
          </p:nvPr>
        </p:nvSpPr>
        <p:spPr/>
        <p:txBody>
          <a:bodyPr/>
          <a:lstStyle/>
          <a:p>
            <a:r>
              <a:rPr lang="en-US" dirty="0"/>
              <a:t>Dr. Howard Kunreuther</a:t>
            </a:r>
          </a:p>
        </p:txBody>
      </p:sp>
      <p:sp>
        <p:nvSpPr>
          <p:cNvPr id="5" name="Content Placeholder 4">
            <a:extLst>
              <a:ext uri="{FF2B5EF4-FFF2-40B4-BE49-F238E27FC236}">
                <a16:creationId xmlns:a16="http://schemas.microsoft.com/office/drawing/2014/main" id="{46D15F61-1ADE-4D4C-B211-2084EB436F75}"/>
              </a:ext>
            </a:extLst>
          </p:cNvPr>
          <p:cNvSpPr>
            <a:spLocks noGrp="1"/>
          </p:cNvSpPr>
          <p:nvPr>
            <p:ph idx="1"/>
          </p:nvPr>
        </p:nvSpPr>
        <p:spPr/>
        <p:txBody>
          <a:bodyPr/>
          <a:lstStyle/>
          <a:p>
            <a:r>
              <a:rPr lang="en-US">
                <a:hlinkClick r:id="rId3" tooltip=" Watch Dr. Howard Kunreuther's PrepTalk"/>
              </a:rPr>
              <a:t>https://youtu.be/9-_YeNdzIcg</a:t>
            </a:r>
            <a:endParaRPr lang="en-US" dirty="0">
              <a:hlinkClick r:id="rId4" tooltip="Watch Brian Fennessy's PrepTalk"/>
            </a:endParaRPr>
          </a:p>
        </p:txBody>
      </p:sp>
      <p:sp>
        <p:nvSpPr>
          <p:cNvPr id="6" name="Content Placeholder 5">
            <a:extLst>
              <a:ext uri="{FF2B5EF4-FFF2-40B4-BE49-F238E27FC236}">
                <a16:creationId xmlns:a16="http://schemas.microsoft.com/office/drawing/2014/main" id="{CC84EE44-7757-4024-83E9-6A4778F1972B}"/>
              </a:ext>
            </a:extLst>
          </p:cNvPr>
          <p:cNvSpPr>
            <a:spLocks noGrp="1"/>
          </p:cNvSpPr>
          <p:nvPr>
            <p:ph sz="quarter" idx="16"/>
          </p:nvPr>
        </p:nvSpPr>
        <p:spPr/>
        <p:txBody>
          <a:bodyPr/>
          <a:lstStyle/>
          <a:p>
            <a:r>
              <a:rPr lang="en-US" dirty="0"/>
              <a:t>Topics for Discussion</a:t>
            </a:r>
          </a:p>
        </p:txBody>
      </p:sp>
      <p:sp>
        <p:nvSpPr>
          <p:cNvPr id="7" name="Content Placeholder 6">
            <a:extLst>
              <a:ext uri="{FF2B5EF4-FFF2-40B4-BE49-F238E27FC236}">
                <a16:creationId xmlns:a16="http://schemas.microsoft.com/office/drawing/2014/main" id="{F4E202D2-73BE-42AD-B688-A50A749132E6}"/>
              </a:ext>
            </a:extLst>
          </p:cNvPr>
          <p:cNvSpPr>
            <a:spLocks noGrp="1"/>
          </p:cNvSpPr>
          <p:nvPr>
            <p:ph sz="quarter" idx="17"/>
          </p:nvPr>
        </p:nvSpPr>
        <p:spPr/>
        <p:txBody>
          <a:bodyPr/>
          <a:lstStyle/>
          <a:p>
            <a:pPr lvl="1"/>
            <a:r>
              <a:rPr lang="en-US" dirty="0"/>
              <a:t>Cognitive Processes and Biases</a:t>
            </a:r>
          </a:p>
          <a:p>
            <a:pPr lvl="1"/>
            <a:r>
              <a:rPr lang="en-US" dirty="0"/>
              <a:t>Improving Decision Making for Preparedness</a:t>
            </a:r>
          </a:p>
        </p:txBody>
      </p:sp>
      <p:sp>
        <p:nvSpPr>
          <p:cNvPr id="8" name="Slide Number Placeholder 7">
            <a:extLst>
              <a:ext uri="{FF2B5EF4-FFF2-40B4-BE49-F238E27FC236}">
                <a16:creationId xmlns:a16="http://schemas.microsoft.com/office/drawing/2014/main" id="{45CD550B-9614-4BD0-A27A-9387486A2097}"/>
              </a:ext>
            </a:extLst>
          </p:cNvPr>
          <p:cNvSpPr>
            <a:spLocks noGrp="1"/>
          </p:cNvSpPr>
          <p:nvPr>
            <p:ph type="sldNum" sz="quarter" idx="12"/>
          </p:nvPr>
        </p:nvSpPr>
        <p:spPr/>
        <p:txBody>
          <a:bodyPr/>
          <a:lstStyle/>
          <a:p>
            <a:fld id="{A18DC79E-13DE-BB4A-A294-5E1D47F254B7}" type="slidenum">
              <a:rPr lang="en-US" smtClean="0"/>
              <a:pPr/>
              <a:t>4</a:t>
            </a:fld>
            <a:endParaRPr lang="en-US" dirty="0"/>
          </a:p>
        </p:txBody>
      </p:sp>
    </p:spTree>
    <p:extLst>
      <p:ext uri="{BB962C8B-B14F-4D97-AF65-F5344CB8AC3E}">
        <p14:creationId xmlns:p14="http://schemas.microsoft.com/office/powerpoint/2010/main" val="1326233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917EE4-A22D-46BF-8F92-763C084AC107}"/>
              </a:ext>
            </a:extLst>
          </p:cNvPr>
          <p:cNvSpPr>
            <a:spLocks noGrp="1"/>
          </p:cNvSpPr>
          <p:nvPr>
            <p:ph type="title"/>
          </p:nvPr>
        </p:nvSpPr>
        <p:spPr/>
        <p:txBody>
          <a:bodyPr/>
          <a:lstStyle/>
          <a:p>
            <a:r>
              <a:rPr lang="en-US" dirty="0"/>
              <a:t>Topic 1: Cognitive Processes and Biases</a:t>
            </a:r>
          </a:p>
        </p:txBody>
      </p:sp>
      <p:sp>
        <p:nvSpPr>
          <p:cNvPr id="2" name="Text Placeholder 1">
            <a:extLst>
              <a:ext uri="{FF2B5EF4-FFF2-40B4-BE49-F238E27FC236}">
                <a16:creationId xmlns:a16="http://schemas.microsoft.com/office/drawing/2014/main" id="{C181EDFB-7BC9-4494-99D8-5B827F139A3C}"/>
              </a:ext>
            </a:extLst>
          </p:cNvPr>
          <p:cNvSpPr>
            <a:spLocks noGrp="1"/>
          </p:cNvSpPr>
          <p:nvPr>
            <p:ph type="body" sz="quarter" idx="14"/>
          </p:nvPr>
        </p:nvSpPr>
        <p:spPr/>
        <p:txBody>
          <a:bodyPr/>
          <a:lstStyle/>
          <a:p>
            <a:r>
              <a:rPr lang="en-US" dirty="0"/>
              <a:t>Human Biases: Why People Underprepare for Disasters</a:t>
            </a:r>
          </a:p>
        </p:txBody>
      </p:sp>
      <p:sp>
        <p:nvSpPr>
          <p:cNvPr id="3" name="Subtitle 2">
            <a:extLst>
              <a:ext uri="{FF2B5EF4-FFF2-40B4-BE49-F238E27FC236}">
                <a16:creationId xmlns:a16="http://schemas.microsoft.com/office/drawing/2014/main" id="{32AD2E4C-2D0B-44AD-A484-89E1CCCBBD35}"/>
              </a:ext>
            </a:extLst>
          </p:cNvPr>
          <p:cNvSpPr>
            <a:spLocks noGrp="1"/>
          </p:cNvSpPr>
          <p:nvPr>
            <p:ph type="subTitle" idx="13"/>
          </p:nvPr>
        </p:nvSpPr>
        <p:spPr>
          <a:xfrm>
            <a:off x="4699747" y="533992"/>
            <a:ext cx="3884333" cy="166199"/>
          </a:xfrm>
        </p:spPr>
        <p:txBody>
          <a:bodyPr/>
          <a:lstStyle/>
          <a:p>
            <a:r>
              <a:rPr lang="en-US" dirty="0"/>
              <a:t>Dr. Howard </a:t>
            </a:r>
            <a:r>
              <a:rPr lang="en-US" dirty="0" err="1"/>
              <a:t>Kunreuther</a:t>
            </a:r>
            <a:endParaRPr lang="en-US" dirty="0"/>
          </a:p>
        </p:txBody>
      </p:sp>
      <p:sp>
        <p:nvSpPr>
          <p:cNvPr id="6" name="Content Placeholder 5">
            <a:extLst>
              <a:ext uri="{FF2B5EF4-FFF2-40B4-BE49-F238E27FC236}">
                <a16:creationId xmlns:a16="http://schemas.microsoft.com/office/drawing/2014/main" id="{A2FBC721-4903-42C9-84C0-901564F52AA6}"/>
              </a:ext>
            </a:extLst>
          </p:cNvPr>
          <p:cNvSpPr>
            <a:spLocks noGrp="1"/>
          </p:cNvSpPr>
          <p:nvPr>
            <p:ph idx="1"/>
          </p:nvPr>
        </p:nvSpPr>
        <p:spPr>
          <a:xfrm>
            <a:off x="460561" y="1825625"/>
            <a:ext cx="6152038" cy="2232569"/>
          </a:xfrm>
        </p:spPr>
        <p:txBody>
          <a:bodyPr/>
          <a:lstStyle/>
          <a:p>
            <a:pPr marL="227013" indent="-227013"/>
            <a:r>
              <a:rPr lang="en-US" sz="1800" dirty="0"/>
              <a:t>Dr. </a:t>
            </a:r>
            <a:r>
              <a:rPr lang="en-US" sz="1800" dirty="0" err="1"/>
              <a:t>Kunreuther</a:t>
            </a:r>
            <a:r>
              <a:rPr lang="en-US" sz="1800" dirty="0"/>
              <a:t> reviews Daniel Kahneman’s research in decision-making under uncertainty</a:t>
            </a:r>
          </a:p>
          <a:p>
            <a:pPr marL="227013" indent="-227013"/>
            <a:r>
              <a:rPr lang="en-US" sz="1800" dirty="0"/>
              <a:t>It addresses the concept of two systems of thinking: </a:t>
            </a:r>
          </a:p>
          <a:p>
            <a:pPr marL="460375" lvl="1" indent="-230188">
              <a:buSzPct val="75000"/>
              <a:buFont typeface="Hiragino Sans W3" panose="020B0300000000000000" pitchFamily="34" charset="-128"/>
              <a:buChar char="◦"/>
            </a:pPr>
            <a:r>
              <a:rPr lang="en-US" sz="1600" b="1" dirty="0">
                <a:latin typeface="Arial" panose="020B0604020202020204" pitchFamily="34" charset="0"/>
                <a:cs typeface="Arial" panose="020B0604020202020204" pitchFamily="34" charset="0"/>
              </a:rPr>
              <a:t>System 1</a:t>
            </a:r>
            <a:r>
              <a:rPr lang="en-US" sz="1600" dirty="0">
                <a:latin typeface="Arial" panose="020B0604020202020204" pitchFamily="34" charset="0"/>
                <a:cs typeface="Arial" panose="020B0604020202020204" pitchFamily="34" charset="0"/>
              </a:rPr>
              <a:t>: Fast, intuitive thinking, that operates automatically and quickly with little or no effort. </a:t>
            </a:r>
          </a:p>
          <a:p>
            <a:pPr marL="460375" lvl="1" indent="-230188">
              <a:buSzPct val="75000"/>
              <a:buFont typeface="Hiragino Sans W3" panose="020B0300000000000000" pitchFamily="34" charset="-128"/>
              <a:buChar char="◦"/>
            </a:pPr>
            <a:r>
              <a:rPr lang="en-US" sz="1600" b="1" dirty="0">
                <a:latin typeface="Arial" panose="020B0604020202020204" pitchFamily="34" charset="0"/>
                <a:cs typeface="Arial" panose="020B0604020202020204" pitchFamily="34" charset="0"/>
              </a:rPr>
              <a:t>System 2</a:t>
            </a:r>
            <a:r>
              <a:rPr lang="en-US" sz="1600" dirty="0">
                <a:latin typeface="Arial" panose="020B0604020202020204" pitchFamily="34" charset="0"/>
                <a:cs typeface="Arial" panose="020B0604020202020204" pitchFamily="34" charset="0"/>
              </a:rPr>
              <a:t>: Slow, deliberative thinking, that allocates attention to decisions and uses intentional mental activities. </a:t>
            </a:r>
          </a:p>
        </p:txBody>
      </p:sp>
      <p:sp>
        <p:nvSpPr>
          <p:cNvPr id="7" name="Content Placeholder 6">
            <a:extLst>
              <a:ext uri="{FF2B5EF4-FFF2-40B4-BE49-F238E27FC236}">
                <a16:creationId xmlns:a16="http://schemas.microsoft.com/office/drawing/2014/main" id="{F2D0648C-8D7E-4800-B13A-EE0070A721B2}"/>
              </a:ext>
            </a:extLst>
          </p:cNvPr>
          <p:cNvSpPr>
            <a:spLocks noGrp="1"/>
          </p:cNvSpPr>
          <p:nvPr>
            <p:ph idx="15"/>
          </p:nvPr>
        </p:nvSpPr>
        <p:spPr>
          <a:xfrm>
            <a:off x="460561" y="4907570"/>
            <a:ext cx="8202706" cy="1226622"/>
          </a:xfrm>
        </p:spPr>
        <p:txBody>
          <a:bodyPr/>
          <a:lstStyle/>
          <a:p>
            <a:pPr marL="0" lvl="0" indent="0">
              <a:buNone/>
            </a:pPr>
            <a:r>
              <a:rPr lang="en-US" sz="1600" dirty="0"/>
              <a:t>We make many of our decisions extremely well with intuitive thinking, but intuitive thinking presents challenges for low-probability/high-consequence events, known as “black swans.” Our brains … are simply not designed to think effectively about how to prepare for rare events. </a:t>
            </a:r>
          </a:p>
          <a:p>
            <a:pPr marL="0" lvl="0" indent="0" algn="r" defTabSz="457200">
              <a:lnSpc>
                <a:spcPct val="100000"/>
              </a:lnSpc>
              <a:spcBef>
                <a:spcPts val="0"/>
              </a:spcBef>
              <a:buNone/>
            </a:pPr>
            <a:r>
              <a:rPr lang="en-US" sz="1600" dirty="0"/>
              <a:t>– Dr. Howard </a:t>
            </a:r>
            <a:r>
              <a:rPr lang="en-US" sz="1600" dirty="0" err="1"/>
              <a:t>Kunreuther</a:t>
            </a:r>
            <a:endParaRPr lang="en-US" sz="1600" dirty="0"/>
          </a:p>
        </p:txBody>
      </p:sp>
      <p:pic>
        <p:nvPicPr>
          <p:cNvPr id="8" name="Picture 7" descr="Cover page of the book entitled Thinking, Fast and Slow. Author is Daniel Kahneman, winner of the Nobel Prize in Economics">
            <a:extLst>
              <a:ext uri="{FF2B5EF4-FFF2-40B4-BE49-F238E27FC236}">
                <a16:creationId xmlns:a16="http://schemas.microsoft.com/office/drawing/2014/main" id="{9E475430-6049-4F93-8CC9-1F88EFBBF0B7}"/>
              </a:ext>
            </a:extLst>
          </p:cNvPr>
          <p:cNvPicPr>
            <a:picLocks noChangeAspect="1"/>
          </p:cNvPicPr>
          <p:nvPr/>
        </p:nvPicPr>
        <p:blipFill>
          <a:blip r:embed="rId2"/>
          <a:stretch>
            <a:fillRect/>
          </a:stretch>
        </p:blipFill>
        <p:spPr>
          <a:xfrm>
            <a:off x="6848429" y="1760531"/>
            <a:ext cx="1761897" cy="2615411"/>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B53705D5-82AE-4730-8167-E0B4E4769617}"/>
              </a:ext>
            </a:extLst>
          </p:cNvPr>
          <p:cNvSpPr>
            <a:spLocks noGrp="1"/>
          </p:cNvSpPr>
          <p:nvPr>
            <p:ph type="sldNum" sz="quarter" idx="12"/>
          </p:nvPr>
        </p:nvSpPr>
        <p:spPr/>
        <p:txBody>
          <a:bodyPr/>
          <a:lstStyle/>
          <a:p>
            <a:fld id="{A18DC79E-13DE-BB4A-A294-5E1D47F254B7}" type="slidenum">
              <a:rPr lang="en-US" smtClean="0"/>
              <a:pPr/>
              <a:t>5</a:t>
            </a:fld>
            <a:endParaRPr lang="en-US" dirty="0"/>
          </a:p>
        </p:txBody>
      </p:sp>
    </p:spTree>
    <p:extLst>
      <p:ext uri="{BB962C8B-B14F-4D97-AF65-F5344CB8AC3E}">
        <p14:creationId xmlns:p14="http://schemas.microsoft.com/office/powerpoint/2010/main" val="4251657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92A58F-21DF-46D0-8673-82AC7C0907DC}"/>
              </a:ext>
            </a:extLst>
          </p:cNvPr>
          <p:cNvSpPr>
            <a:spLocks noGrp="1"/>
          </p:cNvSpPr>
          <p:nvPr>
            <p:ph type="title"/>
          </p:nvPr>
        </p:nvSpPr>
        <p:spPr/>
        <p:txBody>
          <a:bodyPr/>
          <a:lstStyle/>
          <a:p>
            <a:r>
              <a:rPr lang="en-US" dirty="0"/>
              <a:t>Topic 1: Cognitive Processes and Biases </a:t>
            </a:r>
          </a:p>
        </p:txBody>
      </p:sp>
      <p:sp>
        <p:nvSpPr>
          <p:cNvPr id="10" name="Text Placeholder 9">
            <a:extLst>
              <a:ext uri="{FF2B5EF4-FFF2-40B4-BE49-F238E27FC236}">
                <a16:creationId xmlns:a16="http://schemas.microsoft.com/office/drawing/2014/main" id="{45BD641C-C3F7-491F-A6B7-8AD4746F6169}"/>
              </a:ext>
            </a:extLst>
          </p:cNvPr>
          <p:cNvSpPr>
            <a:spLocks noGrp="1"/>
          </p:cNvSpPr>
          <p:nvPr>
            <p:ph type="body" sz="quarter" idx="14"/>
          </p:nvPr>
        </p:nvSpPr>
        <p:spPr/>
        <p:txBody>
          <a:bodyPr/>
          <a:lstStyle/>
          <a:p>
            <a:r>
              <a:rPr lang="en-US" dirty="0"/>
              <a:t>Human Biases: Why People Underprepare for Disasters</a:t>
            </a:r>
          </a:p>
        </p:txBody>
      </p:sp>
      <p:sp>
        <p:nvSpPr>
          <p:cNvPr id="9" name="Subtitle 8">
            <a:extLst>
              <a:ext uri="{FF2B5EF4-FFF2-40B4-BE49-F238E27FC236}">
                <a16:creationId xmlns:a16="http://schemas.microsoft.com/office/drawing/2014/main" id="{A9DE918C-7F0D-4BCF-BA1C-373E3CD50234}"/>
              </a:ext>
            </a:extLst>
          </p:cNvPr>
          <p:cNvSpPr>
            <a:spLocks noGrp="1"/>
          </p:cNvSpPr>
          <p:nvPr>
            <p:ph type="subTitle" idx="13"/>
          </p:nvPr>
        </p:nvSpPr>
        <p:spPr>
          <a:xfrm>
            <a:off x="4699747" y="533992"/>
            <a:ext cx="3884333" cy="166199"/>
          </a:xfrm>
        </p:spPr>
        <p:txBody>
          <a:bodyPr/>
          <a:lstStyle/>
          <a:p>
            <a:r>
              <a:rPr lang="en-US" dirty="0"/>
              <a:t>Dr. Howard </a:t>
            </a:r>
            <a:r>
              <a:rPr lang="en-US" dirty="0" err="1"/>
              <a:t>Kunreuther</a:t>
            </a:r>
            <a:endParaRPr lang="en-US" dirty="0"/>
          </a:p>
        </p:txBody>
      </p:sp>
      <p:sp>
        <p:nvSpPr>
          <p:cNvPr id="8" name="Content Placeholder 7">
            <a:extLst>
              <a:ext uri="{FF2B5EF4-FFF2-40B4-BE49-F238E27FC236}">
                <a16:creationId xmlns:a16="http://schemas.microsoft.com/office/drawing/2014/main" id="{CD48D681-EBC8-460B-B1FC-4A9256A69924}"/>
              </a:ext>
            </a:extLst>
          </p:cNvPr>
          <p:cNvSpPr>
            <a:spLocks noGrp="1"/>
          </p:cNvSpPr>
          <p:nvPr>
            <p:ph idx="1"/>
          </p:nvPr>
        </p:nvSpPr>
        <p:spPr/>
        <p:txBody>
          <a:bodyPr/>
          <a:lstStyle/>
          <a:p>
            <a:r>
              <a:rPr lang="en-US" dirty="0"/>
              <a:t>Dr. </a:t>
            </a:r>
            <a:r>
              <a:rPr lang="en-US" dirty="0" err="1"/>
              <a:t>Kunreuther’s</a:t>
            </a:r>
            <a:r>
              <a:rPr lang="en-US" dirty="0"/>
              <a:t> research suggests that most preparedness errors in disasters can be traced to the harmful effects of six </a:t>
            </a:r>
            <a:r>
              <a:rPr lang="en-US" u="sng" dirty="0"/>
              <a:t>biases</a:t>
            </a:r>
            <a:r>
              <a:rPr lang="en-US" dirty="0"/>
              <a:t>, triggered by System 1 or intuitive thinking, and simplified decision rules, called </a:t>
            </a:r>
            <a:r>
              <a:rPr lang="en-US" u="sng" dirty="0"/>
              <a:t>heuristics</a:t>
            </a:r>
            <a:r>
              <a:rPr lang="en-US" dirty="0"/>
              <a:t>.</a:t>
            </a:r>
          </a:p>
        </p:txBody>
      </p:sp>
      <p:graphicFrame>
        <p:nvGraphicFramePr>
          <p:cNvPr id="12" name="Table 11">
            <a:extLst>
              <a:ext uri="{FF2B5EF4-FFF2-40B4-BE49-F238E27FC236}">
                <a16:creationId xmlns:a16="http://schemas.microsoft.com/office/drawing/2014/main" id="{2B82CE4F-BC30-414B-B17F-A7AC8B8E7FA1}"/>
              </a:ext>
            </a:extLst>
          </p:cNvPr>
          <p:cNvGraphicFramePr>
            <a:graphicFrameLocks noGrp="1"/>
          </p:cNvGraphicFramePr>
          <p:nvPr>
            <p:extLst>
              <p:ext uri="{D42A27DB-BD31-4B8C-83A1-F6EECF244321}">
                <p14:modId xmlns:p14="http://schemas.microsoft.com/office/powerpoint/2010/main" val="1701238542"/>
              </p:ext>
            </p:extLst>
          </p:nvPr>
        </p:nvGraphicFramePr>
        <p:xfrm>
          <a:off x="687504" y="2737684"/>
          <a:ext cx="6096000" cy="3672840"/>
        </p:xfrm>
        <a:graphic>
          <a:graphicData uri="http://schemas.openxmlformats.org/drawingml/2006/table">
            <a:tbl>
              <a:tblPr firstRow="1" bandRow="1">
                <a:tableStyleId>{B301B821-A1FF-4177-AEE7-76D212191A09}</a:tableStyleId>
              </a:tblPr>
              <a:tblGrid>
                <a:gridCol w="1478921">
                  <a:extLst>
                    <a:ext uri="{9D8B030D-6E8A-4147-A177-3AD203B41FA5}">
                      <a16:colId xmlns:a16="http://schemas.microsoft.com/office/drawing/2014/main" val="2077677926"/>
                    </a:ext>
                  </a:extLst>
                </a:gridCol>
                <a:gridCol w="4617079">
                  <a:extLst>
                    <a:ext uri="{9D8B030D-6E8A-4147-A177-3AD203B41FA5}">
                      <a16:colId xmlns:a16="http://schemas.microsoft.com/office/drawing/2014/main" val="205222745"/>
                    </a:ext>
                  </a:extLst>
                </a:gridCol>
              </a:tblGrid>
              <a:tr h="370840">
                <a:tc>
                  <a:txBody>
                    <a:bodyPr/>
                    <a:lstStyle/>
                    <a:p>
                      <a:r>
                        <a:rPr lang="en-US" sz="1600" b="1" dirty="0"/>
                        <a:t>Bias</a:t>
                      </a:r>
                    </a:p>
                  </a:txBody>
                  <a:tcPr/>
                </a:tc>
                <a:tc>
                  <a:txBody>
                    <a:bodyPr/>
                    <a:lstStyle/>
                    <a:p>
                      <a:r>
                        <a:rPr lang="en-US" sz="1600" dirty="0"/>
                        <a:t>Heuristic</a:t>
                      </a:r>
                    </a:p>
                  </a:txBody>
                  <a:tcPr/>
                </a:tc>
                <a:extLst>
                  <a:ext uri="{0D108BD9-81ED-4DB2-BD59-A6C34878D82A}">
                    <a16:rowId xmlns:a16="http://schemas.microsoft.com/office/drawing/2014/main" val="2955445809"/>
                  </a:ext>
                </a:extLst>
              </a:tr>
              <a:tr h="370840">
                <a:tc>
                  <a:txBody>
                    <a:bodyPr/>
                    <a:lstStyle/>
                    <a:p>
                      <a:r>
                        <a:rPr lang="en-US" sz="1600" b="1" dirty="0"/>
                        <a:t>Myopia</a:t>
                      </a:r>
                    </a:p>
                  </a:txBody>
                  <a:tcPr/>
                </a:tc>
                <a:tc>
                  <a:txBody>
                    <a:bodyPr/>
                    <a:lstStyle/>
                    <a:p>
                      <a:r>
                        <a:rPr lang="en-US" sz="1600" dirty="0"/>
                        <a:t>Focus on short-time horizons in comparing upfront costs of protection with expected benefits from loss reduction</a:t>
                      </a:r>
                    </a:p>
                  </a:txBody>
                  <a:tcPr/>
                </a:tc>
                <a:extLst>
                  <a:ext uri="{0D108BD9-81ED-4DB2-BD59-A6C34878D82A}">
                    <a16:rowId xmlns:a16="http://schemas.microsoft.com/office/drawing/2014/main" val="2410062896"/>
                  </a:ext>
                </a:extLst>
              </a:tr>
              <a:tr h="370840">
                <a:tc>
                  <a:txBody>
                    <a:bodyPr/>
                    <a:lstStyle/>
                    <a:p>
                      <a:r>
                        <a:rPr lang="en-US" sz="1600" b="1" dirty="0"/>
                        <a:t>Amnesia</a:t>
                      </a:r>
                    </a:p>
                  </a:txBody>
                  <a:tcPr/>
                </a:tc>
                <a:tc>
                  <a:txBody>
                    <a:bodyPr/>
                    <a:lstStyle/>
                    <a:p>
                      <a:r>
                        <a:rPr lang="en-US" sz="1600" dirty="0"/>
                        <a:t>Forget the lessons of the past and decide not to undertake protective measures</a:t>
                      </a:r>
                    </a:p>
                  </a:txBody>
                  <a:tcPr/>
                </a:tc>
                <a:extLst>
                  <a:ext uri="{0D108BD9-81ED-4DB2-BD59-A6C34878D82A}">
                    <a16:rowId xmlns:a16="http://schemas.microsoft.com/office/drawing/2014/main" val="3743563877"/>
                  </a:ext>
                </a:extLst>
              </a:tr>
              <a:tr h="370840">
                <a:tc>
                  <a:txBody>
                    <a:bodyPr/>
                    <a:lstStyle/>
                    <a:p>
                      <a:r>
                        <a:rPr lang="en-US" sz="1600" b="1" dirty="0"/>
                        <a:t>Optimism</a:t>
                      </a:r>
                    </a:p>
                  </a:txBody>
                  <a:tcPr/>
                </a:tc>
                <a:tc>
                  <a:txBody>
                    <a:bodyPr/>
                    <a:lstStyle/>
                    <a:p>
                      <a:r>
                        <a:rPr lang="en-US" sz="1600" dirty="0"/>
                        <a:t>Underestimate the likelihood of extreme events; they are below one’s threshold level of concern</a:t>
                      </a:r>
                    </a:p>
                  </a:txBody>
                  <a:tcPr/>
                </a:tc>
                <a:extLst>
                  <a:ext uri="{0D108BD9-81ED-4DB2-BD59-A6C34878D82A}">
                    <a16:rowId xmlns:a16="http://schemas.microsoft.com/office/drawing/2014/main" val="3839100627"/>
                  </a:ext>
                </a:extLst>
              </a:tr>
              <a:tr h="370840">
                <a:tc>
                  <a:txBody>
                    <a:bodyPr/>
                    <a:lstStyle/>
                    <a:p>
                      <a:r>
                        <a:rPr lang="en-US" sz="1600" b="1" dirty="0"/>
                        <a:t>Inertia</a:t>
                      </a:r>
                    </a:p>
                  </a:txBody>
                  <a:tcPr/>
                </a:tc>
                <a:tc>
                  <a:txBody>
                    <a:bodyPr/>
                    <a:lstStyle/>
                    <a:p>
                      <a:r>
                        <a:rPr lang="en-US" sz="1600" dirty="0"/>
                        <a:t>Maintain the status quo because of the time and effort to change and the uncertainty of the outcome</a:t>
                      </a:r>
                    </a:p>
                  </a:txBody>
                  <a:tcPr/>
                </a:tc>
                <a:extLst>
                  <a:ext uri="{0D108BD9-81ED-4DB2-BD59-A6C34878D82A}">
                    <a16:rowId xmlns:a16="http://schemas.microsoft.com/office/drawing/2014/main" val="2355168489"/>
                  </a:ext>
                </a:extLst>
              </a:tr>
              <a:tr h="370840">
                <a:tc>
                  <a:txBody>
                    <a:bodyPr/>
                    <a:lstStyle/>
                    <a:p>
                      <a:r>
                        <a:rPr lang="en-US" sz="1600" b="1" dirty="0"/>
                        <a:t>Simplification</a:t>
                      </a:r>
                    </a:p>
                  </a:txBody>
                  <a:tcPr/>
                </a:tc>
                <a:tc>
                  <a:txBody>
                    <a:bodyPr/>
                    <a:lstStyle/>
                    <a:p>
                      <a:r>
                        <a:rPr lang="en-US" sz="1600" dirty="0"/>
                        <a:t>Focus on only a few of the relevant factors</a:t>
                      </a:r>
                    </a:p>
                  </a:txBody>
                  <a:tcPr/>
                </a:tc>
                <a:extLst>
                  <a:ext uri="{0D108BD9-81ED-4DB2-BD59-A6C34878D82A}">
                    <a16:rowId xmlns:a16="http://schemas.microsoft.com/office/drawing/2014/main" val="238946000"/>
                  </a:ext>
                </a:extLst>
              </a:tr>
              <a:tr h="370840">
                <a:tc>
                  <a:txBody>
                    <a:bodyPr/>
                    <a:lstStyle/>
                    <a:p>
                      <a:r>
                        <a:rPr lang="en-US" sz="1600" b="1" dirty="0"/>
                        <a:t>Herding</a:t>
                      </a:r>
                    </a:p>
                  </a:txBody>
                  <a:tcPr/>
                </a:tc>
                <a:tc>
                  <a:txBody>
                    <a:bodyPr/>
                    <a:lstStyle/>
                    <a:p>
                      <a:r>
                        <a:rPr lang="en-US" sz="1600" dirty="0"/>
                        <a:t>Base one’s choices on the actions of others</a:t>
                      </a:r>
                    </a:p>
                  </a:txBody>
                  <a:tcPr/>
                </a:tc>
                <a:extLst>
                  <a:ext uri="{0D108BD9-81ED-4DB2-BD59-A6C34878D82A}">
                    <a16:rowId xmlns:a16="http://schemas.microsoft.com/office/drawing/2014/main" val="947704457"/>
                  </a:ext>
                </a:extLst>
              </a:tr>
            </a:tbl>
          </a:graphicData>
        </a:graphic>
      </p:graphicFrame>
      <p:pic>
        <p:nvPicPr>
          <p:cNvPr id="11" name="Picture 3" descr="Cover page of the book entitled The Ostrich Paradox: Why We Underprepare for Disasters. Co-authored by Robert Meyer and Howard Kunreuther.">
            <a:extLst>
              <a:ext uri="{FF2B5EF4-FFF2-40B4-BE49-F238E27FC236}">
                <a16:creationId xmlns:a16="http://schemas.microsoft.com/office/drawing/2014/main" id="{2E3E8AAF-ED82-4183-BCF6-FF2CDEEF29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27914" y="2776846"/>
            <a:ext cx="1672761" cy="2585323"/>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E2C5A3C3-887D-44A6-96AA-D4206BA76E09}"/>
              </a:ext>
            </a:extLst>
          </p:cNvPr>
          <p:cNvSpPr>
            <a:spLocks noGrp="1"/>
          </p:cNvSpPr>
          <p:nvPr>
            <p:ph type="sldNum" sz="quarter" idx="12"/>
          </p:nvPr>
        </p:nvSpPr>
        <p:spPr/>
        <p:txBody>
          <a:bodyPr/>
          <a:lstStyle/>
          <a:p>
            <a:fld id="{A18DC79E-13DE-BB4A-A294-5E1D47F254B7}" type="slidenum">
              <a:rPr lang="en-US" smtClean="0"/>
              <a:pPr/>
              <a:t>6</a:t>
            </a:fld>
            <a:endParaRPr lang="en-US" dirty="0"/>
          </a:p>
        </p:txBody>
      </p:sp>
    </p:spTree>
    <p:extLst>
      <p:ext uri="{BB962C8B-B14F-4D97-AF65-F5344CB8AC3E}">
        <p14:creationId xmlns:p14="http://schemas.microsoft.com/office/powerpoint/2010/main" val="150281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917EE4-A22D-46BF-8F92-763C084AC107}"/>
              </a:ext>
            </a:extLst>
          </p:cNvPr>
          <p:cNvSpPr>
            <a:spLocks noGrp="1"/>
          </p:cNvSpPr>
          <p:nvPr>
            <p:ph type="title"/>
          </p:nvPr>
        </p:nvSpPr>
        <p:spPr/>
        <p:txBody>
          <a:bodyPr/>
          <a:lstStyle/>
          <a:p>
            <a:r>
              <a:rPr lang="en-US" dirty="0"/>
              <a:t>Topic 1: Cognitive Processes and Biases</a:t>
            </a:r>
          </a:p>
        </p:txBody>
      </p:sp>
      <p:sp>
        <p:nvSpPr>
          <p:cNvPr id="2" name="Text Placeholder 1">
            <a:extLst>
              <a:ext uri="{FF2B5EF4-FFF2-40B4-BE49-F238E27FC236}">
                <a16:creationId xmlns:a16="http://schemas.microsoft.com/office/drawing/2014/main" id="{C181EDFB-7BC9-4494-99D8-5B827F139A3C}"/>
              </a:ext>
            </a:extLst>
          </p:cNvPr>
          <p:cNvSpPr>
            <a:spLocks noGrp="1"/>
          </p:cNvSpPr>
          <p:nvPr>
            <p:ph type="body" sz="quarter" idx="14"/>
          </p:nvPr>
        </p:nvSpPr>
        <p:spPr/>
        <p:txBody>
          <a:bodyPr/>
          <a:lstStyle/>
          <a:p>
            <a:r>
              <a:rPr lang="en-US" dirty="0"/>
              <a:t>Human Biases: Why People Underprepare for Disasters</a:t>
            </a:r>
          </a:p>
        </p:txBody>
      </p:sp>
      <p:sp>
        <p:nvSpPr>
          <p:cNvPr id="3" name="Subtitle 2">
            <a:extLst>
              <a:ext uri="{FF2B5EF4-FFF2-40B4-BE49-F238E27FC236}">
                <a16:creationId xmlns:a16="http://schemas.microsoft.com/office/drawing/2014/main" id="{32AD2E4C-2D0B-44AD-A484-89E1CCCBBD35}"/>
              </a:ext>
            </a:extLst>
          </p:cNvPr>
          <p:cNvSpPr>
            <a:spLocks noGrp="1"/>
          </p:cNvSpPr>
          <p:nvPr>
            <p:ph type="subTitle" idx="13"/>
          </p:nvPr>
        </p:nvSpPr>
        <p:spPr>
          <a:xfrm>
            <a:off x="4699747" y="533992"/>
            <a:ext cx="3884333" cy="166199"/>
          </a:xfrm>
        </p:spPr>
        <p:txBody>
          <a:bodyPr/>
          <a:lstStyle/>
          <a:p>
            <a:r>
              <a:rPr lang="en-US" dirty="0"/>
              <a:t>Dr. Howard </a:t>
            </a:r>
            <a:r>
              <a:rPr lang="en-US" dirty="0" err="1"/>
              <a:t>Kunreuther</a:t>
            </a:r>
            <a:endParaRPr lang="en-US" dirty="0"/>
          </a:p>
        </p:txBody>
      </p:sp>
      <p:sp>
        <p:nvSpPr>
          <p:cNvPr id="6" name="Content Placeholder 5">
            <a:extLst>
              <a:ext uri="{FF2B5EF4-FFF2-40B4-BE49-F238E27FC236}">
                <a16:creationId xmlns:a16="http://schemas.microsoft.com/office/drawing/2014/main" id="{A2FBC721-4903-42C9-84C0-901564F52AA6}"/>
              </a:ext>
            </a:extLst>
          </p:cNvPr>
          <p:cNvSpPr>
            <a:spLocks noGrp="1"/>
          </p:cNvSpPr>
          <p:nvPr>
            <p:ph idx="1"/>
          </p:nvPr>
        </p:nvSpPr>
        <p:spPr>
          <a:xfrm>
            <a:off x="460561" y="1825625"/>
            <a:ext cx="8118842" cy="2979839"/>
          </a:xfrm>
        </p:spPr>
        <p:txBody>
          <a:bodyPr/>
          <a:lstStyle/>
          <a:p>
            <a:pPr marL="227013" indent="-227013"/>
            <a:r>
              <a:rPr lang="en-US" sz="1800" dirty="0"/>
              <a:t>When individuals are unsure how to best prepare for a disaster, they often choose the option that requires the least amount of mental effort</a:t>
            </a:r>
          </a:p>
          <a:p>
            <a:pPr marL="227013" indent="-227013"/>
            <a:r>
              <a:rPr lang="en-US" sz="1800" dirty="0"/>
              <a:t>For example: </a:t>
            </a:r>
          </a:p>
          <a:p>
            <a:pPr marL="460375" lvl="1" indent="-230188">
              <a:buSzPct val="75000"/>
              <a:buFont typeface="Hiragino Sans W3" panose="020B0300000000000000" pitchFamily="34" charset="-128"/>
              <a:buChar char="◦"/>
            </a:pPr>
            <a:r>
              <a:rPr lang="en-US" sz="1600" dirty="0">
                <a:latin typeface="Arial" panose="020B0604020202020204" pitchFamily="34" charset="0"/>
                <a:cs typeface="Arial" panose="020B0604020202020204" pitchFamily="34" charset="0"/>
              </a:rPr>
              <a:t>Individuals who purchase insurance often choose the lowest deductible (highest premium) to maximize the chance of getting a return from their policy</a:t>
            </a:r>
          </a:p>
          <a:p>
            <a:pPr marL="460375" lvl="1" indent="-230188">
              <a:buSzPct val="75000"/>
              <a:buFont typeface="Hiragino Sans W3" panose="020B0300000000000000" pitchFamily="34" charset="-128"/>
              <a:buChar char="◦"/>
            </a:pPr>
            <a:r>
              <a:rPr lang="en-US" sz="1600" dirty="0">
                <a:latin typeface="Arial" panose="020B0604020202020204" pitchFamily="34" charset="0"/>
                <a:cs typeface="Arial" panose="020B0604020202020204" pitchFamily="34" charset="0"/>
              </a:rPr>
              <a:t>Following a hurricane warning, individuals may decide to remain in their home rather than evacuate in the hope or belief that the storm will not impact their community</a:t>
            </a:r>
          </a:p>
          <a:p>
            <a:pPr marL="227013" lvl="0" indent="-227013"/>
            <a:r>
              <a:rPr lang="en-US" sz="1800" dirty="0">
                <a:solidFill>
                  <a:srgbClr val="000000"/>
                </a:solidFill>
              </a:rPr>
              <a:t>Unfortunately, </a:t>
            </a:r>
            <a:r>
              <a:rPr lang="en-US" sz="1800" u="sng" dirty="0">
                <a:solidFill>
                  <a:srgbClr val="000000"/>
                </a:solidFill>
              </a:rPr>
              <a:t>these choices often do not reflect a systematic analysis of the data</a:t>
            </a:r>
            <a:r>
              <a:rPr lang="en-US" sz="1800" dirty="0">
                <a:solidFill>
                  <a:srgbClr val="000000"/>
                </a:solidFill>
              </a:rPr>
              <a:t> and in some cases can lead to tragic consequences</a:t>
            </a:r>
          </a:p>
        </p:txBody>
      </p:sp>
      <p:sp>
        <p:nvSpPr>
          <p:cNvPr id="7" name="Content Placeholder 6">
            <a:extLst>
              <a:ext uri="{FF2B5EF4-FFF2-40B4-BE49-F238E27FC236}">
                <a16:creationId xmlns:a16="http://schemas.microsoft.com/office/drawing/2014/main" id="{F2D0648C-8D7E-4800-B13A-EE0070A721B2}"/>
              </a:ext>
            </a:extLst>
          </p:cNvPr>
          <p:cNvSpPr>
            <a:spLocks noGrp="1"/>
          </p:cNvSpPr>
          <p:nvPr>
            <p:ph idx="15"/>
          </p:nvPr>
        </p:nvSpPr>
        <p:spPr>
          <a:xfrm>
            <a:off x="460561" y="5150473"/>
            <a:ext cx="8202706" cy="682160"/>
          </a:xfrm>
        </p:spPr>
        <p:txBody>
          <a:bodyPr/>
          <a:lstStyle/>
          <a:p>
            <a:pPr marL="0" lvl="0" indent="0">
              <a:spcBef>
                <a:spcPts val="0"/>
              </a:spcBef>
              <a:buNone/>
            </a:pPr>
            <a:r>
              <a:rPr lang="en-US" sz="1600" dirty="0"/>
              <a:t>It can be hard to convince people that the best return on an insurance policy is no return at all.</a:t>
            </a:r>
          </a:p>
          <a:p>
            <a:pPr marL="0" lvl="0" indent="0" algn="r" defTabSz="457200">
              <a:lnSpc>
                <a:spcPct val="100000"/>
              </a:lnSpc>
              <a:spcBef>
                <a:spcPts val="0"/>
              </a:spcBef>
              <a:buNone/>
            </a:pPr>
            <a:r>
              <a:rPr lang="en-US" sz="1600" dirty="0"/>
              <a:t>– Dr. Howard </a:t>
            </a:r>
            <a:r>
              <a:rPr lang="en-US" sz="1600" dirty="0" err="1"/>
              <a:t>Kunreuther</a:t>
            </a:r>
            <a:endParaRPr lang="en-US" sz="1600" dirty="0"/>
          </a:p>
        </p:txBody>
      </p:sp>
      <p:sp>
        <p:nvSpPr>
          <p:cNvPr id="4" name="Slide Number Placeholder 3">
            <a:extLst>
              <a:ext uri="{FF2B5EF4-FFF2-40B4-BE49-F238E27FC236}">
                <a16:creationId xmlns:a16="http://schemas.microsoft.com/office/drawing/2014/main" id="{B53705D5-82AE-4730-8167-E0B4E4769617}"/>
              </a:ext>
            </a:extLst>
          </p:cNvPr>
          <p:cNvSpPr>
            <a:spLocks noGrp="1"/>
          </p:cNvSpPr>
          <p:nvPr>
            <p:ph type="sldNum" sz="quarter" idx="12"/>
          </p:nvPr>
        </p:nvSpPr>
        <p:spPr/>
        <p:txBody>
          <a:bodyPr/>
          <a:lstStyle/>
          <a:p>
            <a:fld id="{A18DC79E-13DE-BB4A-A294-5E1D47F254B7}" type="slidenum">
              <a:rPr lang="en-US" smtClean="0"/>
              <a:pPr/>
              <a:t>7</a:t>
            </a:fld>
            <a:endParaRPr lang="en-US" dirty="0"/>
          </a:p>
        </p:txBody>
      </p:sp>
    </p:spTree>
    <p:extLst>
      <p:ext uri="{BB962C8B-B14F-4D97-AF65-F5344CB8AC3E}">
        <p14:creationId xmlns:p14="http://schemas.microsoft.com/office/powerpoint/2010/main" val="3993550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22E65F-04EE-46B1-A27F-89C3C0116BA4}"/>
              </a:ext>
            </a:extLst>
          </p:cNvPr>
          <p:cNvSpPr>
            <a:spLocks noGrp="1"/>
          </p:cNvSpPr>
          <p:nvPr>
            <p:ph type="title"/>
          </p:nvPr>
        </p:nvSpPr>
        <p:spPr/>
        <p:txBody>
          <a:bodyPr/>
          <a:lstStyle/>
          <a:p>
            <a:r>
              <a:rPr lang="en-US" dirty="0">
                <a:solidFill>
                  <a:srgbClr val="0B3B60"/>
                </a:solidFill>
              </a:rPr>
              <a:t>Topic 1: Cognitive Processes and Biases</a:t>
            </a:r>
            <a:endParaRPr lang="en-US" dirty="0"/>
          </a:p>
        </p:txBody>
      </p:sp>
      <p:sp>
        <p:nvSpPr>
          <p:cNvPr id="2" name="Text Placeholder 1">
            <a:extLst>
              <a:ext uri="{FF2B5EF4-FFF2-40B4-BE49-F238E27FC236}">
                <a16:creationId xmlns:a16="http://schemas.microsoft.com/office/drawing/2014/main" id="{CD4FD1E5-962E-4290-804B-205773E94CFB}"/>
              </a:ext>
            </a:extLst>
          </p:cNvPr>
          <p:cNvSpPr>
            <a:spLocks noGrp="1"/>
          </p:cNvSpPr>
          <p:nvPr>
            <p:ph type="body" sz="quarter" idx="14"/>
          </p:nvPr>
        </p:nvSpPr>
        <p:spPr/>
        <p:txBody>
          <a:bodyPr/>
          <a:lstStyle/>
          <a:p>
            <a:r>
              <a:rPr lang="en-US" dirty="0"/>
              <a:t>Human Biases: Why People Underprepare for Disasters</a:t>
            </a:r>
          </a:p>
        </p:txBody>
      </p:sp>
      <p:sp>
        <p:nvSpPr>
          <p:cNvPr id="3" name="Subtitle 2">
            <a:extLst>
              <a:ext uri="{FF2B5EF4-FFF2-40B4-BE49-F238E27FC236}">
                <a16:creationId xmlns:a16="http://schemas.microsoft.com/office/drawing/2014/main" id="{09275299-8899-4C9B-A4F5-9FD7134022A0}"/>
              </a:ext>
            </a:extLst>
          </p:cNvPr>
          <p:cNvSpPr>
            <a:spLocks noGrp="1"/>
          </p:cNvSpPr>
          <p:nvPr>
            <p:ph type="subTitle" idx="13"/>
          </p:nvPr>
        </p:nvSpPr>
        <p:spPr>
          <a:xfrm>
            <a:off x="4699747" y="533992"/>
            <a:ext cx="3884333" cy="166199"/>
          </a:xfrm>
        </p:spPr>
        <p:txBody>
          <a:bodyPr/>
          <a:lstStyle/>
          <a:p>
            <a:r>
              <a:rPr lang="en-US" dirty="0"/>
              <a:t>Dr. Howard </a:t>
            </a:r>
            <a:r>
              <a:rPr lang="en-US" dirty="0" err="1"/>
              <a:t>Kunreuther</a:t>
            </a:r>
            <a:endParaRPr lang="en-US" dirty="0"/>
          </a:p>
        </p:txBody>
      </p:sp>
      <p:sp>
        <p:nvSpPr>
          <p:cNvPr id="5" name="Content Placeholder 4">
            <a:extLst>
              <a:ext uri="{FF2B5EF4-FFF2-40B4-BE49-F238E27FC236}">
                <a16:creationId xmlns:a16="http://schemas.microsoft.com/office/drawing/2014/main" id="{3C298B29-14C7-408D-BD45-41163D9B8C5E}"/>
              </a:ext>
            </a:extLst>
          </p:cNvPr>
          <p:cNvSpPr>
            <a:spLocks noGrp="1"/>
          </p:cNvSpPr>
          <p:nvPr>
            <p:ph idx="1"/>
          </p:nvPr>
        </p:nvSpPr>
        <p:spPr>
          <a:xfrm>
            <a:off x="460561" y="1825624"/>
            <a:ext cx="8002503" cy="2902019"/>
          </a:xfrm>
        </p:spPr>
        <p:txBody>
          <a:bodyPr/>
          <a:lstStyle/>
          <a:p>
            <a:pPr marL="0" indent="0">
              <a:lnSpc>
                <a:spcPct val="95000"/>
              </a:lnSpc>
              <a:spcBef>
                <a:spcPts val="600"/>
              </a:spcBef>
              <a:spcAft>
                <a:spcPts val="600"/>
              </a:spcAft>
              <a:buClrTx/>
              <a:buSzTx/>
              <a:buNone/>
            </a:pPr>
            <a:r>
              <a:rPr lang="en-US" sz="1700" dirty="0">
                <a:solidFill>
                  <a:schemeClr val="tx2"/>
                </a:solidFill>
              </a:rPr>
              <a:t>Dr. </a:t>
            </a:r>
            <a:r>
              <a:rPr lang="en-US" sz="1700" dirty="0" err="1">
                <a:solidFill>
                  <a:schemeClr val="tx2"/>
                </a:solidFill>
              </a:rPr>
              <a:t>Kunreuther</a:t>
            </a:r>
            <a:r>
              <a:rPr lang="en-US" sz="1700" dirty="0">
                <a:solidFill>
                  <a:schemeClr val="tx2"/>
                </a:solidFill>
              </a:rPr>
              <a:t> explains that people exhibit not just one of the identified biases, but a combination, creating even more complex challenges to preparedness.</a:t>
            </a:r>
          </a:p>
          <a:p>
            <a:pPr marL="233363" indent="-233363">
              <a:lnSpc>
                <a:spcPct val="95000"/>
              </a:lnSpc>
              <a:spcBef>
                <a:spcPts val="600"/>
              </a:spcBef>
              <a:spcAft>
                <a:spcPts val="600"/>
              </a:spcAft>
              <a:buClrTx/>
              <a:buSzTx/>
              <a:buFont typeface="Arial" panose="020B0604020202020204" pitchFamily="34" charset="0"/>
              <a:buChar char="•"/>
            </a:pPr>
            <a:r>
              <a:rPr lang="en-US" sz="1700" dirty="0">
                <a:solidFill>
                  <a:schemeClr val="tx2"/>
                </a:solidFill>
              </a:rPr>
              <a:t>What are examples of the six biases, or combination of biases, you have noticed in your efforts to help people in your community prepare?    </a:t>
            </a:r>
          </a:p>
          <a:p>
            <a:pPr marL="233363" indent="-233363">
              <a:lnSpc>
                <a:spcPct val="95000"/>
              </a:lnSpc>
              <a:spcBef>
                <a:spcPts val="600"/>
              </a:spcBef>
              <a:spcAft>
                <a:spcPts val="600"/>
              </a:spcAft>
              <a:buClrTx/>
              <a:buSzTx/>
              <a:buFont typeface="Arial" panose="020B0604020202020204" pitchFamily="34" charset="0"/>
              <a:buChar char="•"/>
            </a:pPr>
            <a:r>
              <a:rPr lang="en-US" sz="1700" dirty="0">
                <a:solidFill>
                  <a:schemeClr val="tx2"/>
                </a:solidFill>
              </a:rPr>
              <a:t>What are some examples of the six biases you have observed in decision-making during the response phase? Were the publics’ biases different from those in response operations? </a:t>
            </a:r>
          </a:p>
          <a:p>
            <a:pPr marL="233363" indent="-233363">
              <a:lnSpc>
                <a:spcPct val="95000"/>
              </a:lnSpc>
              <a:spcBef>
                <a:spcPts val="600"/>
              </a:spcBef>
              <a:spcAft>
                <a:spcPts val="600"/>
              </a:spcAft>
              <a:buClrTx/>
              <a:buSzTx/>
              <a:buFont typeface="Arial" panose="020B0604020202020204" pitchFamily="34" charset="0"/>
              <a:buChar char="•"/>
            </a:pPr>
            <a:r>
              <a:rPr lang="en-US" sz="1700" dirty="0">
                <a:solidFill>
                  <a:schemeClr val="tx2"/>
                </a:solidFill>
              </a:rPr>
              <a:t>Have you personally experienced these biases in your own decision-making? </a:t>
            </a:r>
            <a:endParaRPr lang="en-US" dirty="0"/>
          </a:p>
        </p:txBody>
      </p:sp>
      <p:sp>
        <p:nvSpPr>
          <p:cNvPr id="6" name="Slide Number Placeholder 5">
            <a:extLst>
              <a:ext uri="{FF2B5EF4-FFF2-40B4-BE49-F238E27FC236}">
                <a16:creationId xmlns:a16="http://schemas.microsoft.com/office/drawing/2014/main" id="{8EE0CE53-CB1C-4D29-BBA4-6F88622B5EAB}"/>
              </a:ext>
            </a:extLst>
          </p:cNvPr>
          <p:cNvSpPr>
            <a:spLocks noGrp="1"/>
          </p:cNvSpPr>
          <p:nvPr>
            <p:ph type="sldNum" sz="quarter" idx="12"/>
          </p:nvPr>
        </p:nvSpPr>
        <p:spPr/>
        <p:txBody>
          <a:bodyPr/>
          <a:lstStyle/>
          <a:p>
            <a:fld id="{A18DC79E-13DE-BB4A-A294-5E1D47F254B7}" type="slidenum">
              <a:rPr lang="en-US" smtClean="0"/>
              <a:pPr/>
              <a:t>8</a:t>
            </a:fld>
            <a:endParaRPr lang="en-US" dirty="0"/>
          </a:p>
        </p:txBody>
      </p:sp>
    </p:spTree>
    <p:extLst>
      <p:ext uri="{BB962C8B-B14F-4D97-AF65-F5344CB8AC3E}">
        <p14:creationId xmlns:p14="http://schemas.microsoft.com/office/powerpoint/2010/main" val="938873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DE67BC-AE24-42F7-BCBB-98D5E58E3BF3}"/>
              </a:ext>
            </a:extLst>
          </p:cNvPr>
          <p:cNvSpPr>
            <a:spLocks noGrp="1"/>
          </p:cNvSpPr>
          <p:nvPr>
            <p:ph type="title"/>
          </p:nvPr>
        </p:nvSpPr>
        <p:spPr/>
        <p:txBody>
          <a:bodyPr/>
          <a:lstStyle/>
          <a:p>
            <a:r>
              <a:rPr lang="en-US" dirty="0"/>
              <a:t>Topic 2: Improving Decision Making for Preparedness </a:t>
            </a:r>
          </a:p>
        </p:txBody>
      </p:sp>
      <p:sp>
        <p:nvSpPr>
          <p:cNvPr id="2" name="Text Placeholder 1">
            <a:extLst>
              <a:ext uri="{FF2B5EF4-FFF2-40B4-BE49-F238E27FC236}">
                <a16:creationId xmlns:a16="http://schemas.microsoft.com/office/drawing/2014/main" id="{0165C2DE-66C4-4AB8-8207-0AAE75FDFA53}"/>
              </a:ext>
            </a:extLst>
          </p:cNvPr>
          <p:cNvSpPr>
            <a:spLocks noGrp="1"/>
          </p:cNvSpPr>
          <p:nvPr>
            <p:ph type="body" sz="quarter" idx="14"/>
          </p:nvPr>
        </p:nvSpPr>
        <p:spPr/>
        <p:txBody>
          <a:bodyPr/>
          <a:lstStyle/>
          <a:p>
            <a:r>
              <a:rPr lang="en-US" dirty="0"/>
              <a:t>Human Biases: Why People Underprepare for Disasters</a:t>
            </a:r>
          </a:p>
        </p:txBody>
      </p:sp>
      <p:sp>
        <p:nvSpPr>
          <p:cNvPr id="3" name="Subtitle 2">
            <a:extLst>
              <a:ext uri="{FF2B5EF4-FFF2-40B4-BE49-F238E27FC236}">
                <a16:creationId xmlns:a16="http://schemas.microsoft.com/office/drawing/2014/main" id="{EBD1CE68-4A9C-4E73-A646-35C8ECA78E89}"/>
              </a:ext>
            </a:extLst>
          </p:cNvPr>
          <p:cNvSpPr>
            <a:spLocks noGrp="1"/>
          </p:cNvSpPr>
          <p:nvPr>
            <p:ph type="subTitle" idx="13"/>
          </p:nvPr>
        </p:nvSpPr>
        <p:spPr>
          <a:xfrm>
            <a:off x="4699747" y="533992"/>
            <a:ext cx="3884333" cy="166199"/>
          </a:xfrm>
        </p:spPr>
        <p:txBody>
          <a:bodyPr/>
          <a:lstStyle/>
          <a:p>
            <a:r>
              <a:rPr lang="en-US" dirty="0"/>
              <a:t>Dr. Howard </a:t>
            </a:r>
            <a:r>
              <a:rPr lang="en-US" dirty="0" err="1"/>
              <a:t>Kunreuther</a:t>
            </a:r>
            <a:endParaRPr lang="en-US" dirty="0"/>
          </a:p>
        </p:txBody>
      </p:sp>
      <p:sp>
        <p:nvSpPr>
          <p:cNvPr id="6" name="Content Placeholder 5">
            <a:extLst>
              <a:ext uri="{FF2B5EF4-FFF2-40B4-BE49-F238E27FC236}">
                <a16:creationId xmlns:a16="http://schemas.microsoft.com/office/drawing/2014/main" id="{7C99CA13-C35F-4424-974B-0508DAEEC77C}"/>
              </a:ext>
            </a:extLst>
          </p:cNvPr>
          <p:cNvSpPr>
            <a:spLocks noGrp="1"/>
          </p:cNvSpPr>
          <p:nvPr>
            <p:ph idx="1"/>
          </p:nvPr>
        </p:nvSpPr>
        <p:spPr>
          <a:xfrm>
            <a:off x="460561" y="1825625"/>
            <a:ext cx="8212793" cy="1466255"/>
          </a:xfrm>
        </p:spPr>
        <p:txBody>
          <a:bodyPr/>
          <a:lstStyle/>
          <a:p>
            <a:pPr marL="227013" indent="-227013"/>
            <a:r>
              <a:rPr lang="en-US" sz="1800" dirty="0"/>
              <a:t>Recognizing these biases and designing strategies that deal with them presents an opportunity to improve preparedness</a:t>
            </a:r>
          </a:p>
          <a:p>
            <a:pPr marL="227013" indent="-227013"/>
            <a:r>
              <a:rPr lang="en-US" sz="1800" dirty="0"/>
              <a:t>Dr. </a:t>
            </a:r>
            <a:r>
              <a:rPr lang="en-US" sz="1800" dirty="0" err="1"/>
              <a:t>Kunreuther</a:t>
            </a:r>
            <a:r>
              <a:rPr lang="en-US" sz="1800" dirty="0"/>
              <a:t> proposes a four-step </a:t>
            </a:r>
            <a:r>
              <a:rPr lang="en-US" sz="1800" u="sng" dirty="0"/>
              <a:t>behavioral risk audit</a:t>
            </a:r>
            <a:r>
              <a:rPr lang="en-US" sz="1800" dirty="0"/>
              <a:t>, combining protective decision-making with economic incentives, to encourage individuals to undertake preparedness measures: </a:t>
            </a:r>
          </a:p>
        </p:txBody>
      </p:sp>
      <p:graphicFrame>
        <p:nvGraphicFramePr>
          <p:cNvPr id="12" name="Table 11">
            <a:extLst>
              <a:ext uri="{FF2B5EF4-FFF2-40B4-BE49-F238E27FC236}">
                <a16:creationId xmlns:a16="http://schemas.microsoft.com/office/drawing/2014/main" id="{A393C8C2-08EA-4B13-9014-4B2B9A9EDB15}"/>
              </a:ext>
            </a:extLst>
          </p:cNvPr>
          <p:cNvGraphicFramePr>
            <a:graphicFrameLocks noGrp="1"/>
          </p:cNvGraphicFramePr>
          <p:nvPr>
            <p:extLst>
              <p:ext uri="{D42A27DB-BD31-4B8C-83A1-F6EECF244321}">
                <p14:modId xmlns:p14="http://schemas.microsoft.com/office/powerpoint/2010/main" val="3285072927"/>
              </p:ext>
            </p:extLst>
          </p:nvPr>
        </p:nvGraphicFramePr>
        <p:xfrm>
          <a:off x="809423" y="3356182"/>
          <a:ext cx="7769979" cy="2032000"/>
        </p:xfrm>
        <a:graphic>
          <a:graphicData uri="http://schemas.openxmlformats.org/drawingml/2006/table">
            <a:tbl>
              <a:tblPr firstRow="1" bandRow="1">
                <a:tableStyleId>{B301B821-A1FF-4177-AEE7-76D212191A09}</a:tableStyleId>
              </a:tblPr>
              <a:tblGrid>
                <a:gridCol w="667685">
                  <a:extLst>
                    <a:ext uri="{9D8B030D-6E8A-4147-A177-3AD203B41FA5}">
                      <a16:colId xmlns:a16="http://schemas.microsoft.com/office/drawing/2014/main" val="2077677926"/>
                    </a:ext>
                  </a:extLst>
                </a:gridCol>
                <a:gridCol w="7102294">
                  <a:extLst>
                    <a:ext uri="{9D8B030D-6E8A-4147-A177-3AD203B41FA5}">
                      <a16:colId xmlns:a16="http://schemas.microsoft.com/office/drawing/2014/main" val="205222745"/>
                    </a:ext>
                  </a:extLst>
                </a:gridCol>
              </a:tblGrid>
              <a:tr h="370840">
                <a:tc>
                  <a:txBody>
                    <a:bodyPr/>
                    <a:lstStyle/>
                    <a:p>
                      <a:r>
                        <a:rPr lang="en-US" sz="1500" b="1" dirty="0"/>
                        <a:t>Step</a:t>
                      </a:r>
                    </a:p>
                  </a:txBody>
                  <a:tcPr>
                    <a:lnR w="12700" cap="flat" cmpd="sng" algn="ctr">
                      <a:solidFill>
                        <a:schemeClr val="bg1"/>
                      </a:solidFill>
                      <a:prstDash val="solid"/>
                      <a:round/>
                      <a:headEnd type="none" w="med" len="med"/>
                      <a:tailEnd type="none" w="med" len="med"/>
                    </a:lnR>
                  </a:tcPr>
                </a:tc>
                <a:tc>
                  <a:txBody>
                    <a:bodyPr/>
                    <a:lstStyle/>
                    <a:p>
                      <a:r>
                        <a:rPr lang="en-US" sz="1500" dirty="0"/>
                        <a:t>Activity</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432418362"/>
                  </a:ext>
                </a:extLst>
              </a:tr>
              <a:tr h="370840">
                <a:tc>
                  <a:txBody>
                    <a:bodyPr/>
                    <a:lstStyle/>
                    <a:p>
                      <a:r>
                        <a:rPr lang="en-US" sz="1500" b="1" dirty="0"/>
                        <a:t>1</a:t>
                      </a:r>
                    </a:p>
                  </a:txBody>
                  <a:tcPr>
                    <a:lnR w="12700" cap="flat" cmpd="sng" algn="ctr">
                      <a:solidFill>
                        <a:schemeClr val="accent1"/>
                      </a:solidFill>
                      <a:prstDash val="solid"/>
                      <a:round/>
                      <a:headEnd type="none" w="med" len="med"/>
                      <a:tailEnd type="none" w="med" len="med"/>
                    </a:lnR>
                  </a:tcPr>
                </a:tc>
                <a:tc>
                  <a:txBody>
                    <a:bodyPr/>
                    <a:lstStyle/>
                    <a:p>
                      <a:r>
                        <a:rPr lang="en-US" sz="1500" dirty="0"/>
                        <a:t>List the biases</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410062896"/>
                  </a:ext>
                </a:extLst>
              </a:tr>
              <a:tr h="370840">
                <a:tc>
                  <a:txBody>
                    <a:bodyPr/>
                    <a:lstStyle/>
                    <a:p>
                      <a:r>
                        <a:rPr lang="en-US" sz="1500" b="1" dirty="0"/>
                        <a:t>2</a:t>
                      </a:r>
                    </a:p>
                  </a:txBody>
                  <a:tcPr>
                    <a:lnR w="12700" cap="flat" cmpd="sng" algn="ctr">
                      <a:solidFill>
                        <a:schemeClr val="accent1"/>
                      </a:solidFill>
                      <a:prstDash val="solid"/>
                      <a:round/>
                      <a:headEnd type="none" w="med" len="med"/>
                      <a:tailEnd type="none" w="med" len="med"/>
                    </a:lnR>
                  </a:tcPr>
                </a:tc>
                <a:tc>
                  <a:txBody>
                    <a:bodyPr/>
                    <a:lstStyle/>
                    <a:p>
                      <a:r>
                        <a:rPr lang="en-US" sz="1500" dirty="0"/>
                        <a:t>Describe how biases impact beliefs (creating an underestimation of risk)</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743563877"/>
                  </a:ext>
                </a:extLst>
              </a:tr>
              <a:tr h="370840">
                <a:tc>
                  <a:txBody>
                    <a:bodyPr/>
                    <a:lstStyle/>
                    <a:p>
                      <a:r>
                        <a:rPr lang="en-US" sz="1500" b="1" dirty="0"/>
                        <a:t>3</a:t>
                      </a:r>
                    </a:p>
                  </a:txBody>
                  <a:tcPr>
                    <a:lnR w="12700" cap="flat" cmpd="sng" algn="ctr">
                      <a:solidFill>
                        <a:schemeClr val="accent1"/>
                      </a:solidFill>
                      <a:prstDash val="solid"/>
                      <a:round/>
                      <a:headEnd type="none" w="med" len="med"/>
                      <a:tailEnd type="none" w="med" len="med"/>
                    </a:lnR>
                  </a:tcPr>
                </a:tc>
                <a:tc>
                  <a:txBody>
                    <a:bodyPr/>
                    <a:lstStyle/>
                    <a:p>
                      <a:r>
                        <a:rPr lang="en-US" sz="1500" dirty="0"/>
                        <a:t>Analyze how these biases become evident relative to how individuals prepare or do not prepare (how underestimation of risk impacts preparedness)</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839100627"/>
                  </a:ext>
                </a:extLst>
              </a:tr>
              <a:tr h="370840">
                <a:tc>
                  <a:txBody>
                    <a:bodyPr/>
                    <a:lstStyle/>
                    <a:p>
                      <a:r>
                        <a:rPr lang="en-US" sz="1500" b="1" dirty="0"/>
                        <a:t>4</a:t>
                      </a:r>
                    </a:p>
                  </a:txBody>
                  <a:tcPr>
                    <a:lnR w="12700" cap="flat" cmpd="sng" algn="ctr">
                      <a:solidFill>
                        <a:schemeClr val="accent1"/>
                      </a:solidFill>
                      <a:prstDash val="solid"/>
                      <a:round/>
                      <a:headEnd type="none" w="med" len="med"/>
                      <a:tailEnd type="none" w="med" len="med"/>
                    </a:lnR>
                  </a:tcPr>
                </a:tc>
                <a:tc>
                  <a:txBody>
                    <a:bodyPr/>
                    <a:lstStyle/>
                    <a:p>
                      <a:r>
                        <a:rPr lang="en-US" sz="1500" dirty="0"/>
                        <a:t>Design remedies (incentives and persuasive tactics to overcome lack of preparedness)</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355168489"/>
                  </a:ext>
                </a:extLst>
              </a:tr>
            </a:tbl>
          </a:graphicData>
        </a:graphic>
      </p:graphicFrame>
      <p:sp>
        <p:nvSpPr>
          <p:cNvPr id="8" name="Content Placeholder 7">
            <a:extLst>
              <a:ext uri="{FF2B5EF4-FFF2-40B4-BE49-F238E27FC236}">
                <a16:creationId xmlns:a16="http://schemas.microsoft.com/office/drawing/2014/main" id="{2FB233DF-D382-45BB-9E4D-8FFBA2E5B38B}"/>
              </a:ext>
            </a:extLst>
          </p:cNvPr>
          <p:cNvSpPr>
            <a:spLocks noGrp="1"/>
          </p:cNvSpPr>
          <p:nvPr>
            <p:ph sz="quarter" idx="16"/>
          </p:nvPr>
        </p:nvSpPr>
        <p:spPr>
          <a:xfrm>
            <a:off x="6782342" y="5375716"/>
            <a:ext cx="1810448" cy="219456"/>
          </a:xfrm>
        </p:spPr>
        <p:txBody>
          <a:bodyPr>
            <a:normAutofit/>
          </a:bodyPr>
          <a:lstStyle/>
          <a:p>
            <a:pPr algn="r"/>
            <a:r>
              <a:rPr lang="en-US" sz="900" dirty="0"/>
              <a:t>The Ostrich Paradox, pages 73-74</a:t>
            </a:r>
          </a:p>
        </p:txBody>
      </p:sp>
      <p:sp>
        <p:nvSpPr>
          <p:cNvPr id="7" name="Content Placeholder 6">
            <a:extLst>
              <a:ext uri="{FF2B5EF4-FFF2-40B4-BE49-F238E27FC236}">
                <a16:creationId xmlns:a16="http://schemas.microsoft.com/office/drawing/2014/main" id="{B01CBF70-DB01-4B53-A21C-D526E45575A8}"/>
              </a:ext>
            </a:extLst>
          </p:cNvPr>
          <p:cNvSpPr>
            <a:spLocks noGrp="1"/>
          </p:cNvSpPr>
          <p:nvPr>
            <p:ph idx="15"/>
          </p:nvPr>
        </p:nvSpPr>
        <p:spPr>
          <a:xfrm>
            <a:off x="460561" y="5633832"/>
            <a:ext cx="8202706" cy="913413"/>
          </a:xfrm>
        </p:spPr>
        <p:txBody>
          <a:bodyPr/>
          <a:lstStyle/>
          <a:p>
            <a:pPr marL="0" indent="0">
              <a:lnSpc>
                <a:spcPct val="85000"/>
              </a:lnSpc>
              <a:spcBef>
                <a:spcPts val="0"/>
              </a:spcBef>
              <a:buNone/>
            </a:pPr>
            <a:r>
              <a:rPr lang="en-US" sz="1600" dirty="0"/>
              <a:t>We’re not going to change people. We have these biases; let’s work with them. Can we figure out a way to improve dealing with extreme events by linking intuitive and deliberative thinking?</a:t>
            </a:r>
          </a:p>
          <a:p>
            <a:pPr marL="0" indent="0" algn="r">
              <a:lnSpc>
                <a:spcPct val="85000"/>
              </a:lnSpc>
              <a:spcBef>
                <a:spcPts val="0"/>
              </a:spcBef>
              <a:buNone/>
            </a:pPr>
            <a:r>
              <a:rPr lang="en-US" sz="1600" dirty="0"/>
              <a:t>– Dr. Howard </a:t>
            </a:r>
            <a:r>
              <a:rPr lang="en-US" sz="1600" dirty="0" err="1"/>
              <a:t>Kunreuther</a:t>
            </a:r>
            <a:endParaRPr lang="en-US" sz="1600" dirty="0"/>
          </a:p>
        </p:txBody>
      </p:sp>
      <p:sp>
        <p:nvSpPr>
          <p:cNvPr id="4" name="Slide Number Placeholder 3">
            <a:extLst>
              <a:ext uri="{FF2B5EF4-FFF2-40B4-BE49-F238E27FC236}">
                <a16:creationId xmlns:a16="http://schemas.microsoft.com/office/drawing/2014/main" id="{6F12BC58-33EA-48B4-9D1B-488874A414E0}"/>
              </a:ext>
            </a:extLst>
          </p:cNvPr>
          <p:cNvSpPr>
            <a:spLocks noGrp="1"/>
          </p:cNvSpPr>
          <p:nvPr>
            <p:ph type="sldNum" sz="quarter" idx="12"/>
          </p:nvPr>
        </p:nvSpPr>
        <p:spPr/>
        <p:txBody>
          <a:bodyPr/>
          <a:lstStyle/>
          <a:p>
            <a:fld id="{A18DC79E-13DE-BB4A-A294-5E1D47F254B7}" type="slidenum">
              <a:rPr lang="en-US" smtClean="0"/>
              <a:pPr/>
              <a:t>9</a:t>
            </a:fld>
            <a:endParaRPr lang="en-US" dirty="0"/>
          </a:p>
        </p:txBody>
      </p:sp>
    </p:spTree>
    <p:extLst>
      <p:ext uri="{BB962C8B-B14F-4D97-AF65-F5344CB8AC3E}">
        <p14:creationId xmlns:p14="http://schemas.microsoft.com/office/powerpoint/2010/main" val="1736829764"/>
      </p:ext>
    </p:extLst>
  </p:cSld>
  <p:clrMapOvr>
    <a:masterClrMapping/>
  </p:clrMapOvr>
</p:sld>
</file>

<file path=ppt/theme/theme1.xml><?xml version="1.0" encoding="utf-8"?>
<a:theme xmlns:a="http://schemas.openxmlformats.org/drawingml/2006/main" name="Office Theme">
  <a:themeElements>
    <a:clrScheme name="PrepTalks">
      <a:dk1>
        <a:srgbClr val="000000"/>
      </a:dk1>
      <a:lt1>
        <a:srgbClr val="FFFFFF"/>
      </a:lt1>
      <a:dk2>
        <a:srgbClr val="0B3B60"/>
      </a:dk2>
      <a:lt2>
        <a:srgbClr val="E0F1FB"/>
      </a:lt2>
      <a:accent1>
        <a:srgbClr val="0079AC"/>
      </a:accent1>
      <a:accent2>
        <a:srgbClr val="575659"/>
      </a:accent2>
      <a:accent3>
        <a:srgbClr val="A5A5A5"/>
      </a:accent3>
      <a:accent4>
        <a:srgbClr val="AA1F2E"/>
      </a:accent4>
      <a:accent5>
        <a:srgbClr val="59813A"/>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5AFDAE03B6C944A3098A367D4ADC16" ma:contentTypeVersion="7" ma:contentTypeDescription="Create a new document." ma:contentTypeScope="" ma:versionID="2a2d6ca269594178543bfa699a91c741">
  <xsd:schema xmlns:xsd="http://www.w3.org/2001/XMLSchema" xmlns:xs="http://www.w3.org/2001/XMLSchema" xmlns:p="http://schemas.microsoft.com/office/2006/metadata/properties" xmlns:ns3="47fee08c-8eb3-48c3-b115-a5cff2164feb" targetNamespace="http://schemas.microsoft.com/office/2006/metadata/properties" ma:root="true" ma:fieldsID="2a68c6e64e1df203b090dab865a44fdc" ns3:_="">
    <xsd:import namespace="47fee08c-8eb3-48c3-b115-a5cff2164fe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ee08c-8eb3-48c3-b115-a5cff2164f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6F5A1E-5927-43BE-B763-3C8AAE8A48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ee08c-8eb3-48c3-b115-a5cff2164f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2D2400-9707-488D-8DFB-51BA4F919D08}">
  <ds:schemaRefs>
    <ds:schemaRef ds:uri="http://schemas.microsoft.com/sharepoint/v3/contenttype/forms"/>
  </ds:schemaRefs>
</ds:datastoreItem>
</file>

<file path=customXml/itemProps3.xml><?xml version="1.0" encoding="utf-8"?>
<ds:datastoreItem xmlns:ds="http://schemas.openxmlformats.org/officeDocument/2006/customXml" ds:itemID="{825F14DA-9F79-4C8D-93CC-6F7684947D1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18054</TotalTime>
  <Words>2108</Words>
  <Application>Microsoft Office PowerPoint</Application>
  <PresentationFormat>On-screen Show (4:3)</PresentationFormat>
  <Paragraphs>214</Paragraphs>
  <Slides>14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Hiragino Sans W3</vt:lpstr>
      <vt:lpstr>System Font Regular</vt:lpstr>
      <vt:lpstr>Office Theme</vt:lpstr>
      <vt:lpstr>Human Biases: Why People Underprepare for Disasters</vt:lpstr>
      <vt:lpstr>Agenda</vt:lpstr>
      <vt:lpstr>Introduction</vt:lpstr>
      <vt:lpstr>Watch the PrepTalk</vt:lpstr>
      <vt:lpstr>Topic 1: Cognitive Processes and Biases</vt:lpstr>
      <vt:lpstr>Topic 1: Cognitive Processes and Biases </vt:lpstr>
      <vt:lpstr>Topic 1: Cognitive Processes and Biases</vt:lpstr>
      <vt:lpstr>Topic 1: Cognitive Processes and Biases</vt:lpstr>
      <vt:lpstr>Topic 2: Improving Decision Making for Preparedness </vt:lpstr>
      <vt:lpstr>Topic 2: Improving Decision Making for Preparedness </vt:lpstr>
      <vt:lpstr>Topic 2: Improving Decision Making for Preparedness</vt:lpstr>
      <vt:lpstr>Topic 2: Improving Decision Making for Preparedness</vt:lpstr>
      <vt:lpstr>Wrap-up</vt:lpstr>
      <vt:lpstr>PrepTalks. New Perspectives for Emergency Managers.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PrepTalks:  Why People Underprepare for Disasters</dc:title>
  <dc:subject>Why People Underprepare for Disasters</dc:subject>
  <dc:creator>U.S. Department of Homeland Security, Federal Emergency Management Agency (FEMA)</dc:creator>
  <cp:keywords>FEMA; PrepTalks; Kunreuther; Disaster; Underprepare; Cognitive; Process; Bias</cp:keywords>
  <dc:description>_x000d_
</dc:description>
  <cp:lastModifiedBy>Bradley, Rosemarie</cp:lastModifiedBy>
  <cp:revision>633</cp:revision>
  <dcterms:created xsi:type="dcterms:W3CDTF">2018-12-19T21:33:58Z</dcterms:created>
  <dcterms:modified xsi:type="dcterms:W3CDTF">2020-12-04T15:02:06Z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0x010100A55AFDAE03B6C944A3098A367D4ADC16</vt:lpwstr>
  </property>
</Properties>
</file>