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405" r:id="rId2"/>
    <p:sldId id="434" r:id="rId3"/>
    <p:sldId id="411" r:id="rId4"/>
    <p:sldId id="413" r:id="rId5"/>
    <p:sldId id="427" r:id="rId6"/>
    <p:sldId id="430" r:id="rId7"/>
    <p:sldId id="420" r:id="rId8"/>
    <p:sldId id="422" r:id="rId9"/>
    <p:sldId id="424" r:id="rId10"/>
    <p:sldId id="435" r:id="rId11"/>
    <p:sldId id="418" r:id="rId12"/>
    <p:sldId id="433" r:id="rId13"/>
    <p:sldId id="436" r:id="rId14"/>
    <p:sldId id="428" r:id="rId15"/>
    <p:sldId id="39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ece, Jamie [USA]" initials="FJ[" lastIdx="3" clrIdx="0">
    <p:extLst>
      <p:ext uri="{19B8F6BF-5375-455C-9EA6-DF929625EA0E}">
        <p15:presenceInfo xmlns:p15="http://schemas.microsoft.com/office/powerpoint/2012/main" userId="S-1-5-21-1314303383-2379350573-4036118543-614453" providerId="AD"/>
      </p:ext>
    </p:extLst>
  </p:cmAuthor>
  <p:cmAuthor id="2" name="Lewandowski, Jocelyn [USA]" initials="LJ[" lastIdx="9" clrIdx="1">
    <p:extLst>
      <p:ext uri="{19B8F6BF-5375-455C-9EA6-DF929625EA0E}">
        <p15:presenceInfo xmlns:p15="http://schemas.microsoft.com/office/powerpoint/2012/main" userId="S-1-5-21-1314303383-2379350573-4036118543-80980" providerId="AD"/>
      </p:ext>
    </p:extLst>
  </p:cmAuthor>
  <p:cmAuthor id="3" name="Katie Gomez" initials="KG" lastIdx="4" clrIdx="2">
    <p:extLst>
      <p:ext uri="{19B8F6BF-5375-455C-9EA6-DF929625EA0E}">
        <p15:presenceInfo xmlns:p15="http://schemas.microsoft.com/office/powerpoint/2012/main" userId="Katie Gomez" providerId="None"/>
      </p:ext>
    </p:extLst>
  </p:cmAuthor>
  <p:cmAuthor id="4" name="Mahlik, Scott" initials="MS" lastIdx="21" clrIdx="3">
    <p:extLst>
      <p:ext uri="{19B8F6BF-5375-455C-9EA6-DF929625EA0E}">
        <p15:presenceInfo xmlns:p15="http://schemas.microsoft.com/office/powerpoint/2012/main" userId="S-1-5-21-3586473188-2236239214-4124789332-476633" providerId="AD"/>
      </p:ext>
    </p:extLst>
  </p:cmAuthor>
  <p:cmAuthor id="5" name="Lewanski, Amanda [USA]" initials="LA" lastIdx="13" clrIdx="4">
    <p:extLst>
      <p:ext uri="{19B8F6BF-5375-455C-9EA6-DF929625EA0E}">
        <p15:presenceInfo xmlns:p15="http://schemas.microsoft.com/office/powerpoint/2012/main" userId="Lewanski, Amanda [USA]" providerId="None"/>
      </p:ext>
    </p:extLst>
  </p:cmAuthor>
  <p:cmAuthor id="6" name="Townsend, NaTika" initials="TN" lastIdx="1" clrIdx="5">
    <p:extLst>
      <p:ext uri="{19B8F6BF-5375-455C-9EA6-DF929625EA0E}">
        <p15:presenceInfo xmlns:p15="http://schemas.microsoft.com/office/powerpoint/2012/main" userId="S::0229604364@FEMA.DHS.GOV::5eb2c849-c6d0-4b27-bf76-27dbe5f2a4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769"/>
    <a:srgbClr val="0B3B60"/>
    <a:srgbClr val="FFFFFF"/>
    <a:srgbClr val="9E9DBC"/>
    <a:srgbClr val="0563C1"/>
    <a:srgbClr val="000000"/>
    <a:srgbClr val="777777"/>
    <a:srgbClr val="0078AB"/>
    <a:srgbClr val="D5EAFF"/>
    <a:srgbClr val="B2F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64382" autoAdjust="0"/>
  </p:normalViewPr>
  <p:slideViewPr>
    <p:cSldViewPr snapToGrid="0" snapToObjects="1">
      <p:cViewPr varScale="1">
        <p:scale>
          <a:sx n="73" d="100"/>
          <a:sy n="73" d="100"/>
        </p:scale>
        <p:origin x="2418" y="72"/>
      </p:cViewPr>
      <p:guideLst/>
    </p:cSldViewPr>
  </p:slideViewPr>
  <p:outlineViewPr>
    <p:cViewPr>
      <p:scale>
        <a:sx n="33" d="100"/>
        <a:sy n="33" d="100"/>
      </p:scale>
      <p:origin x="0" y="-21005"/>
    </p:cViewPr>
  </p:outlineViewPr>
  <p:notesTextViewPr>
    <p:cViewPr>
      <p:scale>
        <a:sx n="1" d="1"/>
        <a:sy n="1" d="1"/>
      </p:scale>
      <p:origin x="0" y="0"/>
    </p:cViewPr>
  </p:notesTextViewPr>
  <p:sorterViewPr>
    <p:cViewPr>
      <p:scale>
        <a:sx n="150" d="100"/>
        <a:sy n="150" d="100"/>
      </p:scale>
      <p:origin x="0" y="-5966"/>
    </p:cViewPr>
  </p:sorterViewPr>
  <p:notesViewPr>
    <p:cSldViewPr snapToGrid="0" snapToObjects="1">
      <p:cViewPr varScale="1">
        <p:scale>
          <a:sx n="66" d="100"/>
          <a:sy n="66" d="100"/>
        </p:scale>
        <p:origin x="235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132E5-61AF-9041-8640-66A42D8DD1CD}" type="datetimeFigureOut">
              <a:rPr lang="en-US" smtClean="0"/>
              <a:t>10/22/2019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76EAB-F25F-4048-AE7C-6F0DFE5F7882}" type="slidenum">
              <a:rPr lang="en-US" smtClean="0"/>
              <a:t>‹#›</a:t>
            </a:fld>
            <a:endParaRPr lang="en-US" dirty="0"/>
          </a:p>
        </p:txBody>
      </p:sp>
    </p:spTree>
    <p:extLst>
      <p:ext uri="{BB962C8B-B14F-4D97-AF65-F5344CB8AC3E}">
        <p14:creationId xmlns:p14="http://schemas.microsoft.com/office/powerpoint/2010/main" val="135532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eople-press.org/2014/06/12/political-polarization-in-the-american-public/"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delman.com/trust-baromet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frastructurereportcard.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futurecities.com/glasgowatlas/#visualizations/megacitie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swissre.com/institute/research/sigma-research/sigma-2018-01.html" TargetMode="External"/><Relationship Id="rId4" Type="http://schemas.openxmlformats.org/officeDocument/2006/relationships/hyperlink" Target="https://climate.nasa.gov/vital-signs/global-temperatu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Tips</a:t>
            </a:r>
          </a:p>
          <a:p>
            <a:pPr marL="228600" indent="-228600">
              <a:buFont typeface="+mj-lt"/>
              <a:buAutoNum type="arabicPeriod"/>
            </a:pPr>
            <a:r>
              <a:rPr lang="en-US" dirty="0"/>
              <a:t>These tips are only suggestions on how to conduct a session. Please be creative and adaptable to your audience and needs.</a:t>
            </a:r>
          </a:p>
          <a:p>
            <a:pPr marL="228600" indent="-228600">
              <a:buFont typeface="+mj-lt"/>
              <a:buAutoNum type="arabicPeriod"/>
            </a:pPr>
            <a:r>
              <a:rPr lang="en-US" dirty="0"/>
              <a:t>We strongly recommend you watch the PrepTalk before facilitating the session.</a:t>
            </a:r>
          </a:p>
          <a:p>
            <a:pPr marL="685800" lvl="1" indent="-228600">
              <a:buFont typeface="Arial" panose="020B0604020202020204" pitchFamily="34" charset="0"/>
              <a:buChar char="•"/>
            </a:pPr>
            <a:r>
              <a:rPr lang="en-US" b="1" dirty="0"/>
              <a:t>www.fema.gov/preptalks/kaufman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Facilitator Narrative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r>
              <a:rPr lang="en-US" i="1" dirty="0"/>
              <a:t>Welcome to a PrepTalk viewing and discussion for David Kaufman’s PrepTalk, ‘</a:t>
            </a:r>
            <a:r>
              <a:rPr lang="en-US" sz="1200" dirty="0"/>
              <a:t>Our Changing World: The Challenge for Emergency Managers</a:t>
            </a:r>
            <a:r>
              <a:rPr lang="en-US" i="1" dirty="0"/>
              <a:t>’</a:t>
            </a:r>
            <a:r>
              <a:rPr lang="en-US" dirty="0"/>
              <a:t>. </a:t>
            </a:r>
            <a:r>
              <a:rPr lang="en-US" i="1" dirty="0"/>
              <a:t>PrepTalks are given by subject-matter experts and thought leaders to spread new ideas, spark conversation, and promote innovative leadership for the issues confronting emergency managers now and over the next 20 years.  You can watch all PrepTalk videos at www.fema.gov/preptalks.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Before we get started, lets establish some ground rules: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Please silence or set your cell phones to vibrate.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Please feel free to leave quietly if you need to make a call, use the restroom, or otherwise need to leave.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The emergency the exits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The restrooms are located…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Please keep your comments brief to allow everyone to participate.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This is your discussion and I will help focus on the issues that matter to you, so we do not necessarily have to cover all of the content</a:t>
            </a:r>
            <a:r>
              <a:rPr lang="en-US" dirty="0"/>
              <a:t>.”</a:t>
            </a:r>
          </a:p>
        </p:txBody>
      </p:sp>
      <p:sp>
        <p:nvSpPr>
          <p:cNvPr id="4" name="Slide Number Placeholder 3"/>
          <p:cNvSpPr>
            <a:spLocks noGrp="1"/>
          </p:cNvSpPr>
          <p:nvPr>
            <p:ph type="sldNum" sz="quarter" idx="5"/>
          </p:nvPr>
        </p:nvSpPr>
        <p:spPr/>
        <p:txBody>
          <a:bodyPr/>
          <a:lstStyle/>
          <a:p>
            <a:fld id="{FD276EAB-F25F-4048-AE7C-6F0DFE5F7882}" type="slidenum">
              <a:rPr lang="en-US" smtClean="0"/>
              <a:t>1</a:t>
            </a:fld>
            <a:endParaRPr lang="en-US" dirty="0"/>
          </a:p>
        </p:txBody>
      </p:sp>
    </p:spTree>
    <p:extLst>
      <p:ext uri="{BB962C8B-B14F-4D97-AF65-F5344CB8AC3E}">
        <p14:creationId xmlns:p14="http://schemas.microsoft.com/office/powerpoint/2010/main" val="2750441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Pew Charitable Trusts Political Polarization in the American Public: </a:t>
            </a:r>
            <a:r>
              <a:rPr lang="en-US" b="1" u="none" dirty="0">
                <a:solidFill>
                  <a:schemeClr val="tx1"/>
                </a:solidFill>
                <a:hlinkClick r:id="rId3">
                  <a:extLst>
                    <a:ext uri="{A12FA001-AC4F-418D-AE19-62706E023703}">
                      <ahyp:hlinkClr xmlns:ahyp="http://schemas.microsoft.com/office/drawing/2018/hyperlinkcolor" val="tx"/>
                    </a:ext>
                  </a:extLst>
                </a:hlinkClick>
              </a:rPr>
              <a:t>https://www.people-press.org/2014/06/12/political-polarization-in-the-american-public/</a:t>
            </a:r>
            <a:endParaRPr lang="en-US" b="1" u="none" dirty="0">
              <a:solidFill>
                <a:schemeClr val="tx1"/>
              </a:solidFill>
            </a:endParaRPr>
          </a:p>
          <a:p>
            <a:endParaRPr lang="en-US" dirty="0"/>
          </a:p>
          <a:p>
            <a:r>
              <a:rPr lang="en-US" dirty="0"/>
              <a:t>Edelman Trust Barometer: </a:t>
            </a:r>
            <a:r>
              <a:rPr lang="en-US" b="1" u="none" dirty="0">
                <a:solidFill>
                  <a:schemeClr val="tx1"/>
                </a:solidFill>
                <a:hlinkClick r:id="rId4">
                  <a:extLst>
                    <a:ext uri="{A12FA001-AC4F-418D-AE19-62706E023703}">
                      <ahyp:hlinkClr xmlns:ahyp="http://schemas.microsoft.com/office/drawing/2018/hyperlinkcolor" val="tx"/>
                    </a:ext>
                  </a:extLst>
                </a:hlinkClick>
              </a:rPr>
              <a:t>https://www.edelman.com/trust-barometer</a:t>
            </a:r>
            <a:endParaRPr lang="en-US" b="1" u="none" dirty="0">
              <a:solidFill>
                <a:schemeClr val="tx1"/>
              </a:solidFill>
            </a:endParaRPr>
          </a:p>
        </p:txBody>
      </p:sp>
      <p:sp>
        <p:nvSpPr>
          <p:cNvPr id="4" name="Slide Number Placeholder 3"/>
          <p:cNvSpPr>
            <a:spLocks noGrp="1"/>
          </p:cNvSpPr>
          <p:nvPr>
            <p:ph type="sldNum" sz="quarter" idx="10"/>
          </p:nvPr>
        </p:nvSpPr>
        <p:spPr/>
        <p:txBody>
          <a:bodyPr/>
          <a:lstStyle/>
          <a:p>
            <a:fld id="{FD276EAB-F25F-4048-AE7C-6F0DFE5F7882}" type="slidenum">
              <a:rPr lang="en-US" smtClean="0"/>
              <a:t>10</a:t>
            </a:fld>
            <a:endParaRPr lang="en-US" dirty="0"/>
          </a:p>
        </p:txBody>
      </p:sp>
    </p:spTree>
    <p:extLst>
      <p:ext uri="{BB962C8B-B14F-4D97-AF65-F5344CB8AC3E}">
        <p14:creationId xmlns:p14="http://schemas.microsoft.com/office/powerpoint/2010/main" val="116225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76EAB-F25F-4048-AE7C-6F0DFE5F7882}" type="slidenum">
              <a:rPr lang="en-US" smtClean="0"/>
              <a:t>11</a:t>
            </a:fld>
            <a:endParaRPr lang="en-US" dirty="0"/>
          </a:p>
        </p:txBody>
      </p:sp>
    </p:spTree>
    <p:extLst>
      <p:ext uri="{BB962C8B-B14F-4D97-AF65-F5344CB8AC3E}">
        <p14:creationId xmlns:p14="http://schemas.microsoft.com/office/powerpoint/2010/main" val="209782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the main points of Mr. Kaufman’s PrepTalk and the discussion points you have covered. </a:t>
            </a:r>
          </a:p>
        </p:txBody>
      </p:sp>
      <p:sp>
        <p:nvSpPr>
          <p:cNvPr id="4" name="Slide Number Placeholder 3"/>
          <p:cNvSpPr>
            <a:spLocks noGrp="1"/>
          </p:cNvSpPr>
          <p:nvPr>
            <p:ph type="sldNum" sz="quarter" idx="5"/>
          </p:nvPr>
        </p:nvSpPr>
        <p:spPr/>
        <p:txBody>
          <a:bodyPr/>
          <a:lstStyle/>
          <a:p>
            <a:fld id="{FD276EAB-F25F-4048-AE7C-6F0DFE5F7882}" type="slidenum">
              <a:rPr lang="en-US" smtClean="0"/>
              <a:t>12</a:t>
            </a:fld>
            <a:endParaRPr lang="en-US" dirty="0"/>
          </a:p>
        </p:txBody>
      </p:sp>
    </p:spTree>
    <p:extLst>
      <p:ext uri="{BB962C8B-B14F-4D97-AF65-F5344CB8AC3E}">
        <p14:creationId xmlns:p14="http://schemas.microsoft.com/office/powerpoint/2010/main" val="299116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Pathways for success presented by Mr. Kaufman. Have a wrap-up discussion of these approaches and how emergency managers at all levels can influence these changes. </a:t>
            </a:r>
          </a:p>
        </p:txBody>
      </p:sp>
      <p:sp>
        <p:nvSpPr>
          <p:cNvPr id="4" name="Slide Number Placeholder 3"/>
          <p:cNvSpPr>
            <a:spLocks noGrp="1"/>
          </p:cNvSpPr>
          <p:nvPr>
            <p:ph type="sldNum" sz="quarter" idx="10"/>
          </p:nvPr>
        </p:nvSpPr>
        <p:spPr/>
        <p:txBody>
          <a:bodyPr/>
          <a:lstStyle/>
          <a:p>
            <a:fld id="{FD276EAB-F25F-4048-AE7C-6F0DFE5F7882}" type="slidenum">
              <a:rPr lang="en-US" smtClean="0"/>
              <a:t>13</a:t>
            </a:fld>
            <a:endParaRPr lang="en-US" dirty="0"/>
          </a:p>
        </p:txBody>
      </p:sp>
    </p:spTree>
    <p:extLst>
      <p:ext uri="{BB962C8B-B14F-4D97-AF65-F5344CB8AC3E}">
        <p14:creationId xmlns:p14="http://schemas.microsoft.com/office/powerpoint/2010/main" val="814205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Facilitator Tips</a:t>
            </a:r>
          </a:p>
          <a:p>
            <a:pPr marL="228600" indent="-228600">
              <a:buFont typeface="+mj-lt"/>
              <a:buAutoNum type="arabicPeriod"/>
            </a:pPr>
            <a:r>
              <a:rPr lang="en-US" dirty="0"/>
              <a:t>Wrap up the discussion</a:t>
            </a:r>
          </a:p>
          <a:p>
            <a:pPr marL="685800" lvl="1" indent="-228600">
              <a:buFont typeface="Arial" panose="020B0604020202020204" pitchFamily="34" charset="0"/>
              <a:buChar char="•"/>
            </a:pPr>
            <a:r>
              <a:rPr lang="en-US" dirty="0"/>
              <a:t>Summarize the key takeaways from the discussion</a:t>
            </a:r>
          </a:p>
          <a:p>
            <a:pPr marL="685800" lvl="1" indent="-228600">
              <a:buFont typeface="Arial" panose="020B0604020202020204" pitchFamily="34" charset="0"/>
              <a:buChar char="•"/>
            </a:pPr>
            <a:r>
              <a:rPr lang="en-US" dirty="0"/>
              <a:t>Emphasize any next steps attendees can take following the discussion</a:t>
            </a:r>
          </a:p>
          <a:p>
            <a:pPr marL="685800" lvl="1" indent="-228600">
              <a:buFont typeface="Arial" panose="020B0604020202020204" pitchFamily="34" charset="0"/>
              <a:buChar char="•"/>
            </a:pPr>
            <a:r>
              <a:rPr lang="en-US" dirty="0"/>
              <a:t>Highlight the additional resources all available on line.</a:t>
            </a:r>
          </a:p>
          <a:p>
            <a:pPr marL="685800" lvl="1" indent="-228600">
              <a:buFont typeface="Arial" panose="020B0604020202020204" pitchFamily="34" charset="0"/>
              <a:buChar char="•"/>
            </a:pPr>
            <a:r>
              <a:rPr lang="en-US" dirty="0"/>
              <a:t>Let them know all the resources (video and discussion slides) are available at </a:t>
            </a:r>
            <a:r>
              <a:rPr lang="en-US" b="1" dirty="0"/>
              <a:t>www.fema.gov/preptalks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ADDITIONAL RESOURCES</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FEMA Strategic Foresight Initiative</a:t>
            </a:r>
            <a:r>
              <a:rPr lang="en-US" sz="1200" b="0" kern="1200" dirty="0">
                <a:solidFill>
                  <a:schemeClr val="tx1"/>
                </a:solidFill>
                <a:effectLst/>
                <a:latin typeface="+mn-lt"/>
                <a:ea typeface="+mn-ea"/>
                <a:cs typeface="+mn-cs"/>
              </a:rPr>
              <a:t> is a collaborative effort of the emergency management community facilitated by the Federal Emergency Management Agency (</a:t>
            </a:r>
            <a:r>
              <a:rPr lang="en-US" sz="1200" b="0" i="1" kern="1200" dirty="0">
                <a:solidFill>
                  <a:schemeClr val="tx1"/>
                </a:solidFill>
                <a:effectLst/>
                <a:latin typeface="+mn-lt"/>
                <a:ea typeface="+mn-ea"/>
                <a:cs typeface="+mn-cs"/>
              </a:rPr>
              <a:t>FEMA</a:t>
            </a:r>
            <a:r>
              <a:rPr lang="en-US" sz="1200" b="0" kern="1200" dirty="0">
                <a:solidFill>
                  <a:schemeClr val="tx1"/>
                </a:solidFill>
                <a:effectLst/>
                <a:latin typeface="+mn-lt"/>
                <a:ea typeface="+mn-ea"/>
                <a:cs typeface="+mn-cs"/>
              </a:rPr>
              <a:t>). Participants in the initiative have identified nine drivers that are likely to affect the field of emergency management significantly over the next 15 years. </a:t>
            </a:r>
          </a:p>
          <a:p>
            <a:r>
              <a:rPr lang="en-US" sz="1200" b="1" kern="1200" dirty="0">
                <a:solidFill>
                  <a:schemeClr val="tx1"/>
                </a:solidFill>
                <a:effectLst/>
                <a:latin typeface="+mn-lt"/>
                <a:ea typeface="+mn-ea"/>
                <a:cs typeface="+mn-cs"/>
              </a:rPr>
              <a:t>https://www.fema.gov/media-library/collections/411</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Global Facility for Disaster Reduction and Recovery (GFDRR) provides </a:t>
            </a:r>
            <a:r>
              <a:rPr lang="en-US" b="0" dirty="0"/>
              <a:t>analytical work, technical assistance, and capacity building</a:t>
            </a:r>
            <a:r>
              <a:rPr lang="en-US" dirty="0"/>
              <a:t> to help vulnerable nations improve resilience and reduce risk. Many resources available, including the report “</a:t>
            </a:r>
            <a:r>
              <a:rPr lang="en-US" sz="1200" dirty="0"/>
              <a:t>The making of a riskier future: How our decisions are shaping future disaster risk.”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https://www.gfdrr.org/en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 Census Bureau: “We are a Changing Nation: A Series on Population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https://www.census.gov/library/stories/2017/08/changing-nation-demographic-trends.html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Infrastructure Report Card: </a:t>
            </a:r>
            <a:r>
              <a:rPr lang="en-US" b="1" dirty="0"/>
              <a:t>https://www.infrastructurereportcard.org/state-by-state-infrastructure/</a:t>
            </a:r>
          </a:p>
          <a:p>
            <a:endParaRPr lang="en-US" dirty="0"/>
          </a:p>
        </p:txBody>
      </p:sp>
      <p:sp>
        <p:nvSpPr>
          <p:cNvPr id="4" name="Slide Number Placeholder 3"/>
          <p:cNvSpPr>
            <a:spLocks noGrp="1"/>
          </p:cNvSpPr>
          <p:nvPr>
            <p:ph type="sldNum" sz="quarter" idx="5"/>
          </p:nvPr>
        </p:nvSpPr>
        <p:spPr/>
        <p:txBody>
          <a:bodyPr/>
          <a:lstStyle/>
          <a:p>
            <a:fld id="{FD276EAB-F25F-4048-AE7C-6F0DFE5F7882}" type="slidenum">
              <a:rPr lang="en-US" smtClean="0"/>
              <a:t>14</a:t>
            </a:fld>
            <a:endParaRPr lang="en-US" dirty="0"/>
          </a:p>
        </p:txBody>
      </p:sp>
    </p:spTree>
    <p:extLst>
      <p:ext uri="{BB962C8B-B14F-4D97-AF65-F5344CB8AC3E}">
        <p14:creationId xmlns:p14="http://schemas.microsoft.com/office/powerpoint/2010/main" val="4156451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76EAB-F25F-4048-AE7C-6F0DFE5F7882}" type="slidenum">
              <a:rPr lang="en-US" smtClean="0"/>
              <a:t>15</a:t>
            </a:fld>
            <a:endParaRPr lang="en-US" dirty="0"/>
          </a:p>
        </p:txBody>
      </p:sp>
    </p:spTree>
    <p:extLst>
      <p:ext uri="{BB962C8B-B14F-4D97-AF65-F5344CB8AC3E}">
        <p14:creationId xmlns:p14="http://schemas.microsoft.com/office/powerpoint/2010/main" val="324890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Tips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Prepare the audience by setting clear expectations.  The suggested timing is below, for a one hour session discussion will be about 30 minutes.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Introductions (~5 minutes)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Watch the PrepTalk (~20 minutes)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Discussion (~30 minutes)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Wrap-up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Facilitator Narrative: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1" dirty="0"/>
              <a:t>“Now that we established our ground rules, let’s go over the agenda. First, we will introduce the speakers and ourselves. Second, we will watch the PrepTalk and Q&amp;A videos. Third, we will have a discussion among ourselves on the content. Finally, we will wrap-up and I will highlight some useful resources.”</a:t>
            </a:r>
          </a:p>
        </p:txBody>
      </p:sp>
      <p:sp>
        <p:nvSpPr>
          <p:cNvPr id="4" name="Slide Number Placeholder 3"/>
          <p:cNvSpPr>
            <a:spLocks noGrp="1"/>
          </p:cNvSpPr>
          <p:nvPr>
            <p:ph type="sldNum" sz="quarter" idx="10"/>
          </p:nvPr>
        </p:nvSpPr>
        <p:spPr/>
        <p:txBody>
          <a:bodyPr/>
          <a:lstStyle/>
          <a:p>
            <a:fld id="{FD276EAB-F25F-4048-AE7C-6F0DFE5F7882}" type="slidenum">
              <a:rPr lang="en-US" smtClean="0"/>
              <a:t>2</a:t>
            </a:fld>
            <a:endParaRPr lang="en-US" dirty="0"/>
          </a:p>
        </p:txBody>
      </p:sp>
    </p:spTree>
    <p:extLst>
      <p:ext uri="{BB962C8B-B14F-4D97-AF65-F5344CB8AC3E}">
        <p14:creationId xmlns:p14="http://schemas.microsoft.com/office/powerpoint/2010/main" val="259320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Tips</a:t>
            </a:r>
          </a:p>
          <a:p>
            <a:endParaRPr lang="en-US" dirty="0"/>
          </a:p>
          <a:p>
            <a:pPr marL="228600" indent="-228600">
              <a:buFont typeface="+mj-lt"/>
              <a:buAutoNum type="arabicPeriod"/>
            </a:pPr>
            <a:r>
              <a:rPr lang="en-US" dirty="0"/>
              <a:t>Introduce the </a:t>
            </a:r>
            <a:r>
              <a:rPr lang="en-US" dirty="0" err="1"/>
              <a:t>PrepTalk</a:t>
            </a:r>
            <a:r>
              <a:rPr lang="en-US" dirty="0"/>
              <a:t> speaker</a:t>
            </a:r>
          </a:p>
          <a:p>
            <a:pPr marL="228600" indent="-228600">
              <a:buFont typeface="+mj-lt"/>
              <a:buAutoNum type="arabicPeriod"/>
            </a:pPr>
            <a:r>
              <a:rPr lang="en-US" dirty="0"/>
              <a:t>Introduce yourself</a:t>
            </a:r>
          </a:p>
          <a:p>
            <a:pPr marL="228600" indent="-228600">
              <a:buFont typeface="+mj-lt"/>
              <a:buAutoNum type="arabicPeriod"/>
            </a:pPr>
            <a:r>
              <a:rPr lang="en-US" dirty="0"/>
              <a:t>Introduce the audience to each other</a:t>
            </a:r>
          </a:p>
          <a:p>
            <a:pPr marL="685800" lvl="1" indent="-228600">
              <a:buFont typeface="Arial" panose="020B0604020202020204" pitchFamily="34" charset="0"/>
              <a:buChar char="•"/>
            </a:pPr>
            <a:r>
              <a:rPr lang="en-US" dirty="0"/>
              <a:t>Small audiences. Attendees say their name, position/organization, and respond to a question that relates to the PrepTalk topic. </a:t>
            </a:r>
          </a:p>
          <a:p>
            <a:pPr marL="685800" lvl="1" indent="-228600">
              <a:buFont typeface="Arial" panose="020B0604020202020204" pitchFamily="34" charset="0"/>
              <a:buChar char="•"/>
            </a:pPr>
            <a:r>
              <a:rPr lang="en-US" dirty="0"/>
              <a:t>Large diverse audience:</a:t>
            </a:r>
          </a:p>
          <a:p>
            <a:pPr marL="1143000" lvl="2" indent="-228600">
              <a:buFont typeface="Arial" panose="020B0604020202020204" pitchFamily="34" charset="0"/>
              <a:buChar char="•"/>
            </a:pPr>
            <a:r>
              <a:rPr lang="en-US" dirty="0"/>
              <a:t>How many of you work for a local government?</a:t>
            </a:r>
          </a:p>
          <a:p>
            <a:pPr marL="1143000" lvl="2" indent="-228600">
              <a:buFont typeface="Arial" panose="020B0604020202020204" pitchFamily="34" charset="0"/>
              <a:buChar char="•"/>
            </a:pPr>
            <a:r>
              <a:rPr lang="en-US" dirty="0"/>
              <a:t>How many of you work for a state government?</a:t>
            </a:r>
          </a:p>
          <a:p>
            <a:pPr marL="1143000" lvl="2" indent="-228600">
              <a:buFont typeface="Arial" panose="020B0604020202020204" pitchFamily="34" charset="0"/>
              <a:buChar char="•"/>
            </a:pPr>
            <a:r>
              <a:rPr lang="en-US" dirty="0"/>
              <a:t>How many of you…. (question about the PrepTalks topic)?</a:t>
            </a:r>
          </a:p>
        </p:txBody>
      </p:sp>
      <p:sp>
        <p:nvSpPr>
          <p:cNvPr id="4" name="Slide Number Placeholder 3"/>
          <p:cNvSpPr>
            <a:spLocks noGrp="1"/>
          </p:cNvSpPr>
          <p:nvPr>
            <p:ph type="sldNum" sz="quarter" idx="5"/>
          </p:nvPr>
        </p:nvSpPr>
        <p:spPr/>
        <p:txBody>
          <a:bodyPr/>
          <a:lstStyle/>
          <a:p>
            <a:fld id="{FD276EAB-F25F-4048-AE7C-6F0DFE5F7882}" type="slidenum">
              <a:rPr lang="en-US" smtClean="0"/>
              <a:t>3</a:t>
            </a:fld>
            <a:endParaRPr lang="en-US" dirty="0"/>
          </a:p>
        </p:txBody>
      </p:sp>
    </p:spTree>
    <p:extLst>
      <p:ext uri="{BB962C8B-B14F-4D97-AF65-F5344CB8AC3E}">
        <p14:creationId xmlns:p14="http://schemas.microsoft.com/office/powerpoint/2010/main" val="351805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Narrative</a:t>
            </a:r>
          </a:p>
          <a:p>
            <a:pPr marL="0" indent="0">
              <a:buFont typeface="+mj-lt"/>
              <a:buNone/>
            </a:pPr>
            <a:r>
              <a:rPr lang="en-US" i="1" dirty="0"/>
              <a:t>“Now we are going to watch the PrepTalk.  As you watch consider the topics for discussion below and be prepared to discuss.”  </a:t>
            </a:r>
            <a:r>
              <a:rPr lang="en-US" dirty="0"/>
              <a:t>Read the Topics for Discussion</a:t>
            </a:r>
          </a:p>
          <a:p>
            <a:pPr marL="0" indent="0">
              <a:buFont typeface="+mj-lt"/>
              <a:buNone/>
            </a:pPr>
            <a:endParaRPr lang="en-US" i="1" dirty="0"/>
          </a:p>
          <a:p>
            <a:r>
              <a:rPr lang="en-US" dirty="0"/>
              <a:t>Facilitator Tips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Let the audience know that it is ok to stop the video if people have questions or want to raise a point for the group.  However, watch the entire talk before opening a broader discussion.</a:t>
            </a:r>
          </a:p>
          <a:p>
            <a:pPr marL="0" indent="0">
              <a:buFont typeface="+mj-lt"/>
              <a:buNone/>
            </a:pPr>
            <a:endParaRPr lang="en-US" i="1" dirty="0"/>
          </a:p>
        </p:txBody>
      </p:sp>
      <p:sp>
        <p:nvSpPr>
          <p:cNvPr id="4" name="Slide Number Placeholder 3"/>
          <p:cNvSpPr>
            <a:spLocks noGrp="1"/>
          </p:cNvSpPr>
          <p:nvPr>
            <p:ph type="sldNum" sz="quarter" idx="5"/>
          </p:nvPr>
        </p:nvSpPr>
        <p:spPr/>
        <p:txBody>
          <a:bodyPr/>
          <a:lstStyle/>
          <a:p>
            <a:fld id="{FD276EAB-F25F-4048-AE7C-6F0DFE5F7882}" type="slidenum">
              <a:rPr lang="en-US" smtClean="0"/>
              <a:t>4</a:t>
            </a:fld>
            <a:endParaRPr lang="en-US" dirty="0"/>
          </a:p>
        </p:txBody>
      </p:sp>
    </p:spTree>
    <p:extLst>
      <p:ext uri="{BB962C8B-B14F-4D97-AF65-F5344CB8AC3E}">
        <p14:creationId xmlns:p14="http://schemas.microsoft.com/office/powerpoint/2010/main" val="160183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source: World Population Prospects, Edition 2015, United Nations</a:t>
            </a:r>
          </a:p>
          <a:p>
            <a:endParaRPr lang="en-US" dirty="0"/>
          </a:p>
          <a:p>
            <a:r>
              <a:rPr lang="en-US" dirty="0"/>
              <a:t>Graphic: magnifying glass highlights years from 2020-2050. Orange is ages 65-79; deeper orange is ages 80+</a:t>
            </a:r>
          </a:p>
          <a:p>
            <a:endParaRPr lang="en-US" dirty="0"/>
          </a:p>
          <a:p>
            <a:r>
              <a:rPr lang="en-US" dirty="0"/>
              <a:t>Infrastructure Report Card from the American Society of Civil Engineers: </a:t>
            </a:r>
            <a:r>
              <a:rPr lang="en-US" b="1" u="none" baseline="0" dirty="0">
                <a:solidFill>
                  <a:schemeClr val="tx1"/>
                </a:solidFill>
                <a:hlinkClick r:id="rId3">
                  <a:extLst>
                    <a:ext uri="{A12FA001-AC4F-418D-AE19-62706E023703}">
                      <ahyp:hlinkClr xmlns:ahyp="http://schemas.microsoft.com/office/drawing/2018/hyperlinkcolor" val="tx"/>
                    </a:ext>
                  </a:extLst>
                </a:hlinkClick>
              </a:rPr>
              <a:t>https://www.infrastructurereportcard.org/</a:t>
            </a:r>
            <a:endParaRPr lang="en-US" b="1" u="none" baseline="0" dirty="0">
              <a:solidFill>
                <a:schemeClr val="tx1"/>
              </a:solidFill>
            </a:endParaRPr>
          </a:p>
        </p:txBody>
      </p:sp>
      <p:sp>
        <p:nvSpPr>
          <p:cNvPr id="4" name="Slide Number Placeholder 3"/>
          <p:cNvSpPr>
            <a:spLocks noGrp="1"/>
          </p:cNvSpPr>
          <p:nvPr>
            <p:ph type="sldNum" sz="quarter" idx="10"/>
          </p:nvPr>
        </p:nvSpPr>
        <p:spPr/>
        <p:txBody>
          <a:bodyPr/>
          <a:lstStyle/>
          <a:p>
            <a:fld id="{FD276EAB-F25F-4048-AE7C-6F0DFE5F7882}" type="slidenum">
              <a:rPr lang="en-US" smtClean="0"/>
              <a:t>5</a:t>
            </a:fld>
            <a:endParaRPr lang="en-US" dirty="0"/>
          </a:p>
        </p:txBody>
      </p:sp>
    </p:spTree>
    <p:extLst>
      <p:ext uri="{BB962C8B-B14F-4D97-AF65-F5344CB8AC3E}">
        <p14:creationId xmlns:p14="http://schemas.microsoft.com/office/powerpoint/2010/main" val="116225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76EAB-F25F-4048-AE7C-6F0DFE5F7882}" type="slidenum">
              <a:rPr lang="en-US" smtClean="0"/>
              <a:t>6</a:t>
            </a:fld>
            <a:endParaRPr lang="en-US" dirty="0"/>
          </a:p>
        </p:txBody>
      </p:sp>
    </p:spTree>
    <p:extLst>
      <p:ext uri="{BB962C8B-B14F-4D97-AF65-F5344CB8AC3E}">
        <p14:creationId xmlns:p14="http://schemas.microsoft.com/office/powerpoint/2010/main" val="194634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 Cities visualization: </a:t>
            </a:r>
            <a:r>
              <a:rPr lang="en-US" sz="1200" b="1"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http://ifuturecities.com/glasgowatlas/#visualizations/megacities</a:t>
            </a:r>
            <a:endParaRPr lang="en-US" sz="1200" b="1" kern="1200" dirty="0">
              <a:solidFill>
                <a:schemeClr val="tx1"/>
              </a:solidFill>
              <a:effectLst/>
              <a:latin typeface="+mn-lt"/>
              <a:ea typeface="+mn-ea"/>
              <a:cs typeface="+mn-cs"/>
            </a:endParaRPr>
          </a:p>
          <a:p>
            <a:endParaRPr lang="en-US" dirty="0"/>
          </a:p>
          <a:p>
            <a:r>
              <a:rPr lang="en-US" dirty="0"/>
              <a:t>NASA Global Climate Change Visualization: </a:t>
            </a:r>
            <a:r>
              <a:rPr lang="en-US" sz="1200" b="1"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https://climate.nasa.gov/vital-signs/global-temperature/</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Climate change may signal more rapid swings between extremes and more intensity and variability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in </a:t>
            </a:r>
            <a:r>
              <a:rPr lang="en-US" sz="1200" kern="1200" dirty="0">
                <a:solidFill>
                  <a:schemeClr val="tx1"/>
                </a:solidFill>
                <a:effectLst/>
                <a:latin typeface="+mn-lt"/>
                <a:ea typeface="+mn-ea"/>
                <a:cs typeface="+mn-cs"/>
              </a:rPr>
              <a:t>extreme weather, including more concentrated and dense precipitation, more droughts, or flooding. </a:t>
            </a:r>
          </a:p>
          <a:p>
            <a:r>
              <a:rPr lang="en-US" sz="1200" kern="1200" dirty="0">
                <a:solidFill>
                  <a:schemeClr val="tx1"/>
                </a:solidFill>
                <a:effectLst/>
                <a:latin typeface="+mn-lt"/>
                <a:ea typeface="+mn-ea"/>
                <a:cs typeface="+mn-cs"/>
              </a:rPr>
              <a:t>Changes in erosion patterns affecting infrastructure. </a:t>
            </a:r>
          </a:p>
          <a:p>
            <a:r>
              <a:rPr lang="en-US" sz="1200" kern="1200" dirty="0">
                <a:solidFill>
                  <a:schemeClr val="tx1"/>
                </a:solidFill>
                <a:effectLst/>
                <a:latin typeface="+mn-lt"/>
                <a:ea typeface="+mn-ea"/>
                <a:cs typeface="+mn-cs"/>
              </a:rPr>
              <a:t>Extreme heat buckling our runways and roadways, and changing the way commodities and people flow.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Urbanization: Institute for Future Cities </a:t>
            </a:r>
            <a:r>
              <a:rPr lang="en-US" b="1" dirty="0"/>
              <a:t>http://ifuturecities.com/</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Swiss Re Institute Natural Catastrophes and man-made disasters in 2017: a year of record-breaking losses: </a:t>
            </a:r>
            <a:r>
              <a:rPr lang="en-US" b="1" dirty="0">
                <a:solidFill>
                  <a:schemeClr val="tx1"/>
                </a:solidFill>
                <a:hlinkClick r:id="rId5">
                  <a:extLst>
                    <a:ext uri="{A12FA001-AC4F-418D-AE19-62706E023703}">
                      <ahyp:hlinkClr xmlns:ahyp="http://schemas.microsoft.com/office/drawing/2018/hyperlinkcolor" val="tx"/>
                    </a:ext>
                  </a:extLst>
                </a:hlinkClick>
              </a:rPr>
              <a:t>https://www.swissre.com/institute/research/sigma-research/sigma-2018-01.html</a:t>
            </a: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FD276EAB-F25F-4048-AE7C-6F0DFE5F7882}" type="slidenum">
              <a:rPr lang="en-US" smtClean="0"/>
              <a:t>7</a:t>
            </a:fld>
            <a:endParaRPr lang="en-US" dirty="0"/>
          </a:p>
        </p:txBody>
      </p:sp>
    </p:spTree>
    <p:extLst>
      <p:ext uri="{BB962C8B-B14F-4D97-AF65-F5344CB8AC3E}">
        <p14:creationId xmlns:p14="http://schemas.microsoft.com/office/powerpoint/2010/main" val="368913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76EAB-F25F-4048-AE7C-6F0DFE5F7882}" type="slidenum">
              <a:rPr lang="en-US" smtClean="0"/>
              <a:t>8</a:t>
            </a:fld>
            <a:endParaRPr lang="en-US" dirty="0"/>
          </a:p>
        </p:txBody>
      </p:sp>
    </p:spTree>
    <p:extLst>
      <p:ext uri="{BB962C8B-B14F-4D97-AF65-F5344CB8AC3E}">
        <p14:creationId xmlns:p14="http://schemas.microsoft.com/office/powerpoint/2010/main" val="194292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Deutsche Bank U.S. income and Wealth Inequality Report: </a:t>
            </a:r>
            <a:r>
              <a:rPr lang="en-US" sz="1200" b="1" kern="1200" dirty="0">
                <a:solidFill>
                  <a:schemeClr val="tx1"/>
                </a:solidFill>
                <a:latin typeface="+mn-lt"/>
                <a:ea typeface="+mn-ea"/>
                <a:cs typeface="+mn-cs"/>
              </a:rPr>
              <a:t>https://www.db.com/newsroom_news/Inequality_Jan2018.pdf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largest food mission FEMA ever attempted was 6 million meals per day to Puerto Rico. This represented only 4-6 percent of the market for food in PR. The assumption was that private grocery sales would be gone; however, that was not the case. The grocery sector persisted and thrived and food sales went up significantly.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Congressional Budget Office Updated Budget Projections 2019-2029: </a:t>
            </a:r>
            <a:r>
              <a:rPr lang="en-US" b="1" dirty="0"/>
              <a:t>https://www.cbo.gov/system/files/2019-05/55151-budget_update_0.pdf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D276EAB-F25F-4048-AE7C-6F0DFE5F7882}" type="slidenum">
              <a:rPr lang="en-US" smtClean="0"/>
              <a:t>9</a:t>
            </a:fld>
            <a:endParaRPr lang="en-US" dirty="0"/>
          </a:p>
        </p:txBody>
      </p:sp>
    </p:spTree>
    <p:extLst>
      <p:ext uri="{BB962C8B-B14F-4D97-AF65-F5344CB8AC3E}">
        <p14:creationId xmlns:p14="http://schemas.microsoft.com/office/powerpoint/2010/main" val="1346425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PrepTalks. Logos for the Federal Emergency Management Agency, International Association of Emergency Managers, National Emergency Management Association, National Homeland Security Consortium, and Center for Homeland Defense and Security Naval Postgraduate School.  ">
            <a:extLst>
              <a:ext uri="{FF2B5EF4-FFF2-40B4-BE49-F238E27FC236}">
                <a16:creationId xmlns:a16="http://schemas.microsoft.com/office/drawing/2014/main" id="{7DD5DEDC-5472-4A45-BA1A-930F9EF41FE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69196" y="5309591"/>
            <a:ext cx="7946153" cy="963147"/>
          </a:xfrm>
        </p:spPr>
        <p:txBody>
          <a:bodyPr anchor="t" anchorCtr="0">
            <a:noAutofit/>
          </a:bodyPr>
          <a:lstStyle>
            <a:lvl1pPr algn="l">
              <a:lnSpc>
                <a:spcPct val="100000"/>
              </a:lnSpc>
              <a:spcBef>
                <a:spcPts val="0"/>
              </a:spcBef>
              <a:spcAft>
                <a:spcPts val="0"/>
              </a:spcAft>
              <a:defRPr sz="26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569199" y="4651233"/>
            <a:ext cx="5929792" cy="365125"/>
          </a:xfrm>
        </p:spPr>
        <p:txBody>
          <a:bodyPr>
            <a:noAutofit/>
          </a:bodyPr>
          <a:lstStyle>
            <a:lvl1pPr marL="0" indent="0" algn="l">
              <a:buNone/>
              <a:defRPr sz="26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8" name="TextBox 7">
            <a:extLst>
              <a:ext uri="{FF2B5EF4-FFF2-40B4-BE49-F238E27FC236}">
                <a16:creationId xmlns:a16="http://schemas.microsoft.com/office/drawing/2014/main" id="{B063709F-FBAA-0043-BBE3-C5301C0D3797}"/>
              </a:ext>
            </a:extLst>
          </p:cNvPr>
          <p:cNvSpPr txBox="1"/>
          <p:nvPr userDrawn="1"/>
        </p:nvSpPr>
        <p:spPr>
          <a:xfrm>
            <a:off x="569196" y="3866255"/>
            <a:ext cx="4387891" cy="503226"/>
          </a:xfrm>
          <a:prstGeom prst="rect">
            <a:avLst/>
          </a:prstGeom>
          <a:noFill/>
        </p:spPr>
        <p:txBody>
          <a:bodyPr wrap="square" rtlCol="0">
            <a:noAutofit/>
          </a:bodyPr>
          <a:lstStyle/>
          <a:p>
            <a:r>
              <a:rPr lang="en-US" sz="3000" b="0" i="0" dirty="0">
                <a:solidFill>
                  <a:schemeClr val="bg1"/>
                </a:solidFill>
                <a:latin typeface="Arial" panose="020B0604020202020204" pitchFamily="34" charset="0"/>
                <a:cs typeface="Arial" panose="020B0604020202020204" pitchFamily="34" charset="0"/>
              </a:rPr>
              <a:t>DISCUSSION</a:t>
            </a:r>
          </a:p>
        </p:txBody>
      </p:sp>
      <p:sp>
        <p:nvSpPr>
          <p:cNvPr id="6" name="Text Placeholder 5">
            <a:extLst>
              <a:ext uri="{FF2B5EF4-FFF2-40B4-BE49-F238E27FC236}">
                <a16:creationId xmlns:a16="http://schemas.microsoft.com/office/drawing/2014/main" id="{15FC6AB3-483C-472B-839C-A845E78E17A0}"/>
              </a:ext>
            </a:extLst>
          </p:cNvPr>
          <p:cNvSpPr>
            <a:spLocks noGrp="1"/>
          </p:cNvSpPr>
          <p:nvPr>
            <p:ph type="body" sz="quarter" idx="10" hasCustomPrompt="1"/>
          </p:nvPr>
        </p:nvSpPr>
        <p:spPr>
          <a:xfrm>
            <a:off x="7589838" y="415925"/>
            <a:ext cx="914400" cy="914400"/>
          </a:xfrm>
        </p:spPr>
        <p:txBody>
          <a:bodyPr>
            <a:noAutofit/>
          </a:bodyPr>
          <a:lstStyle>
            <a:lvl1pPr marL="0" indent="0">
              <a:buNone/>
              <a:defRPr sz="400">
                <a:solidFill>
                  <a:schemeClr val="bg1"/>
                </a:solidFill>
              </a:defRPr>
            </a:lvl1pPr>
            <a:lvl2pPr marL="457200" indent="0">
              <a:buNone/>
              <a:defRPr sz="400">
                <a:solidFill>
                  <a:schemeClr val="bg1"/>
                </a:solidFill>
              </a:defRPr>
            </a:lvl2pPr>
            <a:lvl3pPr marL="914400" indent="0">
              <a:buNone/>
              <a:defRPr sz="400">
                <a:solidFill>
                  <a:schemeClr val="bg1"/>
                </a:solidFill>
              </a:defRPr>
            </a:lvl3pPr>
            <a:lvl4pPr marL="1371600" indent="0">
              <a:buNone/>
              <a:defRPr sz="400">
                <a:solidFill>
                  <a:schemeClr val="bg1"/>
                </a:solidFill>
              </a:defRPr>
            </a:lvl4pPr>
            <a:lvl5pPr marL="1828800" indent="0">
              <a:buNone/>
              <a:defRPr sz="400">
                <a:solidFill>
                  <a:schemeClr val="bg1"/>
                </a:solidFill>
              </a:defRPr>
            </a:lvl5pPr>
          </a:lstStyle>
          <a:p>
            <a:pPr lvl="0"/>
            <a:r>
              <a:rPr lang="en-US" dirty="0"/>
              <a:t>Logos</a:t>
            </a:r>
          </a:p>
        </p:txBody>
      </p:sp>
    </p:spTree>
    <p:extLst>
      <p:ext uri="{BB962C8B-B14F-4D97-AF65-F5344CB8AC3E}">
        <p14:creationId xmlns:p14="http://schemas.microsoft.com/office/powerpoint/2010/main" val="305721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Multiple Content Placeholder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C2B9BA36-2B08-FD48-A5FD-B9876EC6D8BF}"/>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0C3BD745-837D-A043-A751-A5DB2451B53B}"/>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0561" y="1825625"/>
            <a:ext cx="4028949" cy="2025406"/>
          </a:xfrm>
        </p:spPr>
        <p:txBody>
          <a:bodyPr/>
          <a:lstStyle>
            <a:lvl1pPr marL="287338" indent="-287338">
              <a:buFont typeface="+mj-lt"/>
              <a:buAutoNum type="arabicPeriod"/>
              <a:tabLst/>
              <a:defRPr sz="1800" b="0" i="0">
                <a:latin typeface="Arial" panose="020B0604020202020204" pitchFamily="34" charset="0"/>
                <a:cs typeface="Arial" panose="020B0604020202020204" pitchFamily="34" charset="0"/>
              </a:defRPr>
            </a:lvl1pPr>
            <a:lvl2pPr marL="687388" indent="-230188">
              <a:buSzPct val="100000"/>
              <a:buFont typeface="+mj-lt"/>
              <a:buAutoNum type="alphaLcPeriod"/>
              <a:tabLst/>
              <a:defRPr sz="1600" b="0" i="0">
                <a:latin typeface="Arial" panose="020B0604020202020204" pitchFamily="34" charset="0"/>
                <a:cs typeface="Arial" panose="020B0604020202020204" pitchFamily="34" charset="0"/>
              </a:defRPr>
            </a:lvl2pPr>
            <a:lvl3pPr marL="1089025" indent="-174625">
              <a:buFont typeface="+mj-lt"/>
              <a:buAutoNum type="romanLcPeriod"/>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Content Placeholder 13">
            <a:extLst>
              <a:ext uri="{FF2B5EF4-FFF2-40B4-BE49-F238E27FC236}">
                <a16:creationId xmlns:a16="http://schemas.microsoft.com/office/drawing/2014/main" id="{093A9FC6-9756-41C8-B32E-F7E7AAB09D7D}"/>
              </a:ext>
            </a:extLst>
          </p:cNvPr>
          <p:cNvSpPr>
            <a:spLocks noGrp="1"/>
          </p:cNvSpPr>
          <p:nvPr>
            <p:ph sz="quarter" idx="16"/>
          </p:nvPr>
        </p:nvSpPr>
        <p:spPr>
          <a:xfrm>
            <a:off x="460375" y="3974363"/>
            <a:ext cx="4029131" cy="2365375"/>
          </a:xfrm>
        </p:spPr>
        <p:txBody>
          <a:bodyPr>
            <a:normAutofit/>
          </a:bodyPr>
          <a:lstStyle>
            <a:lvl1pPr marL="342900" indent="-342900" algn="l" defTabSz="914400" rtl="0" eaLnBrk="1" latinLnBrk="0" hangingPunct="1">
              <a:lnSpc>
                <a:spcPct val="90000"/>
              </a:lnSpc>
              <a:buFont typeface="+mj-lt"/>
              <a:buAutoNum type="arabicPeriod"/>
              <a:tabLst/>
              <a:defRPr lang="en-US" sz="1800" b="0" i="0" kern="1200" dirty="0" smtClean="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buFont typeface="+mj-lt"/>
              <a:buAutoNum type="alphaLcPeriod"/>
              <a:tabLst/>
              <a:defRPr lang="en-US" sz="1600" b="0" i="0" kern="1200" dirty="0" smtClean="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buFont typeface="+mj-lt"/>
              <a:buAutoNum type="romanLcPeriod"/>
              <a:tabLst/>
              <a:defRPr lang="en-US" sz="1600" b="0" i="0" kern="1200" dirty="0" smtClean="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buFont typeface="+mj-lt"/>
              <a:buAutoNum type="alphaLcPeriod"/>
              <a:tabLst/>
              <a:defRPr lang="en-US" sz="1600" b="0" i="0" kern="1200" dirty="0" smtClean="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buFont typeface="+mj-lt"/>
              <a:buAutoNum type="alphaLcPeriod"/>
              <a:tabLst/>
              <a:defRPr lang="en-US" sz="1600" b="0" i="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6" name="Content Placeholder 15">
            <a:extLst>
              <a:ext uri="{FF2B5EF4-FFF2-40B4-BE49-F238E27FC236}">
                <a16:creationId xmlns:a16="http://schemas.microsoft.com/office/drawing/2014/main" id="{DAA9946A-8FF4-4CE2-B0FC-FA582B55E72E}"/>
              </a:ext>
            </a:extLst>
          </p:cNvPr>
          <p:cNvSpPr>
            <a:spLocks noGrp="1"/>
          </p:cNvSpPr>
          <p:nvPr>
            <p:ph sz="quarter" idx="17"/>
          </p:nvPr>
        </p:nvSpPr>
        <p:spPr>
          <a:xfrm>
            <a:off x="4654304" y="3974363"/>
            <a:ext cx="4028949" cy="2365375"/>
          </a:xfrm>
        </p:spPr>
        <p:txBody>
          <a:bodyPr/>
          <a:lstStyle>
            <a:lvl1pPr marL="342900" indent="-342900">
              <a:buFont typeface="+mj-lt"/>
              <a:buAutoNum type="arabicPeriod"/>
              <a:defRPr sz="1800">
                <a:latin typeface="Arial" panose="020B0604020202020204" pitchFamily="34" charset="0"/>
                <a:cs typeface="Arial" panose="020B0604020202020204" pitchFamily="34" charset="0"/>
              </a:defRPr>
            </a:lvl1pPr>
            <a:lvl2pPr marL="800100" indent="-342900">
              <a:buFont typeface="+mj-lt"/>
              <a:buAutoNum type="alphaLcPeriod"/>
              <a:defRPr sz="1600">
                <a:latin typeface="Arial" panose="020B0604020202020204" pitchFamily="34" charset="0"/>
                <a:cs typeface="Arial" panose="020B0604020202020204" pitchFamily="34" charset="0"/>
              </a:defRPr>
            </a:lvl2pPr>
            <a:lvl3pPr marL="1314450" indent="-400050">
              <a:buFont typeface="+mj-lt"/>
              <a:buAutoNum type="romanLcPeriod"/>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
        <p:nvSpPr>
          <p:cNvPr id="17" name="Content Placeholder 2">
            <a:extLst>
              <a:ext uri="{FF2B5EF4-FFF2-40B4-BE49-F238E27FC236}">
                <a16:creationId xmlns:a16="http://schemas.microsoft.com/office/drawing/2014/main" id="{DB90E450-D0EF-4FC7-988B-37BCA672DD2F}"/>
              </a:ext>
            </a:extLst>
          </p:cNvPr>
          <p:cNvSpPr>
            <a:spLocks noGrp="1"/>
          </p:cNvSpPr>
          <p:nvPr>
            <p:ph idx="18"/>
          </p:nvPr>
        </p:nvSpPr>
        <p:spPr>
          <a:xfrm>
            <a:off x="4654305" y="1825624"/>
            <a:ext cx="4028949" cy="2025407"/>
          </a:xfrm>
          <a:solidFill>
            <a:schemeClr val="bg2"/>
          </a:solidFill>
        </p:spPr>
        <p:txBody>
          <a:bodyPr lIns="182880" tIns="182880" rIns="182880" bIns="182880">
            <a:noAutofit/>
          </a:bodyPr>
          <a:lstStyle>
            <a:lvl1pPr marL="233363" marR="0" indent="-233363"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sz="1700" b="0" i="0">
                <a:solidFill>
                  <a:schemeClr val="tx2"/>
                </a:solidFill>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solidFill>
                  <a:schemeClr val="tx2"/>
                </a:solidFill>
                <a:latin typeface="Arial" panose="020B0604020202020204" pitchFamily="34" charset="0"/>
                <a:cs typeface="Arial" panose="020B0604020202020204" pitchFamily="34" charset="0"/>
              </a:defRPr>
            </a:lvl2pPr>
            <a:lvl3pPr marL="1149350" indent="-234950">
              <a:buFont typeface="System Font Regular"/>
              <a:buChar char="–"/>
              <a:tabLst/>
              <a:defRPr sz="1600" b="0" i="0">
                <a:solidFill>
                  <a:schemeClr val="tx2"/>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236289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9_Closin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7ED10F-77A3-2342-A037-96DCEDEEFDB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93F9ACB-6272-47C9-A35A-35297CDD264B}"/>
              </a:ext>
            </a:extLst>
          </p:cNvPr>
          <p:cNvSpPr>
            <a:spLocks noGrp="1"/>
          </p:cNvSpPr>
          <p:nvPr>
            <p:ph type="title" hasCustomPrompt="1"/>
          </p:nvPr>
        </p:nvSpPr>
        <p:spPr>
          <a:xfrm>
            <a:off x="149469" y="365126"/>
            <a:ext cx="8818685" cy="1325563"/>
          </a:xfrm>
        </p:spPr>
        <p:txBody>
          <a:bodyPr>
            <a:normAutofit/>
          </a:bodyPr>
          <a:lstStyle>
            <a:lvl1pPr algn="ctr">
              <a:defRPr sz="1600" b="1">
                <a:solidFill>
                  <a:srgbClr val="FFFFFF"/>
                </a:solidFill>
                <a:latin typeface="Arial" panose="020B0604020202020204" pitchFamily="34" charset="0"/>
                <a:cs typeface="Arial" panose="020B0604020202020204" pitchFamily="34" charset="0"/>
                <a:sym typeface="Wingdings" panose="05000000000000000000" pitchFamily="2" charset="2"/>
              </a:defRPr>
            </a:lvl1pPr>
          </a:lstStyle>
          <a:p>
            <a:r>
              <a:rPr lang="en-US" dirty="0"/>
              <a:t>Please click to add Slide Title. Recommended content:  </a:t>
            </a:r>
            <a:br>
              <a:rPr lang="en-US" dirty="0"/>
            </a:br>
            <a:br>
              <a:rPr lang="en-US" dirty="0"/>
            </a:br>
            <a:r>
              <a:rPr lang="en-US" dirty="0" err="1"/>
              <a:t>PrepTalks</a:t>
            </a:r>
            <a:r>
              <a:rPr lang="en-US" dirty="0"/>
              <a:t>. New Perspectives for Emergency Managers. </a:t>
            </a:r>
            <a:br>
              <a:rPr lang="en-US" dirty="0"/>
            </a:br>
            <a:br>
              <a:rPr lang="en-US" dirty="0"/>
            </a:br>
            <a:r>
              <a:rPr lang="en-US" dirty="0"/>
              <a:t>NOTE:  You can change font color to match that of the background to “hide” the content.</a:t>
            </a:r>
          </a:p>
        </p:txBody>
      </p:sp>
      <p:sp>
        <p:nvSpPr>
          <p:cNvPr id="4" name="Content Placeholder 3">
            <a:extLst>
              <a:ext uri="{FF2B5EF4-FFF2-40B4-BE49-F238E27FC236}">
                <a16:creationId xmlns:a16="http://schemas.microsoft.com/office/drawing/2014/main" id="{ACB9411F-B2B1-4117-87E8-F496B65197E0}"/>
              </a:ext>
            </a:extLst>
          </p:cNvPr>
          <p:cNvSpPr>
            <a:spLocks noGrp="1"/>
          </p:cNvSpPr>
          <p:nvPr>
            <p:ph sz="quarter" idx="10" hasCustomPrompt="1"/>
          </p:nvPr>
        </p:nvSpPr>
        <p:spPr>
          <a:xfrm>
            <a:off x="2862072" y="6053328"/>
            <a:ext cx="3419856" cy="307777"/>
          </a:xfrm>
        </p:spPr>
        <p:txBody>
          <a:bodyPr>
            <a:noAutofit/>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600">
                <a:solidFill>
                  <a:schemeClr val="bg1"/>
                </a:solidFill>
                <a:latin typeface="Arial" panose="020B0604020202020204" pitchFamily="34" charset="0"/>
                <a:cs typeface="Arial" panose="020B0604020202020204" pitchFamily="34" charset="0"/>
              </a:defRPr>
            </a:lvl2pPr>
            <a:lvl3pPr marL="914400" indent="0">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1600">
                <a:solidFill>
                  <a:schemeClr val="bg1"/>
                </a:solidFill>
                <a:latin typeface="Arial" panose="020B0604020202020204" pitchFamily="34" charset="0"/>
                <a:cs typeface="Arial" panose="020B0604020202020204" pitchFamily="34" charset="0"/>
              </a:defRPr>
            </a:lvl4pPr>
            <a:lvl5pPr marL="1828800" indent="0">
              <a:buFontTx/>
              <a:buNone/>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title style</a:t>
            </a:r>
          </a:p>
        </p:txBody>
      </p:sp>
    </p:spTree>
    <p:extLst>
      <p:ext uri="{BB962C8B-B14F-4D97-AF65-F5344CB8AC3E}">
        <p14:creationId xmlns:p14="http://schemas.microsoft.com/office/powerpoint/2010/main" val="1850280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49D0AE-1A96-494D-BFF9-508865FA113A}" type="datetime4">
              <a:rPr lang="en-US" smtClean="0"/>
              <a:t>October 22,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60186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C77A3-8F71-D946-9002-84272863382C}" type="datetime4">
              <a:rPr lang="en-US" smtClean="0"/>
              <a:t>October 22,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687939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A9A88F-A6C3-C740-B386-7C2B2F5E3F20}" type="datetime4">
              <a:rPr lang="en-US" smtClean="0"/>
              <a:t>October 22, 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2069852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2E398E-1F36-7746-977C-96445CB129CB}" type="datetime4">
              <a:rPr lang="en-US" smtClean="0"/>
              <a:t>October 22,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241673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D71609-0F60-7A42-A759-753C0745A30C}" type="datetime4">
              <a:rPr lang="en-US" smtClean="0"/>
              <a:t>October 22,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509558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6855AD-BB9A-8A4D-8385-C3E112C36517}" type="datetime4">
              <a:rPr lang="en-US" smtClean="0"/>
              <a:t>October 22,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DC79E-13DE-BB4A-A294-5E1D47F254B7}" type="slidenum">
              <a:rPr lang="en-US" smtClean="0"/>
              <a:t>‹#›</a:t>
            </a:fld>
            <a:endParaRPr lang="en-US" dirty="0"/>
          </a:p>
        </p:txBody>
      </p:sp>
    </p:spTree>
    <p:extLst>
      <p:ext uri="{BB962C8B-B14F-4D97-AF65-F5344CB8AC3E}">
        <p14:creationId xmlns:p14="http://schemas.microsoft.com/office/powerpoint/2010/main" val="48708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9D73FE07-F3C2-B644-BF4D-511D8ACAA1E4}"/>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9" name="Subtitle 2">
            <a:extLst>
              <a:ext uri="{FF2B5EF4-FFF2-40B4-BE49-F238E27FC236}">
                <a16:creationId xmlns:a16="http://schemas.microsoft.com/office/drawing/2014/main" id="{E774DA36-AEC3-EE4A-9FC5-B6736E3D747D}"/>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7282" y="3087920"/>
            <a:ext cx="8209437" cy="682160"/>
          </a:xfrm>
        </p:spPr>
        <p:txBody>
          <a:bodyPr>
            <a:noAutofit/>
          </a:bodyPr>
          <a:lstStyle>
            <a:lvl1pPr algn="ctr">
              <a:lnSpc>
                <a:spcPct val="100000"/>
              </a:lnSpc>
              <a:spcBef>
                <a:spcPts val="600"/>
              </a:spcBef>
              <a:spcAft>
                <a:spcPts val="600"/>
              </a:spcAft>
              <a:defRPr sz="3200" b="1"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250969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Body Cop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9D73FE07-F3C2-B644-BF4D-511D8ACAA1E4}"/>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9" name="Subtitle 2">
            <a:extLst>
              <a:ext uri="{FF2B5EF4-FFF2-40B4-BE49-F238E27FC236}">
                <a16:creationId xmlns:a16="http://schemas.microsoft.com/office/drawing/2014/main" id="{E774DA36-AEC3-EE4A-9FC5-B6736E3D747D}"/>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21070" y="1864921"/>
            <a:ext cx="8209437" cy="4487769"/>
          </a:xfrm>
        </p:spPr>
        <p:txBody>
          <a:bodyPr/>
          <a:lstStyle>
            <a:lvl1pPr marL="0" indent="0">
              <a:buNone/>
              <a:tabLst/>
              <a:defRPr sz="1800" b="0" i="0">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latin typeface="Arial" panose="020B0604020202020204" pitchFamily="34" charset="0"/>
                <a:cs typeface="Arial" panose="020B0604020202020204" pitchFamily="34" charset="0"/>
              </a:defRPr>
            </a:lvl2pPr>
            <a:lvl3pPr marL="1149350" indent="-234950">
              <a:buFont typeface="System Font Regular"/>
              <a:buChar char="–"/>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320517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A81F5A30-6C27-D241-94D1-A4891F12956D}"/>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9E8E2786-DCC5-CB45-9262-3FFDB718F576}"/>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0561" y="1825624"/>
            <a:ext cx="8209437" cy="4487769"/>
          </a:xfrm>
        </p:spPr>
        <p:txBody>
          <a:bodyPr/>
          <a:lstStyle>
            <a:lvl1pPr marL="173038" indent="-173038">
              <a:tabLst/>
              <a:defRPr sz="1800" b="0" i="0">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latin typeface="Arial" panose="020B0604020202020204" pitchFamily="34" charset="0"/>
                <a:cs typeface="Arial" panose="020B0604020202020204" pitchFamily="34" charset="0"/>
              </a:defRPr>
            </a:lvl2pPr>
            <a:lvl3pPr marL="1149350" indent="-234950">
              <a:buFont typeface="System Font Regular"/>
              <a:buChar char="–"/>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33952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A81F5A30-6C27-D241-94D1-A4891F12956D}"/>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9E8E2786-DCC5-CB45-9262-3FFDB718F576}"/>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0561" y="1825624"/>
            <a:ext cx="8209437" cy="4487769"/>
          </a:xfrm>
          <a:solidFill>
            <a:schemeClr val="bg2"/>
          </a:solidFill>
        </p:spPr>
        <p:txBody>
          <a:bodyPr lIns="182880" tIns="182880" rIns="182880" bIns="182880">
            <a:noAutofit/>
          </a:bodyPr>
          <a:lstStyle>
            <a:lvl1pPr marL="457200" indent="-457200">
              <a:lnSpc>
                <a:spcPct val="100000"/>
              </a:lnSpc>
              <a:spcBef>
                <a:spcPts val="1200"/>
              </a:spcBef>
              <a:spcAft>
                <a:spcPts val="1200"/>
              </a:spcAft>
              <a:buClr>
                <a:schemeClr val="tx2"/>
              </a:buClr>
              <a:buSzPct val="100000"/>
              <a:buFont typeface="+mj-lt"/>
              <a:buAutoNum type="arabicPeriod"/>
              <a:tabLst/>
              <a:defRPr lang="en-US" sz="2000" b="0" i="0" kern="1200" dirty="0" smtClean="0">
                <a:solidFill>
                  <a:schemeClr val="tx1"/>
                </a:solidFill>
                <a:latin typeface="Arial" panose="020B0604020202020204" pitchFamily="34" charset="0"/>
                <a:ea typeface="+mn-ea"/>
                <a:cs typeface="Arial" panose="020B0604020202020204" pitchFamily="34" charset="0"/>
              </a:defRPr>
            </a:lvl1pPr>
            <a:lvl2pPr marL="687388" indent="-230188">
              <a:buSzPct val="75000"/>
              <a:buFont typeface="Hiragino Sans W3" panose="020B0300000000000000" pitchFamily="34" charset="-128"/>
              <a:buChar char="◦"/>
              <a:tabLst/>
              <a:defRPr sz="1600" b="0" i="0">
                <a:latin typeface="Arial" panose="020B0604020202020204" pitchFamily="34" charset="0"/>
                <a:cs typeface="Arial" panose="020B0604020202020204" pitchFamily="34" charset="0"/>
              </a:defRPr>
            </a:lvl2pPr>
            <a:lvl3pPr marL="1149350" indent="-234950">
              <a:buFont typeface="System Font Regular"/>
              <a:buChar char="–"/>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tabLst/>
            </a:pPr>
            <a:r>
              <a:rPr lang="en-US" dirty="0"/>
              <a:t>Edit Master text styles</a:t>
            </a:r>
          </a:p>
          <a:p>
            <a:pPr lvl="0"/>
            <a:r>
              <a:rPr lang="en-US" dirty="0"/>
              <a:t>Second level</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225482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Graphi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Text Placeholder 10">
            <a:extLst>
              <a:ext uri="{FF2B5EF4-FFF2-40B4-BE49-F238E27FC236}">
                <a16:creationId xmlns:a16="http://schemas.microsoft.com/office/drawing/2014/main" id="{A8B3A86A-6ABB-EA4D-B42D-463EEB52E7A6}"/>
              </a:ext>
            </a:extLst>
          </p:cNvPr>
          <p:cNvSpPr>
            <a:spLocks noGrp="1"/>
          </p:cNvSpPr>
          <p:nvPr>
            <p:ph type="body" sz="quarter" idx="15"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1" name="Subtitle 2">
            <a:extLst>
              <a:ext uri="{FF2B5EF4-FFF2-40B4-BE49-F238E27FC236}">
                <a16:creationId xmlns:a16="http://schemas.microsoft.com/office/drawing/2014/main" id="{F60160FF-139A-E747-B4D2-A4F509FBC050}"/>
              </a:ext>
            </a:extLst>
          </p:cNvPr>
          <p:cNvSpPr>
            <a:spLocks noGrp="1"/>
          </p:cNvSpPr>
          <p:nvPr>
            <p:ph type="subTitle" idx="14"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Picture Placeholder 6">
            <a:extLst>
              <a:ext uri="{FF2B5EF4-FFF2-40B4-BE49-F238E27FC236}">
                <a16:creationId xmlns:a16="http://schemas.microsoft.com/office/drawing/2014/main" id="{6C928262-8079-B945-84F3-AB024B41A676}"/>
              </a:ext>
            </a:extLst>
          </p:cNvPr>
          <p:cNvSpPr>
            <a:spLocks noGrp="1"/>
          </p:cNvSpPr>
          <p:nvPr>
            <p:ph type="pic" sz="quarter" idx="13"/>
          </p:nvPr>
        </p:nvSpPr>
        <p:spPr>
          <a:xfrm>
            <a:off x="460375" y="1828800"/>
            <a:ext cx="8208963" cy="4489704"/>
          </a:xfrm>
        </p:spPr>
        <p:txBody>
          <a:bodyPr>
            <a:normAutofit/>
          </a:bodyPr>
          <a:lstStyle>
            <a:lvl1pPr>
              <a:defRPr sz="1800" b="0" i="0">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238180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a:extLst>
              <a:ext uri="{FF2B5EF4-FFF2-40B4-BE49-F238E27FC236}">
                <a16:creationId xmlns:a16="http://schemas.microsoft.com/office/drawing/2014/main" id="{FADE65E8-3FDD-1740-9BCB-7A07862884F2}"/>
              </a:ext>
            </a:extLst>
          </p:cNvPr>
          <p:cNvSpPr>
            <a:spLocks noGrp="1"/>
          </p:cNvSpPr>
          <p:nvPr>
            <p:ph type="body" sz="quarter" idx="14"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0" name="Subtitle 2">
            <a:extLst>
              <a:ext uri="{FF2B5EF4-FFF2-40B4-BE49-F238E27FC236}">
                <a16:creationId xmlns:a16="http://schemas.microsoft.com/office/drawing/2014/main" id="{F46C12E2-A1AD-7C45-AF95-D3B07193BDB8}"/>
              </a:ext>
            </a:extLst>
          </p:cNvPr>
          <p:cNvSpPr>
            <a:spLocks noGrp="1"/>
          </p:cNvSpPr>
          <p:nvPr>
            <p:ph type="subTitle" idx="13"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211821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6_Text and Call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Text Placeholder 10">
            <a:extLst>
              <a:ext uri="{FF2B5EF4-FFF2-40B4-BE49-F238E27FC236}">
                <a16:creationId xmlns:a16="http://schemas.microsoft.com/office/drawing/2014/main" id="{E45131E3-270F-2C4D-B51B-4672A0F85907}"/>
              </a:ext>
            </a:extLst>
          </p:cNvPr>
          <p:cNvSpPr>
            <a:spLocks noGrp="1"/>
          </p:cNvSpPr>
          <p:nvPr>
            <p:ph type="body" sz="quarter" idx="15"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1" name="Subtitle 2">
            <a:extLst>
              <a:ext uri="{FF2B5EF4-FFF2-40B4-BE49-F238E27FC236}">
                <a16:creationId xmlns:a16="http://schemas.microsoft.com/office/drawing/2014/main" id="{6A56B5E4-7D5E-C549-9020-1682C28DEABB}"/>
              </a:ext>
            </a:extLst>
          </p:cNvPr>
          <p:cNvSpPr>
            <a:spLocks noGrp="1"/>
          </p:cNvSpPr>
          <p:nvPr>
            <p:ph type="subTitle" idx="14"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0561" y="1825624"/>
            <a:ext cx="3882839" cy="4487769"/>
          </a:xfrm>
        </p:spPr>
        <p:txBody>
          <a:bodyPr>
            <a:noAutofit/>
          </a:bodyPr>
          <a:lstStyle>
            <a:lvl1pPr marL="0" indent="0">
              <a:buNone/>
              <a:tabLst/>
              <a:defRPr sz="1800" b="0" i="0">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latin typeface="Arial" panose="020B0604020202020204" pitchFamily="34" charset="0"/>
                <a:cs typeface="Arial" panose="020B0604020202020204" pitchFamily="34" charset="0"/>
              </a:defRPr>
            </a:lvl2pPr>
            <a:lvl3pPr marL="1149350" indent="-234950">
              <a:buFont typeface="System Font Regular"/>
              <a:buChar char="–"/>
              <a:tabLst/>
              <a:defRPr sz="1600"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p:txBody>
      </p:sp>
      <p:sp>
        <p:nvSpPr>
          <p:cNvPr id="7" name="Content Placeholder 2">
            <a:extLst>
              <a:ext uri="{FF2B5EF4-FFF2-40B4-BE49-F238E27FC236}">
                <a16:creationId xmlns:a16="http://schemas.microsoft.com/office/drawing/2014/main" id="{44D8D2DF-6958-2E4D-95A3-DF040AA73609}"/>
              </a:ext>
            </a:extLst>
          </p:cNvPr>
          <p:cNvSpPr>
            <a:spLocks noGrp="1"/>
          </p:cNvSpPr>
          <p:nvPr>
            <p:ph idx="13"/>
          </p:nvPr>
        </p:nvSpPr>
        <p:spPr>
          <a:xfrm>
            <a:off x="4790514" y="1825624"/>
            <a:ext cx="3882839" cy="4487769"/>
          </a:xfrm>
          <a:solidFill>
            <a:schemeClr val="bg2"/>
          </a:solidFill>
        </p:spPr>
        <p:txBody>
          <a:bodyPr lIns="182880" tIns="182880" rIns="182880" bIns="182880">
            <a:noAutofit/>
          </a:bodyPr>
          <a:lstStyle>
            <a:lvl1pPr marL="233363" marR="0" indent="-233363"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sz="1700" b="0" i="0">
                <a:solidFill>
                  <a:schemeClr val="tx2"/>
                </a:solidFill>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solidFill>
                  <a:schemeClr val="tx2"/>
                </a:solidFill>
                <a:latin typeface="Arial" panose="020B0604020202020204" pitchFamily="34" charset="0"/>
                <a:cs typeface="Arial" panose="020B0604020202020204" pitchFamily="34" charset="0"/>
              </a:defRPr>
            </a:lvl2pPr>
            <a:lvl3pPr marL="1149350" indent="-234950">
              <a:buFont typeface="System Font Regular"/>
              <a:buChar char="–"/>
              <a:tabLst/>
              <a:defRPr sz="1600" b="0" i="0">
                <a:solidFill>
                  <a:schemeClr val="tx2"/>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0"/>
            <a:endParaRPr lang="en-US" dirty="0"/>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311359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ext and Call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FDCA4-888C-0040-8209-BABC44F53B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Text Placeholder 10">
            <a:extLst>
              <a:ext uri="{FF2B5EF4-FFF2-40B4-BE49-F238E27FC236}">
                <a16:creationId xmlns:a16="http://schemas.microsoft.com/office/drawing/2014/main" id="{E45131E3-270F-2C4D-B51B-4672A0F85907}"/>
              </a:ext>
            </a:extLst>
          </p:cNvPr>
          <p:cNvSpPr>
            <a:spLocks noGrp="1"/>
          </p:cNvSpPr>
          <p:nvPr>
            <p:ph type="body" sz="quarter" idx="15" hasCustomPrompt="1"/>
          </p:nvPr>
        </p:nvSpPr>
        <p:spPr>
          <a:xfrm>
            <a:off x="4699747" y="146425"/>
            <a:ext cx="3879656" cy="324222"/>
          </a:xfrm>
        </p:spPr>
        <p:txBody>
          <a:bodyPr lIns="0" tIns="0" rIns="0" bIns="0" anchor="b" anchorCtr="0">
            <a:no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
        <p:nvSpPr>
          <p:cNvPr id="11" name="Subtitle 2">
            <a:extLst>
              <a:ext uri="{FF2B5EF4-FFF2-40B4-BE49-F238E27FC236}">
                <a16:creationId xmlns:a16="http://schemas.microsoft.com/office/drawing/2014/main" id="{6A56B5E4-7D5E-C549-9020-1682C28DEABB}"/>
              </a:ext>
            </a:extLst>
          </p:cNvPr>
          <p:cNvSpPr>
            <a:spLocks noGrp="1"/>
          </p:cNvSpPr>
          <p:nvPr>
            <p:ph type="subTitle" idx="14" hasCustomPrompt="1"/>
          </p:nvPr>
        </p:nvSpPr>
        <p:spPr>
          <a:xfrm>
            <a:off x="4699747" y="533992"/>
            <a:ext cx="3884333" cy="166199"/>
          </a:xfrm>
        </p:spPr>
        <p:txBody>
          <a:bodyPr wrap="square" lIns="0" tIns="0" rIns="0" bIns="0">
            <a:spAutoFit/>
          </a:bodyPr>
          <a:lstStyle>
            <a:lvl1pPr marL="0" indent="0" algn="r">
              <a:buNone/>
              <a:defRPr sz="1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2" name="Title 1"/>
          <p:cNvSpPr>
            <a:spLocks noGrp="1"/>
          </p:cNvSpPr>
          <p:nvPr>
            <p:ph type="title"/>
          </p:nvPr>
        </p:nvSpPr>
        <p:spPr>
          <a:xfrm>
            <a:off x="460561" y="1008529"/>
            <a:ext cx="8209437" cy="682160"/>
          </a:xfrm>
        </p:spPr>
        <p:txBody>
          <a:bodyPr>
            <a:noAutofit/>
          </a:bodyPr>
          <a:lstStyle>
            <a:lvl1pPr>
              <a:defRPr sz="2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44D8D2DF-6958-2E4D-95A3-DF040AA73609}"/>
              </a:ext>
            </a:extLst>
          </p:cNvPr>
          <p:cNvSpPr>
            <a:spLocks noGrp="1"/>
          </p:cNvSpPr>
          <p:nvPr>
            <p:ph idx="13"/>
          </p:nvPr>
        </p:nvSpPr>
        <p:spPr>
          <a:xfrm>
            <a:off x="460562" y="1825624"/>
            <a:ext cx="8212792" cy="4487769"/>
          </a:xfrm>
          <a:solidFill>
            <a:schemeClr val="bg2"/>
          </a:solidFill>
        </p:spPr>
        <p:txBody>
          <a:bodyPr lIns="182880" tIns="182880" rIns="182880" bIns="182880">
            <a:noAutofit/>
          </a:bodyPr>
          <a:lstStyle>
            <a:lvl1pPr marL="233363" marR="0" indent="-233363"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sz="1700" b="0" i="0">
                <a:solidFill>
                  <a:schemeClr val="tx2"/>
                </a:solidFill>
                <a:latin typeface="Arial" panose="020B0604020202020204" pitchFamily="34" charset="0"/>
                <a:cs typeface="Arial" panose="020B0604020202020204" pitchFamily="34" charset="0"/>
              </a:defRPr>
            </a:lvl1pPr>
            <a:lvl2pPr marL="687388" indent="-230188">
              <a:buSzPct val="75000"/>
              <a:buFont typeface="Hiragino Sans W3" panose="020B0300000000000000" pitchFamily="34" charset="-128"/>
              <a:buChar char="◦"/>
              <a:tabLst/>
              <a:defRPr sz="1600" b="0" i="0">
                <a:solidFill>
                  <a:schemeClr val="tx2"/>
                </a:solidFill>
                <a:latin typeface="Arial" panose="020B0604020202020204" pitchFamily="34" charset="0"/>
                <a:cs typeface="Arial" panose="020B0604020202020204" pitchFamily="34" charset="0"/>
              </a:defRPr>
            </a:lvl2pPr>
            <a:lvl3pPr marL="1149350" indent="-234950">
              <a:buFont typeface="System Font Regular"/>
              <a:buChar char="–"/>
              <a:tabLst/>
              <a:defRPr sz="1600" b="0" i="0">
                <a:solidFill>
                  <a:schemeClr val="tx2"/>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0"/>
            <a:endParaRPr lang="en-US" dirty="0"/>
          </a:p>
        </p:txBody>
      </p:sp>
      <p:sp>
        <p:nvSpPr>
          <p:cNvPr id="5" name="Footer Placeholder 4"/>
          <p:cNvSpPr>
            <a:spLocks noGrp="1"/>
          </p:cNvSpPr>
          <p:nvPr>
            <p:ph type="ftr" sz="quarter" idx="11"/>
          </p:nvPr>
        </p:nvSpPr>
        <p:spPr>
          <a:xfrm>
            <a:off x="521070" y="6615954"/>
            <a:ext cx="3086100" cy="223142"/>
          </a:xfrm>
        </p:spPr>
        <p:txBody>
          <a:bodyP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12"/>
          </p:nvPr>
        </p:nvSpPr>
        <p:spPr>
          <a:xfrm>
            <a:off x="6612599" y="6620256"/>
            <a:ext cx="2057400" cy="219456"/>
          </a:xfrm>
        </p:spPr>
        <p:txBody>
          <a:bodyPr/>
          <a:lstStyle>
            <a:lvl1pPr>
              <a:defRPr sz="1000" b="0" i="0">
                <a:solidFill>
                  <a:schemeClr val="bg1"/>
                </a:solidFill>
                <a:latin typeface="Arial" panose="020B0604020202020204" pitchFamily="34" charset="0"/>
                <a:cs typeface="Arial" panose="020B0604020202020204" pitchFamily="34" charset="0"/>
              </a:defRPr>
            </a:lvl1pPr>
          </a:lstStyle>
          <a:p>
            <a:fld id="{A18DC79E-13DE-BB4A-A294-5E1D47F254B7}" type="slidenum">
              <a:rPr lang="en-US" smtClean="0"/>
              <a:pPr/>
              <a:t>‹#›</a:t>
            </a:fld>
            <a:endParaRPr lang="en-US" dirty="0"/>
          </a:p>
        </p:txBody>
      </p:sp>
    </p:spTree>
    <p:extLst>
      <p:ext uri="{BB962C8B-B14F-4D97-AF65-F5344CB8AC3E}">
        <p14:creationId xmlns:p14="http://schemas.microsoft.com/office/powerpoint/2010/main" val="140037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2BA74-6EAC-AA4F-8515-B9345EC8EF26}" type="datetime4">
              <a:rPr lang="en-US" smtClean="0"/>
              <a:t>October 22, 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DC79E-13DE-BB4A-A294-5E1D47F254B7}" type="slidenum">
              <a:rPr lang="en-US" smtClean="0"/>
              <a:t>‹#›</a:t>
            </a:fld>
            <a:endParaRPr lang="en-US" dirty="0"/>
          </a:p>
        </p:txBody>
      </p:sp>
    </p:spTree>
    <p:extLst>
      <p:ext uri="{BB962C8B-B14F-4D97-AF65-F5344CB8AC3E}">
        <p14:creationId xmlns:p14="http://schemas.microsoft.com/office/powerpoint/2010/main" val="945570115"/>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2" r:id="rId3"/>
    <p:sldLayoutId id="2147483662" r:id="rId4"/>
    <p:sldLayoutId id="2147483679" r:id="rId5"/>
    <p:sldLayoutId id="2147483674" r:id="rId6"/>
    <p:sldLayoutId id="2147483675" r:id="rId7"/>
    <p:sldLayoutId id="2147483676" r:id="rId8"/>
    <p:sldLayoutId id="2147483680" r:id="rId9"/>
    <p:sldLayoutId id="2147483673" r:id="rId10"/>
    <p:sldLayoutId id="2147483677" r:id="rId11"/>
    <p:sldLayoutId id="2147483663" r:id="rId12"/>
    <p:sldLayoutId id="2147483664" r:id="rId13"/>
    <p:sldLayoutId id="2147483665" r:id="rId14"/>
    <p:sldLayoutId id="2147483668" r:id="rId15"/>
    <p:sldLayoutId id="2147483669" r:id="rId16"/>
    <p:sldLayoutId id="2147483670" r:id="rId1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fema.gov/preptalks"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www.fema.gov/preptalks/kaufman"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www.fema.gov/preptalks/fenness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A593-5EB1-4DC8-BF8A-DD8A032E71EF}"/>
              </a:ext>
            </a:extLst>
          </p:cNvPr>
          <p:cNvSpPr>
            <a:spLocks noGrp="1"/>
          </p:cNvSpPr>
          <p:nvPr>
            <p:ph type="ctrTitle"/>
          </p:nvPr>
        </p:nvSpPr>
        <p:spPr/>
        <p:txBody>
          <a:bodyPr/>
          <a:lstStyle/>
          <a:p>
            <a:r>
              <a:rPr lang="en-US" sz="2200" dirty="0"/>
              <a:t>Our Changing World: The Challenge for Emergency Managers</a:t>
            </a:r>
          </a:p>
        </p:txBody>
      </p:sp>
      <p:sp>
        <p:nvSpPr>
          <p:cNvPr id="3" name="Subtitle 2">
            <a:extLst>
              <a:ext uri="{FF2B5EF4-FFF2-40B4-BE49-F238E27FC236}">
                <a16:creationId xmlns:a16="http://schemas.microsoft.com/office/drawing/2014/main" id="{65618054-2E86-4F49-9C11-604A6E89D082}"/>
              </a:ext>
            </a:extLst>
          </p:cNvPr>
          <p:cNvSpPr>
            <a:spLocks noGrp="1"/>
          </p:cNvSpPr>
          <p:nvPr>
            <p:ph type="subTitle" idx="1"/>
          </p:nvPr>
        </p:nvSpPr>
        <p:spPr/>
        <p:txBody>
          <a:bodyPr/>
          <a:lstStyle/>
          <a:p>
            <a:r>
              <a:rPr lang="en-US" sz="2800" dirty="0"/>
              <a:t>David Kaufman</a:t>
            </a:r>
          </a:p>
        </p:txBody>
      </p:sp>
      <p:sp>
        <p:nvSpPr>
          <p:cNvPr id="4" name="Text Placeholder 3">
            <a:extLst>
              <a:ext uri="{FF2B5EF4-FFF2-40B4-BE49-F238E27FC236}">
                <a16:creationId xmlns:a16="http://schemas.microsoft.com/office/drawing/2014/main" id="{60A6B6CB-4FE5-4AA4-A1C3-4E15FA5B9026}"/>
              </a:ext>
            </a:extLst>
          </p:cNvPr>
          <p:cNvSpPr>
            <a:spLocks noGrp="1"/>
          </p:cNvSpPr>
          <p:nvPr>
            <p:ph type="body" sz="quarter" idx="10"/>
          </p:nvPr>
        </p:nvSpPr>
        <p:spPr/>
        <p:txBody>
          <a:bodyPr/>
          <a:lstStyle/>
          <a:p>
            <a:r>
              <a:rPr lang="en-US" dirty="0"/>
              <a:t>PrepTalks. Logos for the Federal Emergency Management Agency, International Association of Emergency Managers, National Emergency Management Association, National Homeland Security Consortium, and Center for Homeland Defense and Security Naval Postgraduate School. </a:t>
            </a:r>
          </a:p>
        </p:txBody>
      </p:sp>
    </p:spTree>
    <p:extLst>
      <p:ext uri="{BB962C8B-B14F-4D97-AF65-F5344CB8AC3E}">
        <p14:creationId xmlns:p14="http://schemas.microsoft.com/office/powerpoint/2010/main" val="1470950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9">
            <a:extLst>
              <a:ext uri="{FF2B5EF4-FFF2-40B4-BE49-F238E27FC236}">
                <a16:creationId xmlns:a16="http://schemas.microsoft.com/office/drawing/2014/main" id="{A91ABE79-2FFA-46F1-AC70-20B1175248E6}"/>
              </a:ext>
            </a:extLst>
          </p:cNvPr>
          <p:cNvSpPr>
            <a:spLocks noGrp="1"/>
          </p:cNvSpPr>
          <p:nvPr>
            <p:ph type="title"/>
          </p:nvPr>
        </p:nvSpPr>
        <p:spPr/>
        <p:txBody>
          <a:bodyPr vert="horz" lIns="91440" tIns="45720" rIns="91440" bIns="45720" rtlCol="0" anchor="ctr">
            <a:noAutofit/>
          </a:bodyPr>
          <a:lstStyle/>
          <a:p>
            <a:r>
              <a:rPr lang="en-US" sz="2600" b="1" dirty="0"/>
              <a:t>Key Trends Topic 3: Asymmetry</a:t>
            </a:r>
          </a:p>
        </p:txBody>
      </p:sp>
      <p:sp>
        <p:nvSpPr>
          <p:cNvPr id="3" name="Text Placeholder 2">
            <a:extLst>
              <a:ext uri="{FF2B5EF4-FFF2-40B4-BE49-F238E27FC236}">
                <a16:creationId xmlns:a16="http://schemas.microsoft.com/office/drawing/2014/main" id="{E2A64D5C-516E-462E-BDAC-B151A219A9D3}"/>
              </a:ext>
            </a:extLst>
          </p:cNvPr>
          <p:cNvSpPr>
            <a:spLocks noGrp="1"/>
          </p:cNvSpPr>
          <p:nvPr>
            <p:ph type="body" sz="quarter" idx="14"/>
          </p:nvPr>
        </p:nvSpPr>
        <p:spPr/>
        <p:txBody>
          <a:bodyPr/>
          <a:lstStyle/>
          <a:p>
            <a:r>
              <a:rPr lang="en-US" dirty="0"/>
              <a:t>Our Changing World: The Challenge for</a:t>
            </a:r>
            <a:br>
              <a:rPr lang="en-US" dirty="0"/>
            </a:br>
            <a:r>
              <a:rPr lang="en-US" dirty="0"/>
              <a:t>Emergency Managers</a:t>
            </a:r>
          </a:p>
        </p:txBody>
      </p:sp>
      <p:sp>
        <p:nvSpPr>
          <p:cNvPr id="6" name="Subtitle 5">
            <a:extLst>
              <a:ext uri="{FF2B5EF4-FFF2-40B4-BE49-F238E27FC236}">
                <a16:creationId xmlns:a16="http://schemas.microsoft.com/office/drawing/2014/main" id="{4CBECDD6-A66A-46EE-B40D-78870E5ADA5D}"/>
              </a:ext>
            </a:extLst>
          </p:cNvPr>
          <p:cNvSpPr>
            <a:spLocks noGrp="1"/>
          </p:cNvSpPr>
          <p:nvPr>
            <p:ph type="subTitle" idx="13"/>
          </p:nvPr>
        </p:nvSpPr>
        <p:spPr/>
        <p:txBody>
          <a:bodyPr/>
          <a:lstStyle/>
          <a:p>
            <a:r>
              <a:rPr lang="en-US" dirty="0"/>
              <a:t>David Kaufman</a:t>
            </a:r>
          </a:p>
        </p:txBody>
      </p:sp>
      <p:sp>
        <p:nvSpPr>
          <p:cNvPr id="18" name="Content Placeholder 17">
            <a:extLst>
              <a:ext uri="{FF2B5EF4-FFF2-40B4-BE49-F238E27FC236}">
                <a16:creationId xmlns:a16="http://schemas.microsoft.com/office/drawing/2014/main" id="{B0CBEE5C-95C2-4A7D-8C33-097A5FB086E9}"/>
              </a:ext>
            </a:extLst>
          </p:cNvPr>
          <p:cNvSpPr>
            <a:spLocks noGrp="1"/>
          </p:cNvSpPr>
          <p:nvPr>
            <p:ph idx="1"/>
          </p:nvPr>
        </p:nvSpPr>
        <p:spPr>
          <a:xfrm>
            <a:off x="460561" y="1769639"/>
            <a:ext cx="8209437" cy="1962606"/>
          </a:xfrm>
        </p:spPr>
        <p:txBody>
          <a:bodyPr vert="horz" lIns="91440" tIns="45720" rIns="91440" bIns="45720" rtlCol="0">
            <a:normAutofit/>
          </a:bodyPr>
          <a:lstStyle/>
          <a:p>
            <a:pPr marL="0" indent="0">
              <a:lnSpc>
                <a:spcPct val="100000"/>
              </a:lnSpc>
              <a:spcBef>
                <a:spcPts val="0"/>
              </a:spcBef>
              <a:spcAft>
                <a:spcPts val="600"/>
              </a:spcAft>
              <a:buNone/>
            </a:pPr>
            <a:r>
              <a:rPr lang="en-US" b="1" dirty="0"/>
              <a:t>Political Polarization</a:t>
            </a:r>
          </a:p>
          <a:p>
            <a:pPr marL="230188" indent="-230188">
              <a:lnSpc>
                <a:spcPct val="100000"/>
              </a:lnSpc>
              <a:spcBef>
                <a:spcPts val="0"/>
              </a:spcBef>
              <a:spcAft>
                <a:spcPts val="1000"/>
              </a:spcAft>
              <a:buFont typeface="Arial" panose="020B0604020202020204" pitchFamily="34" charset="0"/>
              <a:buChar char="•"/>
            </a:pPr>
            <a:r>
              <a:rPr lang="en-US" sz="1600" dirty="0"/>
              <a:t>Disparities in attitudes and beliefs between Republicans and Democrats </a:t>
            </a:r>
            <a:br>
              <a:rPr lang="en-US" sz="1600" dirty="0"/>
            </a:br>
            <a:r>
              <a:rPr lang="en-US" sz="1600" dirty="0"/>
              <a:t>are growing significantly </a:t>
            </a:r>
          </a:p>
          <a:p>
            <a:pPr marL="0" indent="0">
              <a:lnSpc>
                <a:spcPct val="100000"/>
              </a:lnSpc>
              <a:spcBef>
                <a:spcPts val="0"/>
              </a:spcBef>
              <a:spcAft>
                <a:spcPts val="600"/>
              </a:spcAft>
              <a:buNone/>
            </a:pPr>
            <a:r>
              <a:rPr lang="en-US" b="1" dirty="0"/>
              <a:t>Information</a:t>
            </a:r>
          </a:p>
          <a:p>
            <a:pPr marL="230188" indent="-230188">
              <a:lnSpc>
                <a:spcPct val="100000"/>
              </a:lnSpc>
              <a:spcBef>
                <a:spcPts val="0"/>
              </a:spcBef>
              <a:spcAft>
                <a:spcPts val="1000"/>
              </a:spcAft>
              <a:buFont typeface="Arial" panose="020B0604020202020204" pitchFamily="34" charset="0"/>
              <a:buChar char="•"/>
            </a:pPr>
            <a:r>
              <a:rPr lang="en-US" sz="1600" dirty="0"/>
              <a:t>Large numbers of information sources are available via social media and the internet, which lead the public to overestimate their level of knowledge. </a:t>
            </a:r>
          </a:p>
        </p:txBody>
      </p:sp>
      <p:sp>
        <p:nvSpPr>
          <p:cNvPr id="12" name="Rectangle: Rounded Corners 11">
            <a:extLst>
              <a:ext uri="{FF2B5EF4-FFF2-40B4-BE49-F238E27FC236}">
                <a16:creationId xmlns:a16="http://schemas.microsoft.com/office/drawing/2014/main" id="{34E9C127-294B-4980-B5C2-E2E487E01BD5}"/>
              </a:ext>
              <a:ext uri="{C183D7F6-B498-43B3-948B-1728B52AA6E4}">
                <adec:decorative xmlns:adec="http://schemas.microsoft.com/office/drawing/2017/decorative" val="1"/>
              </a:ext>
            </a:extLst>
          </p:cNvPr>
          <p:cNvSpPr/>
          <p:nvPr/>
        </p:nvSpPr>
        <p:spPr>
          <a:xfrm>
            <a:off x="543240" y="3995217"/>
            <a:ext cx="7849633" cy="1007038"/>
          </a:xfrm>
          <a:prstGeom prst="roundRect">
            <a:avLst/>
          </a:prstGeom>
          <a:solidFill>
            <a:srgbClr val="0E47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1B1BD51-D205-4E68-81ED-ECA98CEBBD99}"/>
              </a:ext>
              <a:ext uri="{C183D7F6-B498-43B3-948B-1728B52AA6E4}">
                <adec:decorative xmlns:adec="http://schemas.microsoft.com/office/drawing/2017/decorative" val="0"/>
              </a:ext>
            </a:extLst>
          </p:cNvPr>
          <p:cNvSpPr>
            <a:spLocks noGrp="1"/>
          </p:cNvSpPr>
          <p:nvPr>
            <p:ph sz="quarter" idx="17"/>
          </p:nvPr>
        </p:nvSpPr>
        <p:spPr>
          <a:xfrm>
            <a:off x="356711" y="3971328"/>
            <a:ext cx="8222692" cy="1054816"/>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buNone/>
            </a:pPr>
            <a:r>
              <a:rPr lang="en-US" dirty="0">
                <a:solidFill>
                  <a:schemeClr val="lt1"/>
                </a:solidFill>
                <a:latin typeface="+mn-lt"/>
                <a:cs typeface="+mn-cs"/>
              </a:rPr>
              <a:t>Sixty percent of those surveyed in the Edelman Trust Barometer trust a person</a:t>
            </a:r>
            <a:br>
              <a:rPr lang="en-US" dirty="0">
                <a:solidFill>
                  <a:schemeClr val="lt1"/>
                </a:solidFill>
                <a:latin typeface="+mn-lt"/>
                <a:cs typeface="+mn-cs"/>
              </a:rPr>
            </a:br>
            <a:r>
              <a:rPr lang="en-US" dirty="0">
                <a:solidFill>
                  <a:schemeClr val="lt1"/>
                </a:solidFill>
                <a:latin typeface="+mn-lt"/>
                <a:cs typeface="+mn-cs"/>
              </a:rPr>
              <a:t>like themselves on par with a technical expert or an academic</a:t>
            </a:r>
          </a:p>
        </p:txBody>
      </p:sp>
      <p:sp>
        <p:nvSpPr>
          <p:cNvPr id="4" name="Slide Number Placeholder 3">
            <a:extLst>
              <a:ext uri="{FF2B5EF4-FFF2-40B4-BE49-F238E27FC236}">
                <a16:creationId xmlns:a16="http://schemas.microsoft.com/office/drawing/2014/main" id="{B65DAD71-5288-2D46-8952-C365325D887B}"/>
              </a:ext>
            </a:extLst>
          </p:cNvPr>
          <p:cNvSpPr>
            <a:spLocks noGrp="1"/>
          </p:cNvSpPr>
          <p:nvPr>
            <p:ph type="sldNum" sz="quarter" idx="12"/>
          </p:nvPr>
        </p:nvSpPr>
        <p:spPr/>
        <p:txBody>
          <a:bodyPr/>
          <a:lstStyle/>
          <a:p>
            <a:fld id="{A18DC79E-13DE-BB4A-A294-5E1D47F254B7}" type="slidenum">
              <a:rPr lang="en-US" smtClean="0"/>
              <a:pPr/>
              <a:t>10</a:t>
            </a:fld>
            <a:endParaRPr lang="en-US" dirty="0"/>
          </a:p>
        </p:txBody>
      </p:sp>
    </p:spTree>
    <p:extLst>
      <p:ext uri="{BB962C8B-B14F-4D97-AF65-F5344CB8AC3E}">
        <p14:creationId xmlns:p14="http://schemas.microsoft.com/office/powerpoint/2010/main" val="4284906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999E912-75C2-474F-88E0-FFA0A01A4F19}"/>
              </a:ext>
            </a:extLst>
          </p:cNvPr>
          <p:cNvSpPr>
            <a:spLocks noGrp="1"/>
          </p:cNvSpPr>
          <p:nvPr>
            <p:ph type="title"/>
          </p:nvPr>
        </p:nvSpPr>
        <p:spPr/>
        <p:txBody>
          <a:bodyPr/>
          <a:lstStyle/>
          <a:p>
            <a:r>
              <a:rPr lang="en-US" sz="2600" b="1" dirty="0"/>
              <a:t>Key Trends Topic 3: Asymmetry</a:t>
            </a:r>
          </a:p>
        </p:txBody>
      </p:sp>
      <p:sp>
        <p:nvSpPr>
          <p:cNvPr id="3" name="Text Placeholder 2">
            <a:extLst>
              <a:ext uri="{FF2B5EF4-FFF2-40B4-BE49-F238E27FC236}">
                <a16:creationId xmlns:a16="http://schemas.microsoft.com/office/drawing/2014/main" id="{E2A64D5C-516E-462E-BDAC-B151A219A9D3}"/>
              </a:ext>
            </a:extLst>
          </p:cNvPr>
          <p:cNvSpPr>
            <a:spLocks noGrp="1"/>
          </p:cNvSpPr>
          <p:nvPr>
            <p:ph type="body" sz="quarter" idx="15"/>
          </p:nvPr>
        </p:nvSpPr>
        <p:spPr>
          <a:xfrm>
            <a:off x="5391149" y="146425"/>
            <a:ext cx="3188253" cy="324222"/>
          </a:xfrm>
        </p:spPr>
        <p:txBody>
          <a:bodyPr/>
          <a:lstStyle/>
          <a:p>
            <a:r>
              <a:rPr lang="en-US" dirty="0"/>
              <a:t>Our Changing World: The Challenge for Emergency Managers</a:t>
            </a:r>
          </a:p>
        </p:txBody>
      </p:sp>
      <p:sp>
        <p:nvSpPr>
          <p:cNvPr id="6" name="Subtitle 5">
            <a:extLst>
              <a:ext uri="{FF2B5EF4-FFF2-40B4-BE49-F238E27FC236}">
                <a16:creationId xmlns:a16="http://schemas.microsoft.com/office/drawing/2014/main" id="{4CBECDD6-A66A-46EE-B40D-78870E5ADA5D}"/>
              </a:ext>
            </a:extLst>
          </p:cNvPr>
          <p:cNvSpPr>
            <a:spLocks noGrp="1"/>
          </p:cNvSpPr>
          <p:nvPr>
            <p:ph type="subTitle" idx="14"/>
          </p:nvPr>
        </p:nvSpPr>
        <p:spPr/>
        <p:txBody>
          <a:bodyPr/>
          <a:lstStyle/>
          <a:p>
            <a:r>
              <a:rPr lang="en-US" dirty="0"/>
              <a:t>David Kaufman</a:t>
            </a:r>
          </a:p>
        </p:txBody>
      </p:sp>
      <p:sp>
        <p:nvSpPr>
          <p:cNvPr id="8" name="Content Placeholder 7">
            <a:extLst>
              <a:ext uri="{FF2B5EF4-FFF2-40B4-BE49-F238E27FC236}">
                <a16:creationId xmlns:a16="http://schemas.microsoft.com/office/drawing/2014/main" id="{278DCD12-A9F3-4FC5-A0BF-C25FD96C2E5A}"/>
              </a:ext>
              <a:ext uri="{C183D7F6-B498-43B3-948B-1728B52AA6E4}">
                <adec:decorative xmlns:adec="http://schemas.microsoft.com/office/drawing/2017/decorative" val="1"/>
              </a:ext>
            </a:extLst>
          </p:cNvPr>
          <p:cNvSpPr>
            <a:spLocks noGrp="1"/>
          </p:cNvSpPr>
          <p:nvPr>
            <p:ph idx="13"/>
          </p:nvPr>
        </p:nvSpPr>
        <p:spPr>
          <a:xfrm>
            <a:off x="548640" y="1825625"/>
            <a:ext cx="8030762" cy="4498383"/>
          </a:xfrm>
        </p:spPr>
        <p:txBody>
          <a:bodyPr/>
          <a:lstStyle/>
          <a:p>
            <a:pPr>
              <a:lnSpc>
                <a:spcPct val="100000"/>
              </a:lnSpc>
              <a:spcBef>
                <a:spcPts val="0"/>
              </a:spcBef>
              <a:spcAft>
                <a:spcPts val="1000"/>
              </a:spcAft>
            </a:pPr>
            <a:r>
              <a:rPr lang="en-US" sz="1800" dirty="0"/>
              <a:t>How can your organization support lower-resourced populations?</a:t>
            </a:r>
          </a:p>
          <a:p>
            <a:pPr>
              <a:lnSpc>
                <a:spcPct val="100000"/>
              </a:lnSpc>
              <a:spcBef>
                <a:spcPts val="0"/>
              </a:spcBef>
              <a:spcAft>
                <a:spcPts val="1000"/>
              </a:spcAft>
            </a:pPr>
            <a:r>
              <a:rPr lang="en-US" sz="1800" dirty="0"/>
              <a:t>Do your plans incorporate spontaneous volunteer groups? </a:t>
            </a:r>
          </a:p>
          <a:p>
            <a:pPr>
              <a:lnSpc>
                <a:spcPct val="100000"/>
              </a:lnSpc>
              <a:spcBef>
                <a:spcPts val="0"/>
              </a:spcBef>
              <a:spcAft>
                <a:spcPts val="1000"/>
              </a:spcAft>
            </a:pPr>
            <a:r>
              <a:rPr lang="en-US" sz="1800" dirty="0"/>
              <a:t>Have you met with groups in your community that may be </a:t>
            </a:r>
            <a:br>
              <a:rPr lang="en-US" sz="1800" dirty="0"/>
            </a:br>
            <a:r>
              <a:rPr lang="en-US" sz="1800" dirty="0"/>
              <a:t>involved with these spontaneous groups?</a:t>
            </a:r>
          </a:p>
          <a:p>
            <a:pPr>
              <a:lnSpc>
                <a:spcPct val="100000"/>
              </a:lnSpc>
              <a:spcBef>
                <a:spcPts val="0"/>
              </a:spcBef>
              <a:spcAft>
                <a:spcPts val="1000"/>
              </a:spcAft>
            </a:pPr>
            <a:r>
              <a:rPr lang="en-US" sz="1800" dirty="0"/>
              <a:t>As grant funding becomes less reliable and community needs </a:t>
            </a:r>
            <a:br>
              <a:rPr lang="en-US" sz="1800" dirty="0"/>
            </a:br>
            <a:r>
              <a:rPr lang="en-US" sz="1800" dirty="0"/>
              <a:t>increase, how will your organization find new sources of funding?</a:t>
            </a:r>
          </a:p>
          <a:p>
            <a:pPr>
              <a:lnSpc>
                <a:spcPct val="100000"/>
              </a:lnSpc>
              <a:spcBef>
                <a:spcPts val="0"/>
              </a:spcBef>
              <a:spcAft>
                <a:spcPts val="1000"/>
              </a:spcAft>
            </a:pPr>
            <a:r>
              <a:rPr lang="en-US" sz="1800" dirty="0"/>
              <a:t>How can your organization adjust to changing attitudes and </a:t>
            </a:r>
            <a:br>
              <a:rPr lang="en-US" sz="1800" dirty="0"/>
            </a:br>
            <a:r>
              <a:rPr lang="en-US" sz="1800" dirty="0"/>
              <a:t>address trust issues towards government agencies?</a:t>
            </a:r>
          </a:p>
          <a:p>
            <a:pPr>
              <a:lnSpc>
                <a:spcPct val="100000"/>
              </a:lnSpc>
              <a:spcBef>
                <a:spcPts val="0"/>
              </a:spcBef>
              <a:spcAft>
                <a:spcPts val="1000"/>
              </a:spcAft>
            </a:pPr>
            <a:r>
              <a:rPr lang="en-US" sz="1800" dirty="0"/>
              <a:t>Is the elected leadership in your community fully engaged </a:t>
            </a:r>
            <a:br>
              <a:rPr lang="en-US" sz="1800" dirty="0"/>
            </a:br>
            <a:r>
              <a:rPr lang="en-US" sz="1800" dirty="0"/>
              <a:t>in mitigation, response, and recovery planning activities? </a:t>
            </a:r>
            <a:br>
              <a:rPr lang="en-US" sz="1800" dirty="0"/>
            </a:br>
            <a:r>
              <a:rPr lang="en-US" sz="1800" dirty="0"/>
              <a:t>Do they participate in exercises?</a:t>
            </a:r>
          </a:p>
        </p:txBody>
      </p:sp>
      <p:pic>
        <p:nvPicPr>
          <p:cNvPr id="10" name="Picture 9">
            <a:extLst>
              <a:ext uri="{FF2B5EF4-FFF2-40B4-BE49-F238E27FC236}">
                <a16:creationId xmlns:a16="http://schemas.microsoft.com/office/drawing/2014/main" id="{605B1D96-5013-D14C-873D-2CBC307C28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66312" y="1871359"/>
            <a:ext cx="914479" cy="914479"/>
          </a:xfrm>
          <a:prstGeom prst="rect">
            <a:avLst/>
          </a:prstGeom>
        </p:spPr>
      </p:pic>
      <p:sp>
        <p:nvSpPr>
          <p:cNvPr id="4" name="Slide Number Placeholder 3">
            <a:extLst>
              <a:ext uri="{FF2B5EF4-FFF2-40B4-BE49-F238E27FC236}">
                <a16:creationId xmlns:a16="http://schemas.microsoft.com/office/drawing/2014/main" id="{B65DAD71-5288-2D46-8952-C365325D887B}"/>
              </a:ext>
            </a:extLst>
          </p:cNvPr>
          <p:cNvSpPr>
            <a:spLocks noGrp="1"/>
          </p:cNvSpPr>
          <p:nvPr>
            <p:ph type="sldNum" sz="quarter" idx="12"/>
          </p:nvPr>
        </p:nvSpPr>
        <p:spPr/>
        <p:txBody>
          <a:bodyPr/>
          <a:lstStyle/>
          <a:p>
            <a:fld id="{A18DC79E-13DE-BB4A-A294-5E1D47F254B7}" type="slidenum">
              <a:rPr lang="en-US" smtClean="0"/>
              <a:pPr/>
              <a:t>11</a:t>
            </a:fld>
            <a:endParaRPr lang="en-US" dirty="0"/>
          </a:p>
        </p:txBody>
      </p:sp>
    </p:spTree>
    <p:extLst>
      <p:ext uri="{BB962C8B-B14F-4D97-AF65-F5344CB8AC3E}">
        <p14:creationId xmlns:p14="http://schemas.microsoft.com/office/powerpoint/2010/main" val="147402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7BB738-0DDF-4E16-ADA0-2C28829AFEF8}"/>
              </a:ext>
            </a:extLst>
          </p:cNvPr>
          <p:cNvSpPr>
            <a:spLocks noGrp="1"/>
          </p:cNvSpPr>
          <p:nvPr>
            <p:ph type="title"/>
          </p:nvPr>
        </p:nvSpPr>
        <p:spPr>
          <a:xfrm>
            <a:off x="460561" y="1185344"/>
            <a:ext cx="8209437" cy="682160"/>
          </a:xfrm>
        </p:spPr>
        <p:txBody>
          <a:bodyPr/>
          <a:lstStyle/>
          <a:p>
            <a:r>
              <a:rPr lang="en-US" sz="2600" b="1" dirty="0"/>
              <a:t>Challenges for Emergency Managers</a:t>
            </a:r>
          </a:p>
        </p:txBody>
      </p:sp>
      <p:sp>
        <p:nvSpPr>
          <p:cNvPr id="2" name="Text Placeholder 1">
            <a:extLst>
              <a:ext uri="{FF2B5EF4-FFF2-40B4-BE49-F238E27FC236}">
                <a16:creationId xmlns:a16="http://schemas.microsoft.com/office/drawing/2014/main" id="{A3B78523-E3D7-467F-B986-CAFB1C86D83A}"/>
              </a:ext>
            </a:extLst>
          </p:cNvPr>
          <p:cNvSpPr>
            <a:spLocks noGrp="1"/>
          </p:cNvSpPr>
          <p:nvPr>
            <p:ph type="body" sz="quarter" idx="14"/>
          </p:nvPr>
        </p:nvSpPr>
        <p:spPr>
          <a:xfrm>
            <a:off x="5391149" y="146425"/>
            <a:ext cx="3188253" cy="324222"/>
          </a:xfrm>
        </p:spPr>
        <p:txBody>
          <a:bodyPr>
            <a:noAutofit/>
          </a:bodyPr>
          <a:lstStyle/>
          <a:p>
            <a:r>
              <a:rPr lang="en-US" dirty="0"/>
              <a:t>Our Changing World: The Challenge for Emergency Managers</a:t>
            </a:r>
          </a:p>
        </p:txBody>
      </p:sp>
      <p:sp>
        <p:nvSpPr>
          <p:cNvPr id="3" name="Subtitle 2">
            <a:extLst>
              <a:ext uri="{FF2B5EF4-FFF2-40B4-BE49-F238E27FC236}">
                <a16:creationId xmlns:a16="http://schemas.microsoft.com/office/drawing/2014/main" id="{42AEF8A5-A322-488D-A0BE-7142F7A53B7F}"/>
              </a:ext>
            </a:extLst>
          </p:cNvPr>
          <p:cNvSpPr>
            <a:spLocks noGrp="1"/>
          </p:cNvSpPr>
          <p:nvPr>
            <p:ph type="subTitle" idx="13"/>
          </p:nvPr>
        </p:nvSpPr>
        <p:spPr>
          <a:xfrm>
            <a:off x="4699747" y="533993"/>
            <a:ext cx="3884333" cy="243518"/>
          </a:xfrm>
        </p:spPr>
        <p:txBody>
          <a:bodyPr/>
          <a:lstStyle/>
          <a:p>
            <a:r>
              <a:rPr lang="en-US" dirty="0"/>
              <a:t>David Kaufman</a:t>
            </a:r>
          </a:p>
        </p:txBody>
      </p:sp>
      <p:sp>
        <p:nvSpPr>
          <p:cNvPr id="5" name="Content Placeholder 4">
            <a:extLst>
              <a:ext uri="{FF2B5EF4-FFF2-40B4-BE49-F238E27FC236}">
                <a16:creationId xmlns:a16="http://schemas.microsoft.com/office/drawing/2014/main" id="{4CFDD8A1-9B15-4E5E-B3A5-D2DD76555391}"/>
              </a:ext>
            </a:extLst>
          </p:cNvPr>
          <p:cNvSpPr>
            <a:spLocks noGrp="1"/>
          </p:cNvSpPr>
          <p:nvPr>
            <p:ph idx="1"/>
          </p:nvPr>
        </p:nvSpPr>
        <p:spPr>
          <a:xfrm>
            <a:off x="460561" y="2069739"/>
            <a:ext cx="8209437" cy="2202116"/>
          </a:xfrm>
        </p:spPr>
        <p:txBody>
          <a:bodyPr>
            <a:normAutofit/>
          </a:bodyPr>
          <a:lstStyle/>
          <a:p>
            <a:pPr marL="230188" indent="-230188">
              <a:lnSpc>
                <a:spcPct val="100000"/>
              </a:lnSpc>
              <a:spcBef>
                <a:spcPts val="0"/>
              </a:spcBef>
              <a:spcAft>
                <a:spcPts val="1000"/>
              </a:spcAft>
            </a:pPr>
            <a:r>
              <a:rPr lang="en-US" dirty="0"/>
              <a:t>Increasing complexity and decreasing predictability</a:t>
            </a:r>
          </a:p>
          <a:p>
            <a:pPr marL="230188" indent="-230188">
              <a:lnSpc>
                <a:spcPct val="100000"/>
              </a:lnSpc>
              <a:spcBef>
                <a:spcPts val="0"/>
              </a:spcBef>
              <a:spcAft>
                <a:spcPts val="1000"/>
              </a:spcAft>
            </a:pPr>
            <a:r>
              <a:rPr lang="en-US" dirty="0"/>
              <a:t>Cascading events and interdependencies</a:t>
            </a:r>
          </a:p>
          <a:p>
            <a:pPr marL="230188" indent="-230188">
              <a:lnSpc>
                <a:spcPct val="100000"/>
              </a:lnSpc>
              <a:spcBef>
                <a:spcPts val="0"/>
              </a:spcBef>
              <a:spcAft>
                <a:spcPts val="1000"/>
              </a:spcAft>
            </a:pPr>
            <a:r>
              <a:rPr lang="en-US" dirty="0"/>
              <a:t>Persistent resource scarcity</a:t>
            </a:r>
          </a:p>
          <a:p>
            <a:pPr marL="230188" indent="-230188">
              <a:lnSpc>
                <a:spcPct val="100000"/>
              </a:lnSpc>
              <a:spcBef>
                <a:spcPts val="0"/>
              </a:spcBef>
              <a:spcAft>
                <a:spcPts val="1000"/>
              </a:spcAft>
            </a:pPr>
            <a:r>
              <a:rPr lang="en-US" dirty="0"/>
              <a:t>Growing political friction and polarization</a:t>
            </a:r>
          </a:p>
          <a:p>
            <a:pPr marL="230188" indent="-230188">
              <a:lnSpc>
                <a:spcPct val="100000"/>
              </a:lnSpc>
              <a:spcBef>
                <a:spcPts val="0"/>
              </a:spcBef>
              <a:spcAft>
                <a:spcPts val="1000"/>
              </a:spcAft>
            </a:pPr>
            <a:r>
              <a:rPr lang="en-US" dirty="0"/>
              <a:t>Expanding capacities in the private and civic sector</a:t>
            </a:r>
          </a:p>
        </p:txBody>
      </p:sp>
      <p:sp>
        <p:nvSpPr>
          <p:cNvPr id="6" name="Slide Number Placeholder 5">
            <a:extLst>
              <a:ext uri="{FF2B5EF4-FFF2-40B4-BE49-F238E27FC236}">
                <a16:creationId xmlns:a16="http://schemas.microsoft.com/office/drawing/2014/main" id="{20FCFD7F-CE75-4745-BEE6-4F688C428510}"/>
              </a:ext>
            </a:extLst>
          </p:cNvPr>
          <p:cNvSpPr>
            <a:spLocks noGrp="1"/>
          </p:cNvSpPr>
          <p:nvPr>
            <p:ph type="sldNum" sz="quarter" idx="12"/>
          </p:nvPr>
        </p:nvSpPr>
        <p:spPr/>
        <p:txBody>
          <a:bodyPr/>
          <a:lstStyle/>
          <a:p>
            <a:fld id="{A18DC79E-13DE-BB4A-A294-5E1D47F254B7}" type="slidenum">
              <a:rPr lang="en-US" smtClean="0"/>
              <a:pPr/>
              <a:t>12</a:t>
            </a:fld>
            <a:endParaRPr lang="en-US" dirty="0"/>
          </a:p>
        </p:txBody>
      </p:sp>
    </p:spTree>
    <p:extLst>
      <p:ext uri="{BB962C8B-B14F-4D97-AF65-F5344CB8AC3E}">
        <p14:creationId xmlns:p14="http://schemas.microsoft.com/office/powerpoint/2010/main" val="18101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9">
            <a:extLst>
              <a:ext uri="{FF2B5EF4-FFF2-40B4-BE49-F238E27FC236}">
                <a16:creationId xmlns:a16="http://schemas.microsoft.com/office/drawing/2014/main" id="{A91ABE79-2FFA-46F1-AC70-20B1175248E6}"/>
              </a:ext>
            </a:extLst>
          </p:cNvPr>
          <p:cNvSpPr>
            <a:spLocks noGrp="1"/>
          </p:cNvSpPr>
          <p:nvPr>
            <p:ph type="title"/>
          </p:nvPr>
        </p:nvSpPr>
        <p:spPr>
          <a:xfrm>
            <a:off x="460561" y="1188720"/>
            <a:ext cx="8209437" cy="682160"/>
          </a:xfrm>
        </p:spPr>
        <p:txBody>
          <a:bodyPr vert="horz" lIns="91440" tIns="45720" rIns="91440" bIns="45720" rtlCol="0" anchor="ctr">
            <a:noAutofit/>
          </a:bodyPr>
          <a:lstStyle/>
          <a:p>
            <a:r>
              <a:rPr lang="en-US" sz="2600" b="1" dirty="0"/>
              <a:t>Pathways for Success</a:t>
            </a:r>
          </a:p>
        </p:txBody>
      </p:sp>
      <p:sp>
        <p:nvSpPr>
          <p:cNvPr id="3" name="Text Placeholder 2">
            <a:extLst>
              <a:ext uri="{FF2B5EF4-FFF2-40B4-BE49-F238E27FC236}">
                <a16:creationId xmlns:a16="http://schemas.microsoft.com/office/drawing/2014/main" id="{E2A64D5C-516E-462E-BDAC-B151A219A9D3}"/>
              </a:ext>
            </a:extLst>
          </p:cNvPr>
          <p:cNvSpPr>
            <a:spLocks noGrp="1"/>
          </p:cNvSpPr>
          <p:nvPr>
            <p:ph type="body" sz="quarter" idx="14"/>
          </p:nvPr>
        </p:nvSpPr>
        <p:spPr/>
        <p:txBody>
          <a:bodyPr/>
          <a:lstStyle/>
          <a:p>
            <a:r>
              <a:rPr lang="en-US" dirty="0"/>
              <a:t>Our Changing World: The Challenge for</a:t>
            </a:r>
            <a:br>
              <a:rPr lang="en-US" dirty="0"/>
            </a:br>
            <a:r>
              <a:rPr lang="en-US" dirty="0"/>
              <a:t>Emergency Managers</a:t>
            </a:r>
          </a:p>
        </p:txBody>
      </p:sp>
      <p:sp>
        <p:nvSpPr>
          <p:cNvPr id="6" name="Subtitle 5">
            <a:extLst>
              <a:ext uri="{FF2B5EF4-FFF2-40B4-BE49-F238E27FC236}">
                <a16:creationId xmlns:a16="http://schemas.microsoft.com/office/drawing/2014/main" id="{4CBECDD6-A66A-46EE-B40D-78870E5ADA5D}"/>
              </a:ext>
            </a:extLst>
          </p:cNvPr>
          <p:cNvSpPr>
            <a:spLocks noGrp="1"/>
          </p:cNvSpPr>
          <p:nvPr>
            <p:ph type="subTitle" idx="13"/>
          </p:nvPr>
        </p:nvSpPr>
        <p:spPr/>
        <p:txBody>
          <a:bodyPr/>
          <a:lstStyle/>
          <a:p>
            <a:r>
              <a:rPr lang="en-US" dirty="0"/>
              <a:t>David Kaufman</a:t>
            </a:r>
          </a:p>
        </p:txBody>
      </p:sp>
      <p:sp>
        <p:nvSpPr>
          <p:cNvPr id="18" name="Content Placeholder 17">
            <a:extLst>
              <a:ext uri="{FF2B5EF4-FFF2-40B4-BE49-F238E27FC236}">
                <a16:creationId xmlns:a16="http://schemas.microsoft.com/office/drawing/2014/main" id="{B0CBEE5C-95C2-4A7D-8C33-097A5FB086E9}"/>
              </a:ext>
            </a:extLst>
          </p:cNvPr>
          <p:cNvSpPr>
            <a:spLocks noGrp="1"/>
          </p:cNvSpPr>
          <p:nvPr>
            <p:ph idx="1"/>
          </p:nvPr>
        </p:nvSpPr>
        <p:spPr>
          <a:xfrm>
            <a:off x="460561" y="1810512"/>
            <a:ext cx="8209437" cy="3606686"/>
          </a:xfrm>
        </p:spPr>
        <p:txBody>
          <a:bodyPr vert="horz" lIns="91440" tIns="45720" rIns="91440" bIns="45720" rtlCol="0">
            <a:normAutofit/>
          </a:bodyPr>
          <a:lstStyle/>
          <a:p>
            <a:pPr marL="230188" indent="-230188">
              <a:lnSpc>
                <a:spcPct val="100000"/>
              </a:lnSpc>
              <a:spcBef>
                <a:spcPts val="0"/>
              </a:spcBef>
              <a:spcAft>
                <a:spcPts val="1000"/>
              </a:spcAft>
              <a:buFont typeface="Arial" panose="020B0604020202020204" pitchFamily="34" charset="0"/>
              <a:buChar char="•"/>
            </a:pPr>
            <a:r>
              <a:rPr lang="en-US" dirty="0"/>
              <a:t>More effectively assess and “price” risk and uncertainty</a:t>
            </a:r>
          </a:p>
          <a:p>
            <a:pPr marL="230188" indent="-230188">
              <a:lnSpc>
                <a:spcPct val="100000"/>
              </a:lnSpc>
              <a:spcBef>
                <a:spcPts val="0"/>
              </a:spcBef>
              <a:spcAft>
                <a:spcPts val="1000"/>
              </a:spcAft>
              <a:buFont typeface="Arial" panose="020B0604020202020204" pitchFamily="34" charset="0"/>
              <a:buChar char="•"/>
            </a:pPr>
            <a:r>
              <a:rPr lang="en-US" dirty="0"/>
              <a:t>Work across sectors and have shared outcomes:</a:t>
            </a:r>
          </a:p>
          <a:p>
            <a:pPr marL="690563" lvl="1" indent="-233363">
              <a:lnSpc>
                <a:spcPct val="100000"/>
              </a:lnSpc>
              <a:spcBef>
                <a:spcPts val="0"/>
              </a:spcBef>
              <a:spcAft>
                <a:spcPts val="600"/>
              </a:spcAft>
              <a:buSzPct val="75000"/>
              <a:buFont typeface="Hiragino Sans W3" panose="020B0300000000000000" pitchFamily="34" charset="-128"/>
              <a:buChar char="◦"/>
            </a:pPr>
            <a:r>
              <a:rPr lang="en-US" sz="1800" dirty="0"/>
              <a:t>Design methods to integrate capacities that exist in other sectors</a:t>
            </a:r>
          </a:p>
          <a:p>
            <a:pPr marL="690563" lvl="1" indent="-233363">
              <a:lnSpc>
                <a:spcPct val="100000"/>
              </a:lnSpc>
              <a:spcBef>
                <a:spcPts val="0"/>
              </a:spcBef>
              <a:spcAft>
                <a:spcPts val="600"/>
              </a:spcAft>
              <a:buSzPct val="75000"/>
              <a:buFont typeface="Hiragino Sans W3" panose="020B0300000000000000" pitchFamily="34" charset="-128"/>
              <a:buChar char="◦"/>
            </a:pPr>
            <a:r>
              <a:rPr lang="en-US" sz="1800" dirty="0"/>
              <a:t>Without forcing conformity with government processes, work together </a:t>
            </a:r>
            <a:br>
              <a:rPr lang="en-US" sz="1800" dirty="0"/>
            </a:br>
            <a:r>
              <a:rPr lang="en-US" sz="1800" dirty="0"/>
              <a:t>for better solutions. </a:t>
            </a:r>
          </a:p>
          <a:p>
            <a:pPr marL="230188" indent="-230188">
              <a:lnSpc>
                <a:spcPct val="100000"/>
              </a:lnSpc>
              <a:spcBef>
                <a:spcPts val="0"/>
              </a:spcBef>
              <a:spcAft>
                <a:spcPts val="1000"/>
              </a:spcAft>
              <a:buFont typeface="Arial" panose="020B0604020202020204" pitchFamily="34" charset="0"/>
              <a:buChar char="•"/>
            </a:pPr>
            <a:r>
              <a:rPr lang="en-US" dirty="0"/>
              <a:t>Foster adaptation:</a:t>
            </a:r>
          </a:p>
          <a:p>
            <a:pPr marL="690563" lvl="1" indent="-233363">
              <a:lnSpc>
                <a:spcPct val="100000"/>
              </a:lnSpc>
              <a:spcBef>
                <a:spcPts val="0"/>
              </a:spcBef>
              <a:spcAft>
                <a:spcPts val="600"/>
              </a:spcAft>
              <a:buSzPct val="75000"/>
              <a:buFont typeface="Hiragino Sans W3" panose="020B0300000000000000" pitchFamily="34" charset="-128"/>
              <a:buChar char="◦"/>
            </a:pPr>
            <a:r>
              <a:rPr lang="en-US" sz="1800" dirty="0"/>
              <a:t>We can’t just “get back to normal”—so create a vision of a new normal</a:t>
            </a:r>
          </a:p>
          <a:p>
            <a:pPr marL="230188" indent="-230188">
              <a:lnSpc>
                <a:spcPct val="100000"/>
              </a:lnSpc>
              <a:spcBef>
                <a:spcPts val="0"/>
              </a:spcBef>
              <a:spcAft>
                <a:spcPts val="1000"/>
              </a:spcAft>
              <a:buFont typeface="Arial" panose="020B0604020202020204" pitchFamily="34" charset="0"/>
              <a:buChar char="•"/>
            </a:pPr>
            <a:r>
              <a:rPr lang="en-US" dirty="0"/>
              <a:t>Ensure land use and development decisions build for the future</a:t>
            </a:r>
          </a:p>
          <a:p>
            <a:pPr marL="230188" indent="-230188">
              <a:lnSpc>
                <a:spcPct val="100000"/>
              </a:lnSpc>
              <a:spcBef>
                <a:spcPts val="0"/>
              </a:spcBef>
              <a:spcAft>
                <a:spcPts val="1000"/>
              </a:spcAft>
              <a:buFont typeface="Arial" panose="020B0604020202020204" pitchFamily="34" charset="0"/>
              <a:buChar char="•"/>
            </a:pPr>
            <a:r>
              <a:rPr lang="en-US" dirty="0"/>
              <a:t>Strengthen social infrastructure and governance by routinely working </a:t>
            </a:r>
            <a:br>
              <a:rPr lang="en-US" dirty="0"/>
            </a:br>
            <a:r>
              <a:rPr lang="en-US" dirty="0"/>
              <a:t>with new partners</a:t>
            </a:r>
          </a:p>
        </p:txBody>
      </p:sp>
      <p:sp>
        <p:nvSpPr>
          <p:cNvPr id="9" name="Content Placeholder 4">
            <a:extLst>
              <a:ext uri="{FF2B5EF4-FFF2-40B4-BE49-F238E27FC236}">
                <a16:creationId xmlns:a16="http://schemas.microsoft.com/office/drawing/2014/main" id="{5EC760FE-843A-4878-8388-2E868E79578F}"/>
              </a:ext>
              <a:ext uri="{C183D7F6-B498-43B3-948B-1728B52AA6E4}">
                <adec:decorative xmlns:adec="http://schemas.microsoft.com/office/drawing/2017/decorative" val="1"/>
              </a:ext>
            </a:extLst>
          </p:cNvPr>
          <p:cNvSpPr txBox="1">
            <a:spLocks/>
          </p:cNvSpPr>
          <p:nvPr/>
        </p:nvSpPr>
        <p:spPr>
          <a:xfrm>
            <a:off x="457200" y="5605272"/>
            <a:ext cx="8209437" cy="582535"/>
          </a:xfrm>
          <a:prstGeom prst="rect">
            <a:avLst/>
          </a:prstGeom>
          <a:solidFill>
            <a:schemeClr val="bg2"/>
          </a:solidFill>
          <a:ln>
            <a:solidFill>
              <a:schemeClr val="tx2"/>
            </a:solidFill>
          </a:ln>
        </p:spPr>
        <p:txBody>
          <a:bodyPr vert="horz" lIns="91440" tIns="45720" rIns="91440" bIns="45720" rtlCol="0" anchor="ctr" anchorCtr="0">
            <a:normAutofit/>
          </a:bodyPr>
          <a:lstStyle>
            <a:lvl1pPr marL="173038" indent="-173038" algn="l" defTabSz="914400" rtl="0" eaLnBrk="1" latinLnBrk="0" hangingPunct="1">
              <a:lnSpc>
                <a:spcPct val="90000"/>
              </a:lnSpc>
              <a:spcBef>
                <a:spcPts val="1000"/>
              </a:spcBef>
              <a:buFont typeface="Arial" panose="020B0604020202020204" pitchFamily="34" charset="0"/>
              <a:buChar char="•"/>
              <a:tabLst/>
              <a:defRPr sz="1800" b="0" i="0" kern="1200">
                <a:solidFill>
                  <a:schemeClr val="tx1"/>
                </a:solidFill>
                <a:latin typeface="Arial" panose="020B0604020202020204" pitchFamily="34" charset="0"/>
                <a:ea typeface="+mn-ea"/>
                <a:cs typeface="Arial" panose="020B0604020202020204" pitchFamily="34" charset="0"/>
              </a:defRPr>
            </a:lvl1pPr>
            <a:lvl2pPr marL="687388" indent="-230188" algn="l" defTabSz="914400" rtl="0" eaLnBrk="1" latinLnBrk="0" hangingPunct="1">
              <a:lnSpc>
                <a:spcPct val="90000"/>
              </a:lnSpc>
              <a:spcBef>
                <a:spcPts val="500"/>
              </a:spcBef>
              <a:buSzPct val="75000"/>
              <a:buFont typeface="Hiragino Sans W3" panose="020B0300000000000000" pitchFamily="34" charset="-128"/>
              <a:buChar char="◦"/>
              <a:tabLst/>
              <a:defRPr sz="1600" b="0" i="0" kern="1200">
                <a:solidFill>
                  <a:schemeClr val="tx1"/>
                </a:solidFill>
                <a:latin typeface="Arial" panose="020B0604020202020204" pitchFamily="34" charset="0"/>
                <a:ea typeface="+mn-ea"/>
                <a:cs typeface="Arial" panose="020B0604020202020204" pitchFamily="34" charset="0"/>
              </a:defRPr>
            </a:lvl2pPr>
            <a:lvl3pPr marL="1149350" indent="-234950" algn="l" defTabSz="914400" rtl="0" eaLnBrk="1" latinLnBrk="0" hangingPunct="1">
              <a:lnSpc>
                <a:spcPct val="90000"/>
              </a:lnSpc>
              <a:spcBef>
                <a:spcPts val="500"/>
              </a:spcBef>
              <a:buFont typeface="System Font Regular"/>
              <a:buChar char="–"/>
              <a:tabLst/>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600" i="1" dirty="0">
              <a:noFill/>
            </a:endParaRPr>
          </a:p>
        </p:txBody>
      </p:sp>
      <p:sp>
        <p:nvSpPr>
          <p:cNvPr id="2" name="Content Placeholder 1">
            <a:extLst>
              <a:ext uri="{FF2B5EF4-FFF2-40B4-BE49-F238E27FC236}">
                <a16:creationId xmlns:a16="http://schemas.microsoft.com/office/drawing/2014/main" id="{51B1BD51-D205-4E68-81ED-ECA98CEBBD99}"/>
              </a:ext>
              <a:ext uri="{C183D7F6-B498-43B3-948B-1728B52AA6E4}">
                <adec:decorative xmlns:adec="http://schemas.microsoft.com/office/drawing/2017/decorative" val="0"/>
              </a:ext>
            </a:extLst>
          </p:cNvPr>
          <p:cNvSpPr>
            <a:spLocks noGrp="1"/>
          </p:cNvSpPr>
          <p:nvPr>
            <p:ph sz="quarter" idx="17"/>
          </p:nvPr>
        </p:nvSpPr>
        <p:spPr>
          <a:xfrm>
            <a:off x="725089" y="5673249"/>
            <a:ext cx="7693822" cy="49851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a:solidFill>
                  <a:schemeClr val="tx2"/>
                </a:solidFill>
              </a:rPr>
              <a:t>“We have run out of money. Now we must think.” </a:t>
            </a:r>
            <a:r>
              <a:rPr lang="en-US" sz="1600" dirty="0">
                <a:solidFill>
                  <a:schemeClr val="tx2"/>
                </a:solidFill>
              </a:rPr>
              <a:t>—</a:t>
            </a:r>
            <a:r>
              <a:rPr lang="en-US" sz="1600" i="1" dirty="0">
                <a:solidFill>
                  <a:schemeClr val="tx2"/>
                </a:solidFill>
              </a:rPr>
              <a:t>Winston Churchill</a:t>
            </a:r>
          </a:p>
        </p:txBody>
      </p:sp>
      <p:sp>
        <p:nvSpPr>
          <p:cNvPr id="4" name="Slide Number Placeholder 3">
            <a:extLst>
              <a:ext uri="{FF2B5EF4-FFF2-40B4-BE49-F238E27FC236}">
                <a16:creationId xmlns:a16="http://schemas.microsoft.com/office/drawing/2014/main" id="{B65DAD71-5288-2D46-8952-C365325D887B}"/>
              </a:ext>
            </a:extLst>
          </p:cNvPr>
          <p:cNvSpPr>
            <a:spLocks noGrp="1"/>
          </p:cNvSpPr>
          <p:nvPr>
            <p:ph type="sldNum" sz="quarter" idx="12"/>
          </p:nvPr>
        </p:nvSpPr>
        <p:spPr/>
        <p:txBody>
          <a:bodyPr/>
          <a:lstStyle/>
          <a:p>
            <a:fld id="{A18DC79E-13DE-BB4A-A294-5E1D47F254B7}" type="slidenum">
              <a:rPr lang="en-US" smtClean="0"/>
              <a:pPr/>
              <a:t>13</a:t>
            </a:fld>
            <a:endParaRPr lang="en-US" dirty="0"/>
          </a:p>
        </p:txBody>
      </p:sp>
    </p:spTree>
    <p:extLst>
      <p:ext uri="{BB962C8B-B14F-4D97-AF65-F5344CB8AC3E}">
        <p14:creationId xmlns:p14="http://schemas.microsoft.com/office/powerpoint/2010/main" val="8573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FD63E4A-5778-654F-9133-32D157263FB1}"/>
              </a:ext>
            </a:extLst>
          </p:cNvPr>
          <p:cNvSpPr>
            <a:spLocks noGrp="1"/>
          </p:cNvSpPr>
          <p:nvPr>
            <p:ph type="title"/>
          </p:nvPr>
        </p:nvSpPr>
        <p:spPr>
          <a:xfrm>
            <a:off x="460561" y="1008529"/>
            <a:ext cx="8209437" cy="682160"/>
          </a:xfrm>
        </p:spPr>
        <p:txBody>
          <a:bodyPr/>
          <a:lstStyle/>
          <a:p>
            <a:r>
              <a:rPr lang="en-US" sz="2600" b="1" dirty="0"/>
              <a:t>Wrap-up</a:t>
            </a:r>
          </a:p>
        </p:txBody>
      </p:sp>
      <p:sp>
        <p:nvSpPr>
          <p:cNvPr id="2" name="Text Placeholder 1">
            <a:extLst>
              <a:ext uri="{FF2B5EF4-FFF2-40B4-BE49-F238E27FC236}">
                <a16:creationId xmlns:a16="http://schemas.microsoft.com/office/drawing/2014/main" id="{E67881FA-8BD9-469F-85B8-ACC2B956180D}"/>
              </a:ext>
            </a:extLst>
          </p:cNvPr>
          <p:cNvSpPr>
            <a:spLocks noGrp="1"/>
          </p:cNvSpPr>
          <p:nvPr>
            <p:ph type="body" sz="quarter" idx="14"/>
          </p:nvPr>
        </p:nvSpPr>
        <p:spPr>
          <a:xfrm>
            <a:off x="5343525" y="146425"/>
            <a:ext cx="3235878" cy="324222"/>
          </a:xfrm>
        </p:spPr>
        <p:txBody>
          <a:bodyPr/>
          <a:lstStyle/>
          <a:p>
            <a:r>
              <a:rPr lang="en-US" dirty="0"/>
              <a:t>Our Changing World: The Challenge for Emergency Managers</a:t>
            </a:r>
          </a:p>
        </p:txBody>
      </p:sp>
      <p:sp>
        <p:nvSpPr>
          <p:cNvPr id="3" name="Subtitle 2">
            <a:extLst>
              <a:ext uri="{FF2B5EF4-FFF2-40B4-BE49-F238E27FC236}">
                <a16:creationId xmlns:a16="http://schemas.microsoft.com/office/drawing/2014/main" id="{3C192E26-6124-4FC7-BD3F-7BB071011481}"/>
              </a:ext>
            </a:extLst>
          </p:cNvPr>
          <p:cNvSpPr>
            <a:spLocks noGrp="1"/>
          </p:cNvSpPr>
          <p:nvPr>
            <p:ph type="subTitle" idx="13"/>
          </p:nvPr>
        </p:nvSpPr>
        <p:spPr/>
        <p:txBody>
          <a:bodyPr/>
          <a:lstStyle/>
          <a:p>
            <a:r>
              <a:rPr lang="en-US" dirty="0"/>
              <a:t>David Kaufman</a:t>
            </a:r>
          </a:p>
        </p:txBody>
      </p:sp>
      <p:sp>
        <p:nvSpPr>
          <p:cNvPr id="5" name="Content Placeholder 4">
            <a:extLst>
              <a:ext uri="{FF2B5EF4-FFF2-40B4-BE49-F238E27FC236}">
                <a16:creationId xmlns:a16="http://schemas.microsoft.com/office/drawing/2014/main" id="{59927537-61A1-4997-B86D-5A007C1EDE17}"/>
              </a:ext>
            </a:extLst>
          </p:cNvPr>
          <p:cNvSpPr>
            <a:spLocks noGrp="1"/>
          </p:cNvSpPr>
          <p:nvPr>
            <p:ph idx="1"/>
          </p:nvPr>
        </p:nvSpPr>
        <p:spPr>
          <a:xfrm>
            <a:off x="474002" y="1725589"/>
            <a:ext cx="8209437" cy="4244905"/>
          </a:xfrm>
        </p:spPr>
        <p:txBody>
          <a:bodyPr/>
          <a:lstStyle/>
          <a:p>
            <a:pPr>
              <a:lnSpc>
                <a:spcPct val="100000"/>
              </a:lnSpc>
              <a:spcBef>
                <a:spcPct val="0"/>
              </a:spcBef>
              <a:spcAft>
                <a:spcPts val="600"/>
              </a:spcAft>
            </a:pPr>
            <a:r>
              <a:rPr lang="en-US" b="1" dirty="0">
                <a:ea typeface="+mj-ea"/>
              </a:rPr>
              <a:t>Additional Resources</a:t>
            </a:r>
          </a:p>
          <a:p>
            <a:pPr marL="230188" indent="-230188">
              <a:lnSpc>
                <a:spcPct val="100000"/>
              </a:lnSpc>
              <a:spcBef>
                <a:spcPct val="0"/>
              </a:spcBef>
              <a:spcAft>
                <a:spcPts val="1000"/>
              </a:spcAft>
              <a:buFont typeface="Arial" panose="020B0604020202020204" pitchFamily="34" charset="0"/>
              <a:buChar char="•"/>
            </a:pPr>
            <a:r>
              <a:rPr lang="en-US" dirty="0"/>
              <a:t>FEMA Strategic Foresight Initiative</a:t>
            </a:r>
          </a:p>
          <a:p>
            <a:pPr marL="230188" indent="-230188">
              <a:lnSpc>
                <a:spcPct val="100000"/>
              </a:lnSpc>
              <a:spcBef>
                <a:spcPct val="0"/>
              </a:spcBef>
              <a:spcAft>
                <a:spcPts val="1000"/>
              </a:spcAft>
              <a:buFont typeface="Arial" panose="020B0604020202020204" pitchFamily="34" charset="0"/>
              <a:buChar char="•"/>
            </a:pPr>
            <a:r>
              <a:rPr lang="en-US" dirty="0"/>
              <a:t>Global Facility for Disaster Reduction and Recovery</a:t>
            </a:r>
          </a:p>
          <a:p>
            <a:pPr marL="230188" indent="-230188">
              <a:lnSpc>
                <a:spcPct val="100000"/>
              </a:lnSpc>
              <a:spcBef>
                <a:spcPct val="0"/>
              </a:spcBef>
              <a:spcAft>
                <a:spcPts val="1000"/>
              </a:spcAft>
              <a:buFont typeface="Arial" panose="020B0604020202020204" pitchFamily="34" charset="0"/>
              <a:buChar char="•"/>
            </a:pPr>
            <a:r>
              <a:rPr lang="en-US" dirty="0"/>
              <a:t>US Census Bureau: We are a Changing Nation: A Series </a:t>
            </a:r>
            <a:br>
              <a:rPr lang="en-US" dirty="0"/>
            </a:br>
            <a:r>
              <a:rPr lang="en-US" dirty="0"/>
              <a:t>on Population Trends</a:t>
            </a:r>
          </a:p>
          <a:p>
            <a:pPr marL="230188" indent="-230188">
              <a:lnSpc>
                <a:spcPct val="100000"/>
              </a:lnSpc>
              <a:spcBef>
                <a:spcPct val="0"/>
              </a:spcBef>
              <a:spcAft>
                <a:spcPts val="2000"/>
              </a:spcAft>
              <a:buFont typeface="Arial" panose="020B0604020202020204" pitchFamily="34" charset="0"/>
              <a:buChar char="•"/>
            </a:pPr>
            <a:r>
              <a:rPr lang="en-US" dirty="0"/>
              <a:t>Infrastructure Report Card</a:t>
            </a:r>
            <a:endParaRPr lang="en-US" sz="2400" b="1" dirty="0">
              <a:solidFill>
                <a:schemeClr val="tx2"/>
              </a:solidFill>
              <a:ea typeface="+mj-ea"/>
            </a:endParaRPr>
          </a:p>
          <a:p>
            <a:pPr lvl="0">
              <a:lnSpc>
                <a:spcPct val="100000"/>
              </a:lnSpc>
              <a:spcBef>
                <a:spcPct val="0"/>
              </a:spcBef>
              <a:spcAft>
                <a:spcPts val="600"/>
              </a:spcAft>
            </a:pPr>
            <a:r>
              <a:rPr lang="en-US" b="1" dirty="0">
                <a:ea typeface="+mj-ea"/>
              </a:rPr>
              <a:t>Related </a:t>
            </a:r>
            <a:r>
              <a:rPr lang="en-US" b="1" dirty="0" err="1">
                <a:ea typeface="+mj-ea"/>
              </a:rPr>
              <a:t>PrepTalks</a:t>
            </a:r>
            <a:endParaRPr lang="en-US" b="1" dirty="0">
              <a:ea typeface="+mj-ea"/>
            </a:endParaRPr>
          </a:p>
          <a:p>
            <a:pPr marL="230188" lvl="0" indent="-230188">
              <a:lnSpc>
                <a:spcPct val="100000"/>
              </a:lnSpc>
              <a:spcBef>
                <a:spcPct val="0"/>
              </a:spcBef>
              <a:spcAft>
                <a:spcPts val="1000"/>
              </a:spcAft>
              <a:buFont typeface="Arial" panose="020B0604020202020204" pitchFamily="34" charset="0"/>
              <a:buChar char="•"/>
            </a:pPr>
            <a:r>
              <a:rPr lang="en-US" dirty="0"/>
              <a:t>Dr. Robert Chen: “Who’s at Risk? Rapid Mapping of </a:t>
            </a:r>
            <a:br>
              <a:rPr lang="en-US" dirty="0"/>
            </a:br>
            <a:r>
              <a:rPr lang="en-US" dirty="0"/>
              <a:t>Potential Hazard Exposure”</a:t>
            </a:r>
          </a:p>
          <a:p>
            <a:pPr marL="230188" lvl="0" indent="-230188">
              <a:lnSpc>
                <a:spcPct val="100000"/>
              </a:lnSpc>
              <a:spcBef>
                <a:spcPct val="0"/>
              </a:spcBef>
              <a:spcAft>
                <a:spcPts val="1000"/>
              </a:spcAft>
              <a:buFont typeface="Arial" panose="020B0604020202020204" pitchFamily="34" charset="0"/>
              <a:buChar char="•"/>
            </a:pPr>
            <a:r>
              <a:rPr lang="en-US" dirty="0"/>
              <a:t>Francis </a:t>
            </a:r>
            <a:r>
              <a:rPr lang="en-US" dirty="0" err="1"/>
              <a:t>Ghesquiere</a:t>
            </a:r>
            <a:r>
              <a:rPr lang="en-US" dirty="0"/>
              <a:t>: “The Making of a Resilient Future: </a:t>
            </a:r>
            <a:br>
              <a:rPr lang="en-US" dirty="0"/>
            </a:br>
            <a:r>
              <a:rPr lang="en-US" dirty="0"/>
              <a:t>Disaster Risk in Developing Countries”</a:t>
            </a:r>
          </a:p>
        </p:txBody>
      </p:sp>
      <p:sp>
        <p:nvSpPr>
          <p:cNvPr id="6" name="Slide Number Placeholder 5">
            <a:extLst>
              <a:ext uri="{FF2B5EF4-FFF2-40B4-BE49-F238E27FC236}">
                <a16:creationId xmlns:a16="http://schemas.microsoft.com/office/drawing/2014/main" id="{9B31C3BF-8531-4CD6-AC74-D21FC1CD27E9}"/>
              </a:ext>
            </a:extLst>
          </p:cNvPr>
          <p:cNvSpPr>
            <a:spLocks noGrp="1"/>
          </p:cNvSpPr>
          <p:nvPr>
            <p:ph type="sldNum" sz="quarter" idx="12"/>
          </p:nvPr>
        </p:nvSpPr>
        <p:spPr/>
        <p:txBody>
          <a:bodyPr/>
          <a:lstStyle/>
          <a:p>
            <a:fld id="{A18DC79E-13DE-BB4A-A294-5E1D47F254B7}" type="slidenum">
              <a:rPr lang="en-US" smtClean="0"/>
              <a:pPr/>
              <a:t>14</a:t>
            </a:fld>
            <a:endParaRPr lang="en-US" dirty="0"/>
          </a:p>
        </p:txBody>
      </p:sp>
    </p:spTree>
    <p:extLst>
      <p:ext uri="{BB962C8B-B14F-4D97-AF65-F5344CB8AC3E}">
        <p14:creationId xmlns:p14="http://schemas.microsoft.com/office/powerpoint/2010/main" val="156494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2DEC-F022-4BF5-9B6A-6DB72F96276B}"/>
              </a:ext>
            </a:extLst>
          </p:cNvPr>
          <p:cNvSpPr>
            <a:spLocks noGrp="1"/>
          </p:cNvSpPr>
          <p:nvPr>
            <p:ph type="title"/>
          </p:nvPr>
        </p:nvSpPr>
        <p:spPr/>
        <p:txBody>
          <a:bodyPr/>
          <a:lstStyle/>
          <a:p>
            <a:r>
              <a:rPr lang="en-US" dirty="0">
                <a:solidFill>
                  <a:srgbClr val="0B3B60"/>
                </a:solidFill>
              </a:rPr>
              <a:t>PrepTalks. New Perspectives for Emergency Managers.</a:t>
            </a:r>
          </a:p>
        </p:txBody>
      </p:sp>
      <p:sp>
        <p:nvSpPr>
          <p:cNvPr id="3" name="Content Placeholder 2">
            <a:extLst>
              <a:ext uri="{FF2B5EF4-FFF2-40B4-BE49-F238E27FC236}">
                <a16:creationId xmlns:a16="http://schemas.microsoft.com/office/drawing/2014/main" id="{2FA8D02C-5EA7-478D-A355-2D1A293FD073}"/>
              </a:ext>
            </a:extLst>
          </p:cNvPr>
          <p:cNvSpPr>
            <a:spLocks noGrp="1"/>
          </p:cNvSpPr>
          <p:nvPr>
            <p:ph sz="quarter" idx="10"/>
          </p:nvPr>
        </p:nvSpPr>
        <p:spPr/>
        <p:txBody>
          <a:bodyPr/>
          <a:lstStyle/>
          <a:p>
            <a:r>
              <a:rPr lang="en-US" dirty="0">
                <a:hlinkClick r:id="rId3" tooltip="FEMA PrepTalks">
                  <a:extLst>
                    <a:ext uri="{A12FA001-AC4F-418D-AE19-62706E023703}">
                      <ahyp:hlinkClr xmlns:ahyp="http://schemas.microsoft.com/office/drawing/2018/hyperlinkcolor" val="tx"/>
                    </a:ext>
                  </a:extLst>
                </a:hlinkClick>
              </a:rPr>
              <a:t>https://www.fema.gov/preptalks</a:t>
            </a:r>
          </a:p>
        </p:txBody>
      </p:sp>
    </p:spTree>
    <p:extLst>
      <p:ext uri="{BB962C8B-B14F-4D97-AF65-F5344CB8AC3E}">
        <p14:creationId xmlns:p14="http://schemas.microsoft.com/office/powerpoint/2010/main" val="294306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92BCD8-0AC2-4684-8BDF-130D83A0B805}"/>
              </a:ext>
            </a:extLst>
          </p:cNvPr>
          <p:cNvSpPr>
            <a:spLocks noGrp="1"/>
          </p:cNvSpPr>
          <p:nvPr>
            <p:ph type="title"/>
          </p:nvPr>
        </p:nvSpPr>
        <p:spPr>
          <a:xfrm>
            <a:off x="467281" y="1008529"/>
            <a:ext cx="8209437" cy="682160"/>
          </a:xfrm>
        </p:spPr>
        <p:txBody>
          <a:bodyPr/>
          <a:lstStyle/>
          <a:p>
            <a:r>
              <a:rPr lang="en-US" sz="2200" kern="1200" dirty="0">
                <a:solidFill>
                  <a:schemeClr val="bg1"/>
                </a:solidFill>
                <a:latin typeface="Arial" panose="020B0604020202020204" pitchFamily="34" charset="0"/>
                <a:ea typeface="+mn-ea"/>
                <a:cs typeface="Arial" panose="020B0604020202020204" pitchFamily="34" charset="0"/>
              </a:rPr>
              <a:t>Agenda</a:t>
            </a:r>
          </a:p>
        </p:txBody>
      </p:sp>
      <p:sp>
        <p:nvSpPr>
          <p:cNvPr id="11" name="Text Placeholder 10">
            <a:extLst>
              <a:ext uri="{FF2B5EF4-FFF2-40B4-BE49-F238E27FC236}">
                <a16:creationId xmlns:a16="http://schemas.microsoft.com/office/drawing/2014/main" id="{DFFF89A7-0AE4-42BA-9415-B3090E883E4E}"/>
              </a:ext>
            </a:extLst>
          </p:cNvPr>
          <p:cNvSpPr>
            <a:spLocks noGrp="1"/>
          </p:cNvSpPr>
          <p:nvPr>
            <p:ph type="body" sz="quarter" idx="14"/>
          </p:nvPr>
        </p:nvSpPr>
        <p:spPr>
          <a:xfrm>
            <a:off x="5852159" y="225653"/>
            <a:ext cx="2727243" cy="244993"/>
          </a:xfrm>
        </p:spPr>
        <p:txBody>
          <a:bodyPr/>
          <a:lstStyle/>
          <a:p>
            <a:r>
              <a:rPr lang="en-US" dirty="0"/>
              <a:t>Our Changing World: The Challenge for Emergency Managers</a:t>
            </a:r>
          </a:p>
        </p:txBody>
      </p:sp>
      <p:sp>
        <p:nvSpPr>
          <p:cNvPr id="8" name="Subtitle 7">
            <a:extLst>
              <a:ext uri="{FF2B5EF4-FFF2-40B4-BE49-F238E27FC236}">
                <a16:creationId xmlns:a16="http://schemas.microsoft.com/office/drawing/2014/main" id="{B0D6CA22-1C80-48AA-9544-B28CEBAC8A9C}"/>
              </a:ext>
            </a:extLst>
          </p:cNvPr>
          <p:cNvSpPr>
            <a:spLocks noGrp="1"/>
          </p:cNvSpPr>
          <p:nvPr>
            <p:ph type="subTitle" idx="13"/>
          </p:nvPr>
        </p:nvSpPr>
        <p:spPr/>
        <p:txBody>
          <a:bodyPr/>
          <a:lstStyle/>
          <a:p>
            <a:r>
              <a:rPr lang="en-US" dirty="0"/>
              <a:t>David Kaufman</a:t>
            </a:r>
          </a:p>
        </p:txBody>
      </p:sp>
      <p:graphicFrame>
        <p:nvGraphicFramePr>
          <p:cNvPr id="18" name="Content Placeholder 17">
            <a:extLst>
              <a:ext uri="{FF2B5EF4-FFF2-40B4-BE49-F238E27FC236}">
                <a16:creationId xmlns:a16="http://schemas.microsoft.com/office/drawing/2014/main" id="{CD87EB23-8E5C-47CE-B46A-13323A42FB83}"/>
              </a:ext>
            </a:extLst>
          </p:cNvPr>
          <p:cNvGraphicFramePr>
            <a:graphicFrameLocks noGrp="1"/>
          </p:cNvGraphicFramePr>
          <p:nvPr>
            <p:ph idx="1"/>
            <p:extLst>
              <p:ext uri="{D42A27DB-BD31-4B8C-83A1-F6EECF244321}">
                <p14:modId xmlns:p14="http://schemas.microsoft.com/office/powerpoint/2010/main" val="1229010078"/>
              </p:ext>
            </p:extLst>
          </p:nvPr>
        </p:nvGraphicFramePr>
        <p:xfrm>
          <a:off x="1234440" y="2276856"/>
          <a:ext cx="6677844" cy="2565308"/>
        </p:xfrm>
        <a:graphic>
          <a:graphicData uri="http://schemas.openxmlformats.org/drawingml/2006/table">
            <a:tbl>
              <a:tblPr firstRow="1" bandRow="1">
                <a:tableStyleId>{F5AB1C69-6EDB-4FF4-983F-18BD219EF322}</a:tableStyleId>
              </a:tblPr>
              <a:tblGrid>
                <a:gridCol w="6677844">
                  <a:extLst>
                    <a:ext uri="{9D8B030D-6E8A-4147-A177-3AD203B41FA5}">
                      <a16:colId xmlns:a16="http://schemas.microsoft.com/office/drawing/2014/main" val="2612347739"/>
                    </a:ext>
                  </a:extLst>
                </a:gridCol>
              </a:tblGrid>
              <a:tr h="528689">
                <a:tc>
                  <a:txBody>
                    <a:bodyPr/>
                    <a:lstStyle/>
                    <a:p>
                      <a:pPr lvl="1" algn="l"/>
                      <a:r>
                        <a:rPr lang="en-US" sz="2400" dirty="0">
                          <a:latin typeface="Arial" panose="020B0604020202020204" pitchFamily="34" charset="0"/>
                          <a:cs typeface="Arial" panose="020B0604020202020204" pitchFamily="34" charset="0"/>
                        </a:rPr>
                        <a:t>Agenda</a:t>
                      </a:r>
                    </a:p>
                  </a:txBody>
                  <a:tcPr>
                    <a:lnB w="57150" cap="flat" cmpd="sng" algn="ctr">
                      <a:noFill/>
                      <a:prstDash val="solid"/>
                      <a:round/>
                      <a:headEnd type="none" w="med" len="med"/>
                      <a:tailEnd type="none" w="med" len="med"/>
                    </a:lnB>
                    <a:solidFill>
                      <a:srgbClr val="0B3B60"/>
                    </a:solidFill>
                  </a:tcPr>
                </a:tc>
                <a:extLst>
                  <a:ext uri="{0D108BD9-81ED-4DB2-BD59-A6C34878D82A}">
                    <a16:rowId xmlns:a16="http://schemas.microsoft.com/office/drawing/2014/main" val="3703138103"/>
                  </a:ext>
                </a:extLst>
              </a:tr>
              <a:tr h="529937">
                <a:tc>
                  <a:txBody>
                    <a:bodyPr/>
                    <a:lstStyle/>
                    <a:p>
                      <a:pPr lvl="1" algn="l">
                        <a:tabLst>
                          <a:tab pos="3200400" algn="l"/>
                        </a:tabLst>
                      </a:pPr>
                      <a:r>
                        <a:rPr lang="en-US" sz="2200" dirty="0">
                          <a:latin typeface="Arial" panose="020B0604020202020204" pitchFamily="34" charset="0"/>
                          <a:cs typeface="Arial" panose="020B0604020202020204" pitchFamily="34" charset="0"/>
                        </a:rPr>
                        <a:t>Introductions (5 minutes)</a:t>
                      </a:r>
                    </a:p>
                  </a:txBody>
                  <a:tcPr>
                    <a:lnT w="57150" cap="flat" cmpd="sng" algn="ctr">
                      <a:noFill/>
                      <a:prstDash val="solid"/>
                      <a:round/>
                      <a:headEnd type="none" w="med" len="med"/>
                      <a:tailEnd type="none" w="med" len="med"/>
                    </a:lnT>
                  </a:tcPr>
                </a:tc>
                <a:extLst>
                  <a:ext uri="{0D108BD9-81ED-4DB2-BD59-A6C34878D82A}">
                    <a16:rowId xmlns:a16="http://schemas.microsoft.com/office/drawing/2014/main" val="184383425"/>
                  </a:ext>
                </a:extLst>
              </a:tr>
              <a:tr h="498763">
                <a:tc>
                  <a:txBody>
                    <a:bodyPr/>
                    <a:lstStyle/>
                    <a:p>
                      <a:pPr lvl="1" algn="l"/>
                      <a:r>
                        <a:rPr lang="en-US" sz="2200" dirty="0">
                          <a:latin typeface="Arial" panose="020B0604020202020204" pitchFamily="34" charset="0"/>
                          <a:cs typeface="Arial" panose="020B0604020202020204" pitchFamily="34" charset="0"/>
                        </a:rPr>
                        <a:t>Watch the PrepTalks (20 minutes)</a:t>
                      </a:r>
                    </a:p>
                  </a:txBody>
                  <a:tcPr/>
                </a:tc>
                <a:extLst>
                  <a:ext uri="{0D108BD9-81ED-4DB2-BD59-A6C34878D82A}">
                    <a16:rowId xmlns:a16="http://schemas.microsoft.com/office/drawing/2014/main" val="3403790830"/>
                  </a:ext>
                </a:extLst>
              </a:tr>
              <a:tr h="519546">
                <a:tc>
                  <a:txBody>
                    <a:bodyPr/>
                    <a:lstStyle/>
                    <a:p>
                      <a:pPr lvl="1" algn="l"/>
                      <a:r>
                        <a:rPr lang="en-US" sz="2200" dirty="0">
                          <a:latin typeface="Arial" panose="020B0604020202020204" pitchFamily="34" charset="0"/>
                          <a:cs typeface="Arial" panose="020B0604020202020204" pitchFamily="34" charset="0"/>
                        </a:rPr>
                        <a:t>Discussion (30 minutes)</a:t>
                      </a:r>
                    </a:p>
                  </a:txBody>
                  <a:tcPr/>
                </a:tc>
                <a:extLst>
                  <a:ext uri="{0D108BD9-81ED-4DB2-BD59-A6C34878D82A}">
                    <a16:rowId xmlns:a16="http://schemas.microsoft.com/office/drawing/2014/main" val="388425667"/>
                  </a:ext>
                </a:extLst>
              </a:tr>
              <a:tr h="48837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Wrap-up (5 minutes)</a:t>
                      </a:r>
                    </a:p>
                  </a:txBody>
                  <a:tcPr/>
                </a:tc>
                <a:extLst>
                  <a:ext uri="{0D108BD9-81ED-4DB2-BD59-A6C34878D82A}">
                    <a16:rowId xmlns:a16="http://schemas.microsoft.com/office/drawing/2014/main" val="559760063"/>
                  </a:ext>
                </a:extLst>
              </a:tr>
            </a:tbl>
          </a:graphicData>
        </a:graphic>
      </p:graphicFrame>
      <p:sp>
        <p:nvSpPr>
          <p:cNvPr id="4" name="Slide Number Placeholder 3">
            <a:extLst>
              <a:ext uri="{FF2B5EF4-FFF2-40B4-BE49-F238E27FC236}">
                <a16:creationId xmlns:a16="http://schemas.microsoft.com/office/drawing/2014/main" id="{E7A1487C-E081-E34F-B10F-5165A4F1D6B1}"/>
              </a:ext>
            </a:extLst>
          </p:cNvPr>
          <p:cNvSpPr>
            <a:spLocks noGrp="1"/>
          </p:cNvSpPr>
          <p:nvPr>
            <p:ph type="sldNum" sz="quarter" idx="12"/>
          </p:nvPr>
        </p:nvSpPr>
        <p:spPr/>
        <p:txBody>
          <a:bodyPr/>
          <a:lstStyle/>
          <a:p>
            <a:fld id="{A18DC79E-13DE-BB4A-A294-5E1D47F254B7}" type="slidenum">
              <a:rPr lang="en-US" smtClean="0"/>
              <a:pPr/>
              <a:t>2</a:t>
            </a:fld>
            <a:endParaRPr lang="en-US" dirty="0"/>
          </a:p>
        </p:txBody>
      </p:sp>
    </p:spTree>
    <p:extLst>
      <p:ext uri="{BB962C8B-B14F-4D97-AF65-F5344CB8AC3E}">
        <p14:creationId xmlns:p14="http://schemas.microsoft.com/office/powerpoint/2010/main" val="169883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D44FA-8183-4B0B-9C11-6391F966DA30}"/>
              </a:ext>
            </a:extLst>
          </p:cNvPr>
          <p:cNvSpPr>
            <a:spLocks noGrp="1"/>
          </p:cNvSpPr>
          <p:nvPr>
            <p:ph type="title"/>
          </p:nvPr>
        </p:nvSpPr>
        <p:spPr>
          <a:xfrm>
            <a:off x="3226256" y="1280160"/>
            <a:ext cx="5449525" cy="682160"/>
          </a:xfrm>
        </p:spPr>
        <p:txBody>
          <a:bodyPr/>
          <a:lstStyle/>
          <a:p>
            <a:r>
              <a:rPr lang="en-US" sz="2600" b="1" i="0" kern="1200" dirty="0">
                <a:solidFill>
                  <a:schemeClr val="tx2"/>
                </a:solidFill>
                <a:latin typeface="Arial" panose="020B0604020202020204" pitchFamily="34" charset="0"/>
                <a:ea typeface="+mj-ea"/>
                <a:cs typeface="Arial" panose="020B0604020202020204" pitchFamily="34" charset="0"/>
              </a:rPr>
              <a:t>Introductions</a:t>
            </a:r>
          </a:p>
        </p:txBody>
      </p:sp>
      <p:sp>
        <p:nvSpPr>
          <p:cNvPr id="2" name="Text Placeholder 1">
            <a:extLst>
              <a:ext uri="{FF2B5EF4-FFF2-40B4-BE49-F238E27FC236}">
                <a16:creationId xmlns:a16="http://schemas.microsoft.com/office/drawing/2014/main" id="{828A5367-290C-475E-9767-E4E54ED0C78C}"/>
              </a:ext>
            </a:extLst>
          </p:cNvPr>
          <p:cNvSpPr>
            <a:spLocks noGrp="1"/>
          </p:cNvSpPr>
          <p:nvPr>
            <p:ph type="body" sz="quarter" idx="14"/>
          </p:nvPr>
        </p:nvSpPr>
        <p:spPr>
          <a:xfrm>
            <a:off x="5692139" y="146425"/>
            <a:ext cx="2887263" cy="324222"/>
          </a:xfrm>
        </p:spPr>
        <p:txBody>
          <a:bodyPr/>
          <a:lstStyle/>
          <a:p>
            <a:r>
              <a:rPr lang="en-US" dirty="0"/>
              <a:t>Our Changing World: The Challenge for Emergency Managers</a:t>
            </a:r>
          </a:p>
        </p:txBody>
      </p:sp>
      <p:sp>
        <p:nvSpPr>
          <p:cNvPr id="3" name="Subtitle 2">
            <a:extLst>
              <a:ext uri="{FF2B5EF4-FFF2-40B4-BE49-F238E27FC236}">
                <a16:creationId xmlns:a16="http://schemas.microsoft.com/office/drawing/2014/main" id="{ED000CCC-9923-4CF2-AF95-E440EBAEAF37}"/>
              </a:ext>
            </a:extLst>
          </p:cNvPr>
          <p:cNvSpPr>
            <a:spLocks noGrp="1"/>
          </p:cNvSpPr>
          <p:nvPr>
            <p:ph type="subTitle" idx="13"/>
          </p:nvPr>
        </p:nvSpPr>
        <p:spPr>
          <a:xfrm>
            <a:off x="4699747" y="533992"/>
            <a:ext cx="3884333" cy="166199"/>
          </a:xfrm>
        </p:spPr>
        <p:txBody>
          <a:bodyPr/>
          <a:lstStyle/>
          <a:p>
            <a:r>
              <a:rPr lang="en-US" dirty="0"/>
              <a:t>David Kaufman</a:t>
            </a:r>
          </a:p>
        </p:txBody>
      </p:sp>
      <p:sp>
        <p:nvSpPr>
          <p:cNvPr id="6" name="Content Placeholder 5">
            <a:extLst>
              <a:ext uri="{FF2B5EF4-FFF2-40B4-BE49-F238E27FC236}">
                <a16:creationId xmlns:a16="http://schemas.microsoft.com/office/drawing/2014/main" id="{AF645CDF-7423-4C90-AEA2-5FAF108EEE3C}"/>
              </a:ext>
            </a:extLst>
          </p:cNvPr>
          <p:cNvSpPr>
            <a:spLocks noGrp="1"/>
          </p:cNvSpPr>
          <p:nvPr>
            <p:ph sz="quarter" idx="16"/>
          </p:nvPr>
        </p:nvSpPr>
        <p:spPr>
          <a:xfrm>
            <a:off x="3226256" y="2020376"/>
            <a:ext cx="5533835" cy="2676315"/>
          </a:xfrm>
        </p:spPr>
        <p:txBody>
          <a:bodyPr>
            <a:normAutofit/>
          </a:bodyPr>
          <a:lstStyle/>
          <a:p>
            <a:pPr marL="0" indent="0">
              <a:lnSpc>
                <a:spcPct val="105000"/>
              </a:lnSpc>
              <a:buNone/>
            </a:pPr>
            <a:r>
              <a:rPr lang="en-US" b="1" dirty="0"/>
              <a:t>David Kaufman </a:t>
            </a:r>
            <a:r>
              <a:rPr lang="en-US" dirty="0"/>
              <a:t>is the Vice President and Director </a:t>
            </a:r>
            <a:r>
              <a:rPr lang="en-US" spc="-40" dirty="0"/>
              <a:t>for Safety and Security at CNA, a nonprofit organization </a:t>
            </a:r>
            <a:r>
              <a:rPr lang="en-US" dirty="0"/>
              <a:t>that provides operational analysis to advance the safety and security of the United States. </a:t>
            </a:r>
          </a:p>
          <a:p>
            <a:pPr marL="0" indent="0">
              <a:lnSpc>
                <a:spcPct val="105000"/>
              </a:lnSpc>
              <a:buNone/>
            </a:pPr>
            <a:r>
              <a:rPr lang="en-US" spc="-40" dirty="0"/>
              <a:t>Mr. Kaufman is also a faculty member in Georgetown </a:t>
            </a:r>
            <a:r>
              <a:rPr lang="en-US" dirty="0"/>
              <a:t>University’s Emergency and Disaster Management Program and lectures for the Naval Postgraduate School’s Center for Homeland Defense and Security. </a:t>
            </a:r>
          </a:p>
        </p:txBody>
      </p:sp>
      <p:pic>
        <p:nvPicPr>
          <p:cNvPr id="9" name="Picture 8" descr="David Kaufman, Vice President and Director for Safety and Security at C N A">
            <a:extLst>
              <a:ext uri="{FF2B5EF4-FFF2-40B4-BE49-F238E27FC236}">
                <a16:creationId xmlns:a16="http://schemas.microsoft.com/office/drawing/2014/main" id="{BD899373-1D3E-4373-A63A-14DCF84D3ADF}"/>
              </a:ext>
            </a:extLst>
          </p:cNvPr>
          <p:cNvPicPr>
            <a:picLocks noChangeAspect="1"/>
          </p:cNvPicPr>
          <p:nvPr/>
        </p:nvPicPr>
        <p:blipFill rotWithShape="1">
          <a:blip r:embed="rId3"/>
          <a:srcRect l="10222" t="5484" r="10897" b="27216"/>
          <a:stretch/>
        </p:blipFill>
        <p:spPr>
          <a:xfrm>
            <a:off x="548640" y="1464514"/>
            <a:ext cx="2342138" cy="2997437"/>
          </a:xfrm>
          <a:prstGeom prst="rect">
            <a:avLst/>
          </a:prstGeom>
        </p:spPr>
      </p:pic>
      <p:sp>
        <p:nvSpPr>
          <p:cNvPr id="8" name="Slide Number Placeholder 7">
            <a:extLst>
              <a:ext uri="{FF2B5EF4-FFF2-40B4-BE49-F238E27FC236}">
                <a16:creationId xmlns:a16="http://schemas.microsoft.com/office/drawing/2014/main" id="{32B3A414-1805-45B4-A583-C378A37B9C97}"/>
              </a:ext>
            </a:extLst>
          </p:cNvPr>
          <p:cNvSpPr>
            <a:spLocks noGrp="1"/>
          </p:cNvSpPr>
          <p:nvPr>
            <p:ph type="sldNum" sz="quarter" idx="12"/>
          </p:nvPr>
        </p:nvSpPr>
        <p:spPr/>
        <p:txBody>
          <a:bodyPr/>
          <a:lstStyle/>
          <a:p>
            <a:fld id="{A18DC79E-13DE-BB4A-A294-5E1D47F254B7}" type="slidenum">
              <a:rPr lang="en-US" smtClean="0"/>
              <a:pPr/>
              <a:t>3</a:t>
            </a:fld>
            <a:endParaRPr lang="en-US" dirty="0"/>
          </a:p>
        </p:txBody>
      </p:sp>
    </p:spTree>
    <p:extLst>
      <p:ext uri="{BB962C8B-B14F-4D97-AF65-F5344CB8AC3E}">
        <p14:creationId xmlns:p14="http://schemas.microsoft.com/office/powerpoint/2010/main" val="296224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0A3B7-613E-481B-8CCB-E02067B67B71}"/>
              </a:ext>
            </a:extLst>
          </p:cNvPr>
          <p:cNvSpPr>
            <a:spLocks noGrp="1"/>
          </p:cNvSpPr>
          <p:nvPr>
            <p:ph type="title"/>
          </p:nvPr>
        </p:nvSpPr>
        <p:spPr>
          <a:xfrm>
            <a:off x="422499" y="1336333"/>
            <a:ext cx="8209437" cy="682160"/>
          </a:xfrm>
        </p:spPr>
        <p:txBody>
          <a:bodyPr>
            <a:normAutofit/>
          </a:bodyPr>
          <a:lstStyle/>
          <a:p>
            <a:r>
              <a:rPr lang="en-US" sz="2600" b="1" dirty="0"/>
              <a:t>Watch the PrepTalk</a:t>
            </a:r>
          </a:p>
        </p:txBody>
      </p:sp>
      <p:sp>
        <p:nvSpPr>
          <p:cNvPr id="2" name="Text Placeholder 1">
            <a:extLst>
              <a:ext uri="{FF2B5EF4-FFF2-40B4-BE49-F238E27FC236}">
                <a16:creationId xmlns:a16="http://schemas.microsoft.com/office/drawing/2014/main" id="{93A29158-A826-4563-B234-B75CD2511647}"/>
              </a:ext>
            </a:extLst>
          </p:cNvPr>
          <p:cNvSpPr>
            <a:spLocks noGrp="1"/>
          </p:cNvSpPr>
          <p:nvPr>
            <p:ph type="body" sz="quarter" idx="14"/>
          </p:nvPr>
        </p:nvSpPr>
        <p:spPr>
          <a:xfrm>
            <a:off x="5634989" y="146425"/>
            <a:ext cx="2944413" cy="324222"/>
          </a:xfrm>
        </p:spPr>
        <p:txBody>
          <a:bodyPr/>
          <a:lstStyle/>
          <a:p>
            <a:r>
              <a:rPr lang="en-US" dirty="0"/>
              <a:t>Our Changing World: The Challenge for Emergency Managers</a:t>
            </a:r>
          </a:p>
        </p:txBody>
      </p:sp>
      <p:sp>
        <p:nvSpPr>
          <p:cNvPr id="3" name="Subtitle 2">
            <a:extLst>
              <a:ext uri="{FF2B5EF4-FFF2-40B4-BE49-F238E27FC236}">
                <a16:creationId xmlns:a16="http://schemas.microsoft.com/office/drawing/2014/main" id="{3BE50A5A-B980-4719-A77A-62B05AD7E12E}"/>
              </a:ext>
            </a:extLst>
          </p:cNvPr>
          <p:cNvSpPr>
            <a:spLocks noGrp="1"/>
          </p:cNvSpPr>
          <p:nvPr>
            <p:ph type="subTitle" idx="13"/>
          </p:nvPr>
        </p:nvSpPr>
        <p:spPr>
          <a:xfrm>
            <a:off x="4699747" y="533992"/>
            <a:ext cx="3884333" cy="166199"/>
          </a:xfrm>
        </p:spPr>
        <p:txBody>
          <a:bodyPr/>
          <a:lstStyle/>
          <a:p>
            <a:r>
              <a:rPr lang="en-US" dirty="0"/>
              <a:t>David Kaufman</a:t>
            </a:r>
          </a:p>
        </p:txBody>
      </p:sp>
      <p:sp>
        <p:nvSpPr>
          <p:cNvPr id="5" name="Content Placeholder 4">
            <a:extLst>
              <a:ext uri="{FF2B5EF4-FFF2-40B4-BE49-F238E27FC236}">
                <a16:creationId xmlns:a16="http://schemas.microsoft.com/office/drawing/2014/main" id="{46D15F61-1ADE-4D4C-B211-2084EB436F75}"/>
              </a:ext>
            </a:extLst>
          </p:cNvPr>
          <p:cNvSpPr>
            <a:spLocks noGrp="1"/>
          </p:cNvSpPr>
          <p:nvPr>
            <p:ph idx="1"/>
          </p:nvPr>
        </p:nvSpPr>
        <p:spPr>
          <a:xfrm>
            <a:off x="422499" y="2200785"/>
            <a:ext cx="8211312" cy="551209"/>
          </a:xfrm>
        </p:spPr>
        <p:txBody>
          <a:bodyPr>
            <a:noAutofit/>
          </a:bodyPr>
          <a:lstStyle/>
          <a:p>
            <a:pPr marL="0" indent="0">
              <a:buNone/>
            </a:pPr>
            <a:r>
              <a:rPr lang="en-US" dirty="0">
                <a:solidFill>
                  <a:srgbClr val="0563C1"/>
                </a:solidFill>
                <a:ea typeface="+mj-ea"/>
                <a:hlinkClick r:id="rId3" tooltip="Watch David Kaufman's PrepTalk"/>
              </a:rPr>
              <a:t>http://www.fema.gov/preptalks/kaufman </a:t>
            </a:r>
            <a:endParaRPr lang="en-US" dirty="0">
              <a:solidFill>
                <a:srgbClr val="0563C1"/>
              </a:solidFill>
              <a:ea typeface="+mj-ea"/>
              <a:hlinkClick r:id="rId4" tooltip="Watch Brian Fennessy's PrepTalk"/>
            </a:endParaRPr>
          </a:p>
        </p:txBody>
      </p:sp>
      <p:sp>
        <p:nvSpPr>
          <p:cNvPr id="6" name="Content Placeholder 5">
            <a:extLst>
              <a:ext uri="{FF2B5EF4-FFF2-40B4-BE49-F238E27FC236}">
                <a16:creationId xmlns:a16="http://schemas.microsoft.com/office/drawing/2014/main" id="{CC84EE44-7757-4024-83E9-6A4778F1972B}"/>
              </a:ext>
            </a:extLst>
          </p:cNvPr>
          <p:cNvSpPr>
            <a:spLocks noGrp="1"/>
          </p:cNvSpPr>
          <p:nvPr>
            <p:ph sz="quarter" idx="16"/>
          </p:nvPr>
        </p:nvSpPr>
        <p:spPr>
          <a:xfrm>
            <a:off x="365760" y="3067812"/>
            <a:ext cx="8211312" cy="685800"/>
          </a:xfrm>
        </p:spPr>
        <p:txBody>
          <a:bodyPr>
            <a:normAutofit/>
          </a:bodyPr>
          <a:lstStyle/>
          <a:p>
            <a:pPr marL="0" indent="0">
              <a:buNone/>
            </a:pPr>
            <a:r>
              <a:rPr lang="en-US" sz="2600" b="1" dirty="0">
                <a:solidFill>
                  <a:schemeClr val="tx2"/>
                </a:solidFill>
                <a:ea typeface="+mj-ea"/>
              </a:rPr>
              <a:t>Topics for Discussion</a:t>
            </a:r>
          </a:p>
        </p:txBody>
      </p:sp>
      <p:sp>
        <p:nvSpPr>
          <p:cNvPr id="7" name="Content Placeholder 6">
            <a:extLst>
              <a:ext uri="{FF2B5EF4-FFF2-40B4-BE49-F238E27FC236}">
                <a16:creationId xmlns:a16="http://schemas.microsoft.com/office/drawing/2014/main" id="{F4E202D2-73BE-42AD-B688-A50A749132E6}"/>
              </a:ext>
            </a:extLst>
          </p:cNvPr>
          <p:cNvSpPr>
            <a:spLocks noGrp="1"/>
          </p:cNvSpPr>
          <p:nvPr>
            <p:ph sz="quarter" idx="17"/>
          </p:nvPr>
        </p:nvSpPr>
        <p:spPr>
          <a:xfrm>
            <a:off x="134673" y="3699448"/>
            <a:ext cx="8693450" cy="2360084"/>
          </a:xfrm>
        </p:spPr>
        <p:txBody>
          <a:bodyPr>
            <a:normAutofit/>
          </a:bodyPr>
          <a:lstStyle/>
          <a:p>
            <a:pPr marL="690563" lvl="1" indent="-233363">
              <a:buFont typeface="Arial" panose="020B0604020202020204" pitchFamily="34" charset="0"/>
              <a:buChar char="•"/>
            </a:pPr>
            <a:r>
              <a:rPr lang="en-US" sz="1800" b="1" dirty="0"/>
              <a:t>Key Trends</a:t>
            </a:r>
          </a:p>
          <a:p>
            <a:pPr marL="1143000" lvl="2" indent="-222250">
              <a:buSzPct val="75000"/>
              <a:buFont typeface="Lucida Grande" panose="020B0600040502020204" pitchFamily="34" charset="0"/>
              <a:buChar char="○"/>
            </a:pPr>
            <a:r>
              <a:rPr lang="en-US" dirty="0"/>
              <a:t>Aging: Population and Infrastructure</a:t>
            </a:r>
          </a:p>
          <a:p>
            <a:pPr marL="1143000" lvl="2" indent="-222250">
              <a:buSzPct val="75000"/>
              <a:buFont typeface="Lucida Grande" panose="020B0600040502020204" pitchFamily="34" charset="0"/>
              <a:buChar char="○"/>
            </a:pPr>
            <a:r>
              <a:rPr lang="en-US" dirty="0"/>
              <a:t>Acceleration: Temperature Change and Pace of Change</a:t>
            </a:r>
          </a:p>
          <a:p>
            <a:pPr marL="1143000" lvl="2" indent="-222250">
              <a:spcAft>
                <a:spcPts val="600"/>
              </a:spcAft>
              <a:buSzPct val="75000"/>
              <a:buFont typeface="Lucida Grande" panose="020B0600040502020204" pitchFamily="34" charset="0"/>
              <a:buChar char="○"/>
            </a:pPr>
            <a:r>
              <a:rPr lang="en-US" dirty="0"/>
              <a:t>Asymmetry: Wealth, Politics, Information</a:t>
            </a:r>
          </a:p>
          <a:p>
            <a:pPr marL="690563" lvl="1" indent="-233363">
              <a:buFont typeface="Arial" panose="020B0604020202020204" pitchFamily="34" charset="0"/>
              <a:buChar char="•"/>
            </a:pPr>
            <a:r>
              <a:rPr lang="en-US" sz="1800" b="1" dirty="0"/>
              <a:t>Challenges for Emergency Managers</a:t>
            </a:r>
          </a:p>
          <a:p>
            <a:pPr marL="690563" lvl="1" indent="-233363">
              <a:buFont typeface="Arial" panose="020B0604020202020204" pitchFamily="34" charset="0"/>
              <a:buChar char="•"/>
            </a:pPr>
            <a:r>
              <a:rPr lang="en-US" sz="1800" b="1" dirty="0"/>
              <a:t>Pathways for Success</a:t>
            </a:r>
          </a:p>
        </p:txBody>
      </p:sp>
      <p:sp>
        <p:nvSpPr>
          <p:cNvPr id="8" name="Slide Number Placeholder 7">
            <a:extLst>
              <a:ext uri="{FF2B5EF4-FFF2-40B4-BE49-F238E27FC236}">
                <a16:creationId xmlns:a16="http://schemas.microsoft.com/office/drawing/2014/main" id="{45CD550B-9614-4BD0-A27A-9387486A2097}"/>
              </a:ext>
            </a:extLst>
          </p:cNvPr>
          <p:cNvSpPr>
            <a:spLocks noGrp="1"/>
          </p:cNvSpPr>
          <p:nvPr>
            <p:ph type="sldNum" sz="quarter" idx="12"/>
          </p:nvPr>
        </p:nvSpPr>
        <p:spPr/>
        <p:txBody>
          <a:bodyPr/>
          <a:lstStyle/>
          <a:p>
            <a:fld id="{A18DC79E-13DE-BB4A-A294-5E1D47F254B7}" type="slidenum">
              <a:rPr lang="en-US" smtClean="0"/>
              <a:pPr/>
              <a:t>4</a:t>
            </a:fld>
            <a:endParaRPr lang="en-US" dirty="0"/>
          </a:p>
        </p:txBody>
      </p:sp>
    </p:spTree>
    <p:extLst>
      <p:ext uri="{BB962C8B-B14F-4D97-AF65-F5344CB8AC3E}">
        <p14:creationId xmlns:p14="http://schemas.microsoft.com/office/powerpoint/2010/main" val="128305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9">
            <a:extLst>
              <a:ext uri="{FF2B5EF4-FFF2-40B4-BE49-F238E27FC236}">
                <a16:creationId xmlns:a16="http://schemas.microsoft.com/office/drawing/2014/main" id="{A91ABE79-2FFA-46F1-AC70-20B1175248E6}"/>
              </a:ext>
            </a:extLst>
          </p:cNvPr>
          <p:cNvSpPr>
            <a:spLocks noGrp="1"/>
          </p:cNvSpPr>
          <p:nvPr>
            <p:ph type="title"/>
          </p:nvPr>
        </p:nvSpPr>
        <p:spPr/>
        <p:txBody>
          <a:bodyPr/>
          <a:lstStyle/>
          <a:p>
            <a:r>
              <a:rPr lang="en-US" sz="2600" b="1" dirty="0"/>
              <a:t>Key Trends Topic 1: Aging</a:t>
            </a:r>
          </a:p>
        </p:txBody>
      </p:sp>
      <p:sp>
        <p:nvSpPr>
          <p:cNvPr id="3" name="Text Placeholder 2">
            <a:extLst>
              <a:ext uri="{FF2B5EF4-FFF2-40B4-BE49-F238E27FC236}">
                <a16:creationId xmlns:a16="http://schemas.microsoft.com/office/drawing/2014/main" id="{E2A64D5C-516E-462E-BDAC-B151A219A9D3}"/>
              </a:ext>
            </a:extLst>
          </p:cNvPr>
          <p:cNvSpPr>
            <a:spLocks noGrp="1"/>
          </p:cNvSpPr>
          <p:nvPr>
            <p:ph type="body" sz="quarter" idx="14"/>
          </p:nvPr>
        </p:nvSpPr>
        <p:spPr>
          <a:xfrm>
            <a:off x="5114611" y="146425"/>
            <a:ext cx="3464792" cy="324222"/>
          </a:xfrm>
        </p:spPr>
        <p:txBody>
          <a:bodyPr/>
          <a:lstStyle/>
          <a:p>
            <a:r>
              <a:rPr lang="en-US" dirty="0"/>
              <a:t>Our Changing World: The Challenge for Emergency Managers</a:t>
            </a:r>
          </a:p>
        </p:txBody>
      </p:sp>
      <p:sp>
        <p:nvSpPr>
          <p:cNvPr id="6" name="Subtitle 5">
            <a:extLst>
              <a:ext uri="{FF2B5EF4-FFF2-40B4-BE49-F238E27FC236}">
                <a16:creationId xmlns:a16="http://schemas.microsoft.com/office/drawing/2014/main" id="{4CBECDD6-A66A-46EE-B40D-78870E5ADA5D}"/>
              </a:ext>
            </a:extLst>
          </p:cNvPr>
          <p:cNvSpPr>
            <a:spLocks noGrp="1"/>
          </p:cNvSpPr>
          <p:nvPr>
            <p:ph type="subTitle" idx="13"/>
          </p:nvPr>
        </p:nvSpPr>
        <p:spPr/>
        <p:txBody>
          <a:bodyPr/>
          <a:lstStyle/>
          <a:p>
            <a:r>
              <a:rPr lang="en-US" dirty="0"/>
              <a:t>David Kaufman</a:t>
            </a:r>
          </a:p>
        </p:txBody>
      </p:sp>
      <p:sp>
        <p:nvSpPr>
          <p:cNvPr id="18" name="Content Placeholder 17">
            <a:extLst>
              <a:ext uri="{FF2B5EF4-FFF2-40B4-BE49-F238E27FC236}">
                <a16:creationId xmlns:a16="http://schemas.microsoft.com/office/drawing/2014/main" id="{B0CBEE5C-95C2-4A7D-8C33-097A5FB086E9}"/>
              </a:ext>
            </a:extLst>
          </p:cNvPr>
          <p:cNvSpPr>
            <a:spLocks noGrp="1"/>
          </p:cNvSpPr>
          <p:nvPr>
            <p:ph idx="1"/>
          </p:nvPr>
        </p:nvSpPr>
        <p:spPr>
          <a:xfrm>
            <a:off x="445403" y="1705203"/>
            <a:ext cx="4053025" cy="4387910"/>
          </a:xfrm>
        </p:spPr>
        <p:txBody>
          <a:bodyPr>
            <a:noAutofit/>
          </a:bodyPr>
          <a:lstStyle/>
          <a:p>
            <a:pPr marL="0" indent="0">
              <a:lnSpc>
                <a:spcPct val="100000"/>
              </a:lnSpc>
              <a:spcBef>
                <a:spcPts val="0"/>
              </a:spcBef>
              <a:spcAft>
                <a:spcPts val="1000"/>
              </a:spcAft>
              <a:buNone/>
            </a:pPr>
            <a:r>
              <a:rPr lang="en-US" b="1" spc="-30" dirty="0">
                <a:highlight>
                  <a:srgbClr val="FFFFFF"/>
                </a:highlight>
              </a:rPr>
              <a:t>Populations are Aging:</a:t>
            </a:r>
          </a:p>
          <a:p>
            <a:pPr marL="285750" lvl="0" indent="-285750">
              <a:lnSpc>
                <a:spcPct val="100000"/>
              </a:lnSpc>
              <a:spcBef>
                <a:spcPts val="0"/>
              </a:spcBef>
              <a:spcAft>
                <a:spcPts val="1000"/>
              </a:spcAft>
              <a:buFont typeface="Arial" panose="020B0604020202020204" pitchFamily="34" charset="0"/>
              <a:buChar char="•"/>
            </a:pPr>
            <a:r>
              <a:rPr lang="en-US" dirty="0">
                <a:highlight>
                  <a:srgbClr val="FFFFFF"/>
                </a:highlight>
              </a:rPr>
              <a:t>Currently 16 percent of the </a:t>
            </a:r>
            <a:br>
              <a:rPr lang="en-US" dirty="0">
                <a:highlight>
                  <a:srgbClr val="FFFFFF"/>
                </a:highlight>
              </a:rPr>
            </a:br>
            <a:r>
              <a:rPr lang="en-US" dirty="0">
                <a:highlight>
                  <a:srgbClr val="FFFFFF"/>
                </a:highlight>
              </a:rPr>
              <a:t>U.S. population is over 65</a:t>
            </a:r>
          </a:p>
          <a:p>
            <a:pPr marL="285750" lvl="0" indent="-285750">
              <a:lnSpc>
                <a:spcPct val="100000"/>
              </a:lnSpc>
              <a:spcBef>
                <a:spcPts val="0"/>
              </a:spcBef>
              <a:spcAft>
                <a:spcPts val="1000"/>
              </a:spcAft>
              <a:buFont typeface="Arial" panose="020B0604020202020204" pitchFamily="34" charset="0"/>
              <a:buChar char="•"/>
            </a:pPr>
            <a:r>
              <a:rPr lang="en-US" dirty="0">
                <a:highlight>
                  <a:srgbClr val="FFFFFF"/>
                </a:highlight>
              </a:rPr>
              <a:t>By 2050, 22 percent will be </a:t>
            </a:r>
            <a:br>
              <a:rPr lang="en-US" dirty="0">
                <a:highlight>
                  <a:srgbClr val="FFFFFF"/>
                </a:highlight>
              </a:rPr>
            </a:br>
            <a:r>
              <a:rPr lang="en-US" dirty="0">
                <a:highlight>
                  <a:srgbClr val="FFFFFF"/>
                </a:highlight>
              </a:rPr>
              <a:t>over 65 (approximately 32 </a:t>
            </a:r>
            <a:br>
              <a:rPr lang="en-US" dirty="0">
                <a:highlight>
                  <a:srgbClr val="FFFFFF"/>
                </a:highlight>
              </a:rPr>
            </a:br>
            <a:r>
              <a:rPr lang="en-US" dirty="0">
                <a:highlight>
                  <a:srgbClr val="FFFFFF"/>
                </a:highlight>
              </a:rPr>
              <a:t>million Americans)</a:t>
            </a:r>
            <a:endParaRPr lang="en-US" spc="-30" dirty="0">
              <a:highlight>
                <a:srgbClr val="FFFFFF"/>
              </a:highlight>
            </a:endParaRPr>
          </a:p>
          <a:p>
            <a:pPr marL="0" indent="0">
              <a:lnSpc>
                <a:spcPct val="100000"/>
              </a:lnSpc>
              <a:spcBef>
                <a:spcPts val="0"/>
              </a:spcBef>
              <a:spcAft>
                <a:spcPts val="1000"/>
              </a:spcAft>
              <a:buNone/>
            </a:pPr>
            <a:r>
              <a:rPr lang="en-US" b="1" spc="-30" dirty="0">
                <a:highlight>
                  <a:srgbClr val="FFFFFF"/>
                </a:highlight>
              </a:rPr>
              <a:t>Infrastructure is Aging:</a:t>
            </a:r>
          </a:p>
          <a:p>
            <a:pPr marL="285750" indent="-285750">
              <a:lnSpc>
                <a:spcPct val="100000"/>
              </a:lnSpc>
              <a:spcBef>
                <a:spcPts val="0"/>
              </a:spcBef>
              <a:spcAft>
                <a:spcPts val="1000"/>
              </a:spcAft>
              <a:buFont typeface="Arial" panose="020B0604020202020204" pitchFamily="34" charset="0"/>
              <a:buChar char="•"/>
            </a:pPr>
            <a:r>
              <a:rPr lang="en-US" spc="-30" dirty="0">
                <a:highlight>
                  <a:srgbClr val="FFFFFF"/>
                </a:highlight>
              </a:rPr>
              <a:t>Infrastructure is aging and </a:t>
            </a:r>
            <a:br>
              <a:rPr lang="en-US" spc="-30" dirty="0">
                <a:highlight>
                  <a:srgbClr val="FFFFFF"/>
                </a:highlight>
              </a:rPr>
            </a:br>
            <a:r>
              <a:rPr lang="en-US" spc="-30" dirty="0">
                <a:highlight>
                  <a:srgbClr val="FFFFFF"/>
                </a:highlight>
              </a:rPr>
              <a:t>is concentrated in more </a:t>
            </a:r>
            <a:br>
              <a:rPr lang="en-US" spc="-30" dirty="0">
                <a:highlight>
                  <a:srgbClr val="FFFFFF"/>
                </a:highlight>
              </a:rPr>
            </a:br>
            <a:r>
              <a:rPr lang="en-US" spc="-30" dirty="0">
                <a:highlight>
                  <a:srgbClr val="FFFFFF"/>
                </a:highlight>
              </a:rPr>
              <a:t>hazard-prone areas</a:t>
            </a:r>
          </a:p>
          <a:p>
            <a:pPr marL="285750" indent="-285750">
              <a:lnSpc>
                <a:spcPct val="100000"/>
              </a:lnSpc>
              <a:spcBef>
                <a:spcPts val="0"/>
              </a:spcBef>
              <a:buFont typeface="Arial" panose="020B0604020202020204" pitchFamily="34" charset="0"/>
              <a:buChar char="•"/>
            </a:pPr>
            <a:r>
              <a:rPr lang="en-US" spc="-30" dirty="0">
                <a:highlight>
                  <a:srgbClr val="FFFFFF"/>
                </a:highlight>
              </a:rPr>
              <a:t>Over half the U.S. population lives </a:t>
            </a:r>
            <a:br>
              <a:rPr lang="en-US" spc="-30" dirty="0">
                <a:highlight>
                  <a:srgbClr val="FFFFFF"/>
                </a:highlight>
              </a:rPr>
            </a:br>
            <a:r>
              <a:rPr lang="en-US" spc="-30" dirty="0">
                <a:highlight>
                  <a:srgbClr val="FFFFFF"/>
                </a:highlight>
              </a:rPr>
              <a:t>in coastal areas, and 80 percent </a:t>
            </a:r>
            <a:br>
              <a:rPr lang="en-US" spc="-30" dirty="0">
                <a:highlight>
                  <a:srgbClr val="FFFFFF"/>
                </a:highlight>
              </a:rPr>
            </a:br>
            <a:r>
              <a:rPr lang="en-US" spc="-30" dirty="0">
                <a:highlight>
                  <a:srgbClr val="FFFFFF"/>
                </a:highlight>
              </a:rPr>
              <a:t>of those are in urban areas</a:t>
            </a:r>
          </a:p>
        </p:txBody>
      </p:sp>
      <p:pic>
        <p:nvPicPr>
          <p:cNvPr id="9" name="slide3" descr="Graph depicting the trend of the total U.S. population, with specific focus on the elderly (65 years of age and older) demographic, which is expected to be 22 percent of the population, or 32 million people, by the year 2050. Full description of graphic available on the Health Intelligence website at http://www.publichealthintelligence.org/content/exploring-population-trends-1950-2100.">
            <a:extLst>
              <a:ext uri="{FF2B5EF4-FFF2-40B4-BE49-F238E27FC236}">
                <a16:creationId xmlns:a16="http://schemas.microsoft.com/office/drawing/2014/main" id="{109B40A2-78F7-453A-B45B-2B59D75416AE}"/>
              </a:ext>
            </a:extLst>
          </p:cNvPr>
          <p:cNvPicPr>
            <a:picLocks noChangeAspect="1"/>
          </p:cNvPicPr>
          <p:nvPr/>
        </p:nvPicPr>
        <p:blipFill>
          <a:blip r:embed="rId3"/>
          <a:stretch>
            <a:fillRect/>
          </a:stretch>
        </p:blipFill>
        <p:spPr>
          <a:xfrm>
            <a:off x="4646499" y="1853396"/>
            <a:ext cx="4241199" cy="4470612"/>
          </a:xfrm>
          <a:prstGeom prst="rect">
            <a:avLst/>
          </a:prstGeom>
        </p:spPr>
      </p:pic>
      <p:sp>
        <p:nvSpPr>
          <p:cNvPr id="4" name="Slide Number Placeholder 3">
            <a:extLst>
              <a:ext uri="{FF2B5EF4-FFF2-40B4-BE49-F238E27FC236}">
                <a16:creationId xmlns:a16="http://schemas.microsoft.com/office/drawing/2014/main" id="{B65DAD71-5288-2D46-8952-C365325D887B}"/>
              </a:ext>
            </a:extLst>
          </p:cNvPr>
          <p:cNvSpPr>
            <a:spLocks noGrp="1"/>
          </p:cNvSpPr>
          <p:nvPr>
            <p:ph type="sldNum" sz="quarter" idx="12"/>
          </p:nvPr>
        </p:nvSpPr>
        <p:spPr/>
        <p:txBody>
          <a:bodyPr/>
          <a:lstStyle/>
          <a:p>
            <a:fld id="{A18DC79E-13DE-BB4A-A294-5E1D47F254B7}" type="slidenum">
              <a:rPr lang="en-US" smtClean="0"/>
              <a:pPr/>
              <a:t>5</a:t>
            </a:fld>
            <a:endParaRPr lang="en-US" dirty="0"/>
          </a:p>
        </p:txBody>
      </p:sp>
    </p:spTree>
    <p:extLst>
      <p:ext uri="{BB962C8B-B14F-4D97-AF65-F5344CB8AC3E}">
        <p14:creationId xmlns:p14="http://schemas.microsoft.com/office/powerpoint/2010/main" val="159341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999E912-75C2-474F-88E0-FFA0A01A4F19}"/>
              </a:ext>
            </a:extLst>
          </p:cNvPr>
          <p:cNvSpPr>
            <a:spLocks noGrp="1"/>
          </p:cNvSpPr>
          <p:nvPr>
            <p:ph type="title"/>
          </p:nvPr>
        </p:nvSpPr>
        <p:spPr/>
        <p:txBody>
          <a:bodyPr/>
          <a:lstStyle/>
          <a:p>
            <a:r>
              <a:rPr lang="en-US" sz="2600" b="1" dirty="0"/>
              <a:t>Key Trends Topic 1: Aging</a:t>
            </a:r>
          </a:p>
        </p:txBody>
      </p:sp>
      <p:sp>
        <p:nvSpPr>
          <p:cNvPr id="3" name="Text Placeholder 2">
            <a:extLst>
              <a:ext uri="{FF2B5EF4-FFF2-40B4-BE49-F238E27FC236}">
                <a16:creationId xmlns:a16="http://schemas.microsoft.com/office/drawing/2014/main" id="{E2A64D5C-516E-462E-BDAC-B151A219A9D3}"/>
              </a:ext>
            </a:extLst>
          </p:cNvPr>
          <p:cNvSpPr>
            <a:spLocks noGrp="1"/>
          </p:cNvSpPr>
          <p:nvPr>
            <p:ph type="body" sz="quarter" idx="15"/>
          </p:nvPr>
        </p:nvSpPr>
        <p:spPr>
          <a:xfrm>
            <a:off x="5375867" y="146425"/>
            <a:ext cx="3203535" cy="324222"/>
          </a:xfrm>
        </p:spPr>
        <p:txBody>
          <a:bodyPr/>
          <a:lstStyle/>
          <a:p>
            <a:r>
              <a:rPr lang="en-US" dirty="0"/>
              <a:t>Our Changing World: The Challenge for Emergency Managers</a:t>
            </a:r>
          </a:p>
        </p:txBody>
      </p:sp>
      <p:sp>
        <p:nvSpPr>
          <p:cNvPr id="6" name="Subtitle 5">
            <a:extLst>
              <a:ext uri="{FF2B5EF4-FFF2-40B4-BE49-F238E27FC236}">
                <a16:creationId xmlns:a16="http://schemas.microsoft.com/office/drawing/2014/main" id="{4CBECDD6-A66A-46EE-B40D-78870E5ADA5D}"/>
              </a:ext>
            </a:extLst>
          </p:cNvPr>
          <p:cNvSpPr>
            <a:spLocks noGrp="1"/>
          </p:cNvSpPr>
          <p:nvPr>
            <p:ph type="subTitle" idx="14"/>
          </p:nvPr>
        </p:nvSpPr>
        <p:spPr/>
        <p:txBody>
          <a:bodyPr/>
          <a:lstStyle/>
          <a:p>
            <a:r>
              <a:rPr lang="en-US" dirty="0"/>
              <a:t>David Kaufman</a:t>
            </a:r>
          </a:p>
        </p:txBody>
      </p:sp>
      <p:sp>
        <p:nvSpPr>
          <p:cNvPr id="8" name="Content Placeholder 7">
            <a:extLst>
              <a:ext uri="{FF2B5EF4-FFF2-40B4-BE49-F238E27FC236}">
                <a16:creationId xmlns:a16="http://schemas.microsoft.com/office/drawing/2014/main" id="{278DCD12-A9F3-4FC5-A0BF-C25FD96C2E5A}"/>
              </a:ext>
              <a:ext uri="{C183D7F6-B498-43B3-948B-1728B52AA6E4}">
                <adec:decorative xmlns:adec="http://schemas.microsoft.com/office/drawing/2017/decorative" val="1"/>
              </a:ext>
            </a:extLst>
          </p:cNvPr>
          <p:cNvSpPr>
            <a:spLocks noGrp="1"/>
          </p:cNvSpPr>
          <p:nvPr>
            <p:ph idx="13"/>
          </p:nvPr>
        </p:nvSpPr>
        <p:spPr>
          <a:xfrm>
            <a:off x="548640" y="1825624"/>
            <a:ext cx="8030762" cy="4156722"/>
          </a:xfrm>
        </p:spPr>
        <p:txBody>
          <a:bodyPr/>
          <a:lstStyle/>
          <a:p>
            <a:pPr>
              <a:lnSpc>
                <a:spcPct val="100000"/>
              </a:lnSpc>
              <a:spcBef>
                <a:spcPts val="0"/>
              </a:spcBef>
            </a:pPr>
            <a:r>
              <a:rPr lang="en-US" sz="1800" dirty="0"/>
              <a:t>How does your organization currently support older residents?                      What are some additional considerations for older populations                           in disasters, such as:</a:t>
            </a:r>
          </a:p>
          <a:p>
            <a:pPr lvl="1">
              <a:lnSpc>
                <a:spcPct val="100000"/>
              </a:lnSpc>
              <a:spcBef>
                <a:spcPts val="0"/>
              </a:spcBef>
              <a:buFont typeface="Lucida Grande" panose="020B0600040502020204" pitchFamily="34" charset="0"/>
              <a:buChar char="○"/>
            </a:pPr>
            <a:r>
              <a:rPr lang="en-US" dirty="0"/>
              <a:t>Social isolation</a:t>
            </a:r>
          </a:p>
          <a:p>
            <a:pPr lvl="1">
              <a:lnSpc>
                <a:spcPct val="100000"/>
              </a:lnSpc>
              <a:spcBef>
                <a:spcPts val="300"/>
              </a:spcBef>
              <a:buFont typeface="Lucida Grande" panose="020B0600040502020204" pitchFamily="34" charset="0"/>
              <a:buChar char="○"/>
            </a:pPr>
            <a:r>
              <a:rPr lang="en-US" dirty="0"/>
              <a:t>Evacuation</a:t>
            </a:r>
          </a:p>
          <a:p>
            <a:pPr lvl="1">
              <a:lnSpc>
                <a:spcPct val="100000"/>
              </a:lnSpc>
              <a:spcBef>
                <a:spcPts val="300"/>
              </a:spcBef>
              <a:buFont typeface="Lucida Grande" panose="020B0600040502020204" pitchFamily="34" charset="0"/>
              <a:buChar char="○"/>
            </a:pPr>
            <a:r>
              <a:rPr lang="en-US" dirty="0"/>
              <a:t>Medical needs</a:t>
            </a:r>
          </a:p>
          <a:p>
            <a:pPr lvl="1">
              <a:lnSpc>
                <a:spcPct val="100000"/>
              </a:lnSpc>
              <a:spcBef>
                <a:spcPts val="0"/>
              </a:spcBef>
              <a:spcAft>
                <a:spcPts val="1000"/>
              </a:spcAft>
              <a:buFont typeface="Lucida Grande" panose="020B0600040502020204" pitchFamily="34" charset="0"/>
              <a:buChar char="○"/>
            </a:pPr>
            <a:r>
              <a:rPr lang="en-US" dirty="0"/>
              <a:t>Recovery considerations </a:t>
            </a:r>
          </a:p>
          <a:p>
            <a:pPr>
              <a:lnSpc>
                <a:spcPct val="100000"/>
              </a:lnSpc>
              <a:spcBef>
                <a:spcPts val="0"/>
              </a:spcBef>
              <a:spcAft>
                <a:spcPts val="1000"/>
              </a:spcAft>
            </a:pPr>
            <a:r>
              <a:rPr lang="en-US" sz="1800" dirty="0"/>
              <a:t>How will your planning change as older populations increase? </a:t>
            </a:r>
            <a:br>
              <a:rPr lang="en-US" sz="1800" dirty="0"/>
            </a:br>
            <a:r>
              <a:rPr lang="en-US" sz="1800" dirty="0"/>
              <a:t>Will your local infrastructure (e.g., transportation, healthcare, </a:t>
            </a:r>
            <a:br>
              <a:rPr lang="en-US" sz="1800" dirty="0"/>
            </a:br>
            <a:r>
              <a:rPr lang="en-US" sz="1800" dirty="0"/>
              <a:t>housing) be able to handle this change?</a:t>
            </a:r>
          </a:p>
          <a:p>
            <a:pPr>
              <a:lnSpc>
                <a:spcPct val="100000"/>
              </a:lnSpc>
              <a:spcBef>
                <a:spcPts val="0"/>
              </a:spcBef>
            </a:pPr>
            <a:r>
              <a:rPr lang="en-US" sz="1800" dirty="0"/>
              <a:t>What infrastructure(s) in your community will need updating </a:t>
            </a:r>
            <a:br>
              <a:rPr lang="en-US" sz="1800" dirty="0"/>
            </a:br>
            <a:r>
              <a:rPr lang="en-US" sz="1800" dirty="0"/>
              <a:t>in the next decade? Roads and bridges? Hospitals? </a:t>
            </a:r>
          </a:p>
        </p:txBody>
      </p:sp>
      <p:pic>
        <p:nvPicPr>
          <p:cNvPr id="7" name="Picture 6">
            <a:extLst>
              <a:ext uri="{FF2B5EF4-FFF2-40B4-BE49-F238E27FC236}">
                <a16:creationId xmlns:a16="http://schemas.microsoft.com/office/drawing/2014/main" id="{C2E1AEC7-9A9C-4EA8-8251-7B8F671573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66312" y="1871359"/>
            <a:ext cx="914479" cy="914479"/>
          </a:xfrm>
          <a:prstGeom prst="rect">
            <a:avLst/>
          </a:prstGeom>
        </p:spPr>
      </p:pic>
      <p:sp>
        <p:nvSpPr>
          <p:cNvPr id="4" name="Slide Number Placeholder 3">
            <a:extLst>
              <a:ext uri="{FF2B5EF4-FFF2-40B4-BE49-F238E27FC236}">
                <a16:creationId xmlns:a16="http://schemas.microsoft.com/office/drawing/2014/main" id="{B65DAD71-5288-2D46-8952-C365325D887B}"/>
              </a:ext>
            </a:extLst>
          </p:cNvPr>
          <p:cNvSpPr>
            <a:spLocks noGrp="1"/>
          </p:cNvSpPr>
          <p:nvPr>
            <p:ph type="sldNum" sz="quarter" idx="12"/>
          </p:nvPr>
        </p:nvSpPr>
        <p:spPr/>
        <p:txBody>
          <a:bodyPr/>
          <a:lstStyle/>
          <a:p>
            <a:fld id="{A18DC79E-13DE-BB4A-A294-5E1D47F254B7}" type="slidenum">
              <a:rPr lang="en-US" smtClean="0"/>
              <a:pPr/>
              <a:t>6</a:t>
            </a:fld>
            <a:endParaRPr lang="en-US" dirty="0"/>
          </a:p>
        </p:txBody>
      </p:sp>
    </p:spTree>
    <p:extLst>
      <p:ext uri="{BB962C8B-B14F-4D97-AF65-F5344CB8AC3E}">
        <p14:creationId xmlns:p14="http://schemas.microsoft.com/office/powerpoint/2010/main" val="168018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2BA317-5B45-4948-AD8D-EB54AD5759D6}"/>
              </a:ext>
            </a:extLst>
          </p:cNvPr>
          <p:cNvSpPr>
            <a:spLocks noGrp="1"/>
          </p:cNvSpPr>
          <p:nvPr>
            <p:ph type="title"/>
          </p:nvPr>
        </p:nvSpPr>
        <p:spPr>
          <a:xfrm>
            <a:off x="460561" y="1008529"/>
            <a:ext cx="8209437" cy="682160"/>
          </a:xfrm>
        </p:spPr>
        <p:txBody>
          <a:bodyPr/>
          <a:lstStyle/>
          <a:p>
            <a:r>
              <a:rPr lang="en-US" sz="2600" b="1" dirty="0"/>
              <a:t>Key Trends Topic 2: Acceleration</a:t>
            </a:r>
          </a:p>
        </p:txBody>
      </p:sp>
      <p:sp>
        <p:nvSpPr>
          <p:cNvPr id="2" name="Text Placeholder 1">
            <a:extLst>
              <a:ext uri="{FF2B5EF4-FFF2-40B4-BE49-F238E27FC236}">
                <a16:creationId xmlns:a16="http://schemas.microsoft.com/office/drawing/2014/main" id="{5AE0DE59-FC36-4B21-AE0D-DE36E127B20B}"/>
              </a:ext>
            </a:extLst>
          </p:cNvPr>
          <p:cNvSpPr>
            <a:spLocks noGrp="1"/>
          </p:cNvSpPr>
          <p:nvPr>
            <p:ph type="body" sz="quarter" idx="14"/>
          </p:nvPr>
        </p:nvSpPr>
        <p:spPr>
          <a:xfrm>
            <a:off x="5305529" y="146425"/>
            <a:ext cx="3273873" cy="324222"/>
          </a:xfrm>
        </p:spPr>
        <p:txBody>
          <a:bodyPr/>
          <a:lstStyle/>
          <a:p>
            <a:r>
              <a:rPr lang="en-US" dirty="0"/>
              <a:t>Our Changing World: The Challenge for Emergency Managers</a:t>
            </a:r>
          </a:p>
        </p:txBody>
      </p:sp>
      <p:sp>
        <p:nvSpPr>
          <p:cNvPr id="7" name="Subtitle 6">
            <a:extLst>
              <a:ext uri="{FF2B5EF4-FFF2-40B4-BE49-F238E27FC236}">
                <a16:creationId xmlns:a16="http://schemas.microsoft.com/office/drawing/2014/main" id="{1589780D-1520-4DA6-92C9-8867BBE9402A}"/>
              </a:ext>
            </a:extLst>
          </p:cNvPr>
          <p:cNvSpPr>
            <a:spLocks noGrp="1"/>
          </p:cNvSpPr>
          <p:nvPr>
            <p:ph type="subTitle" idx="13"/>
          </p:nvPr>
        </p:nvSpPr>
        <p:spPr/>
        <p:txBody>
          <a:bodyPr/>
          <a:lstStyle/>
          <a:p>
            <a:r>
              <a:rPr lang="en-US" dirty="0"/>
              <a:t>David Kaufman</a:t>
            </a:r>
          </a:p>
        </p:txBody>
      </p:sp>
      <p:sp>
        <p:nvSpPr>
          <p:cNvPr id="5" name="Content Placeholder 4">
            <a:extLst>
              <a:ext uri="{FF2B5EF4-FFF2-40B4-BE49-F238E27FC236}">
                <a16:creationId xmlns:a16="http://schemas.microsoft.com/office/drawing/2014/main" id="{BAD76A8A-FD7D-487F-805D-2C73A3BBD3BE}"/>
              </a:ext>
            </a:extLst>
          </p:cNvPr>
          <p:cNvSpPr>
            <a:spLocks noGrp="1"/>
          </p:cNvSpPr>
          <p:nvPr>
            <p:ph idx="1"/>
          </p:nvPr>
        </p:nvSpPr>
        <p:spPr>
          <a:xfrm>
            <a:off x="521070" y="1709966"/>
            <a:ext cx="8148929" cy="4750285"/>
          </a:xfrm>
        </p:spPr>
        <p:txBody>
          <a:bodyPr>
            <a:noAutofit/>
          </a:bodyPr>
          <a:lstStyle/>
          <a:p>
            <a:pPr>
              <a:lnSpc>
                <a:spcPct val="100000"/>
              </a:lnSpc>
              <a:spcBef>
                <a:spcPts val="0"/>
              </a:spcBef>
              <a:spcAft>
                <a:spcPts val="1000"/>
              </a:spcAft>
            </a:pPr>
            <a:r>
              <a:rPr lang="en-US" sz="1800" b="1" dirty="0"/>
              <a:t>Temperature Change</a:t>
            </a:r>
          </a:p>
          <a:p>
            <a:pPr marL="230188" indent="-230188">
              <a:lnSpc>
                <a:spcPct val="100000"/>
              </a:lnSpc>
              <a:spcBef>
                <a:spcPts val="0"/>
              </a:spcBef>
              <a:spcAft>
                <a:spcPts val="600"/>
              </a:spcAft>
              <a:buFont typeface="Arial" panose="020B0604020202020204" pitchFamily="34" charset="0"/>
              <a:buChar char="•"/>
            </a:pPr>
            <a:r>
              <a:rPr lang="en-US" dirty="0"/>
              <a:t>Exacerbates existing instability                                                </a:t>
            </a:r>
          </a:p>
          <a:p>
            <a:pPr marL="230188" indent="-230188">
              <a:lnSpc>
                <a:spcPct val="100000"/>
              </a:lnSpc>
              <a:spcBef>
                <a:spcPts val="0"/>
              </a:spcBef>
              <a:spcAft>
                <a:spcPts val="600"/>
              </a:spcAft>
              <a:buFont typeface="Arial" panose="020B0604020202020204" pitchFamily="34" charset="0"/>
              <a:buChar char="•"/>
            </a:pPr>
            <a:r>
              <a:rPr lang="en-US" dirty="0"/>
              <a:t>Increases food and water scarcity</a:t>
            </a:r>
          </a:p>
          <a:p>
            <a:pPr marL="230188" indent="-230188">
              <a:lnSpc>
                <a:spcPct val="100000"/>
              </a:lnSpc>
              <a:spcBef>
                <a:spcPts val="0"/>
              </a:spcBef>
              <a:spcAft>
                <a:spcPts val="600"/>
              </a:spcAft>
              <a:buFont typeface="Arial" panose="020B0604020202020204" pitchFamily="34" charset="0"/>
              <a:buChar char="•"/>
            </a:pPr>
            <a:r>
              <a:rPr lang="en-US" dirty="0"/>
              <a:t>Increases “climate refugees”</a:t>
            </a:r>
          </a:p>
          <a:p>
            <a:pPr marL="230188" indent="-230188">
              <a:lnSpc>
                <a:spcPct val="100000"/>
              </a:lnSpc>
              <a:spcBef>
                <a:spcPts val="0"/>
              </a:spcBef>
              <a:spcAft>
                <a:spcPts val="600"/>
              </a:spcAft>
              <a:buFont typeface="Arial" panose="020B0604020202020204" pitchFamily="34" charset="0"/>
              <a:buChar char="•"/>
            </a:pPr>
            <a:r>
              <a:rPr lang="en-US" dirty="0"/>
              <a:t>More effects from variability in </a:t>
            </a:r>
            <a:br>
              <a:rPr lang="en-US" dirty="0"/>
            </a:br>
            <a:r>
              <a:rPr lang="en-US" dirty="0"/>
              <a:t>extreme weather: </a:t>
            </a:r>
          </a:p>
          <a:p>
            <a:pPr marL="690563" lvl="1">
              <a:lnSpc>
                <a:spcPct val="100000"/>
              </a:lnSpc>
              <a:spcBef>
                <a:spcPts val="0"/>
              </a:spcBef>
              <a:spcAft>
                <a:spcPts val="600"/>
              </a:spcAft>
              <a:buFont typeface="Lucida Grande" panose="020B0600040502020204" pitchFamily="34" charset="0"/>
              <a:buChar char="○"/>
            </a:pPr>
            <a:r>
              <a:rPr lang="en-US" dirty="0"/>
              <a:t>More droughts and more flooding </a:t>
            </a:r>
          </a:p>
          <a:p>
            <a:pPr marL="690563" lvl="1">
              <a:lnSpc>
                <a:spcPct val="100000"/>
              </a:lnSpc>
              <a:spcBef>
                <a:spcPts val="0"/>
              </a:spcBef>
              <a:spcAft>
                <a:spcPts val="1000"/>
              </a:spcAft>
              <a:buFont typeface="Lucida Grande" panose="020B0600040502020204" pitchFamily="34" charset="0"/>
              <a:buChar char="○"/>
            </a:pPr>
            <a:r>
              <a:rPr lang="en-US" dirty="0"/>
              <a:t>Extreme heat will buckle roadways and runways </a:t>
            </a:r>
            <a:br>
              <a:rPr lang="en-US" dirty="0"/>
            </a:br>
            <a:r>
              <a:rPr lang="en-US" dirty="0"/>
              <a:t>affecting transportation of commodities and people </a:t>
            </a:r>
          </a:p>
          <a:p>
            <a:pPr>
              <a:lnSpc>
                <a:spcPct val="100000"/>
              </a:lnSpc>
              <a:spcBef>
                <a:spcPts val="0"/>
              </a:spcBef>
              <a:spcAft>
                <a:spcPts val="1000"/>
              </a:spcAft>
            </a:pPr>
            <a:r>
              <a:rPr lang="en-US" b="1" dirty="0"/>
              <a:t>Pace of Change</a:t>
            </a:r>
          </a:p>
          <a:p>
            <a:pPr marL="230188" indent="-230188">
              <a:lnSpc>
                <a:spcPct val="100000"/>
              </a:lnSpc>
              <a:spcBef>
                <a:spcPts val="0"/>
              </a:spcBef>
              <a:spcAft>
                <a:spcPts val="600"/>
              </a:spcAft>
              <a:buFont typeface="Arial" panose="020B0604020202020204" pitchFamily="34" charset="0"/>
              <a:buChar char="•"/>
            </a:pPr>
            <a:r>
              <a:rPr lang="en-US" dirty="0"/>
              <a:t>Cities are expanding: </a:t>
            </a:r>
          </a:p>
          <a:p>
            <a:pPr marL="690563" lvl="1" indent="-223838">
              <a:lnSpc>
                <a:spcPct val="100000"/>
              </a:lnSpc>
              <a:spcBef>
                <a:spcPts val="0"/>
              </a:spcBef>
              <a:spcAft>
                <a:spcPts val="600"/>
              </a:spcAft>
              <a:buFont typeface="Lucida Grande" panose="020B0600040502020204" pitchFamily="34" charset="0"/>
              <a:buChar char="○"/>
            </a:pPr>
            <a:r>
              <a:rPr lang="en-US" dirty="0"/>
              <a:t>By 2050 two thirds of the world’s population will live in cities</a:t>
            </a:r>
          </a:p>
          <a:p>
            <a:pPr marL="690563" lvl="1" indent="-223838">
              <a:lnSpc>
                <a:spcPct val="100000"/>
              </a:lnSpc>
              <a:spcBef>
                <a:spcPts val="0"/>
              </a:spcBef>
              <a:spcAft>
                <a:spcPts val="600"/>
              </a:spcAft>
              <a:buFont typeface="Lucida Grande" panose="020B0600040502020204" pitchFamily="34" charset="0"/>
              <a:buChar char="○"/>
            </a:pPr>
            <a:r>
              <a:rPr lang="en-US" dirty="0"/>
              <a:t>In the 1950s, it was one third</a:t>
            </a:r>
          </a:p>
        </p:txBody>
      </p:sp>
      <p:pic>
        <p:nvPicPr>
          <p:cNvPr id="6" name="Picture 5" descr="Map of the world. The globe is heating up. The last five years are the hottest five years on record. ">
            <a:extLst>
              <a:ext uri="{FF2B5EF4-FFF2-40B4-BE49-F238E27FC236}">
                <a16:creationId xmlns:a16="http://schemas.microsoft.com/office/drawing/2014/main" id="{64D788DE-3B4D-4D30-8704-54AE83B0178C}"/>
              </a:ext>
            </a:extLst>
          </p:cNvPr>
          <p:cNvPicPr>
            <a:picLocks noChangeAspect="1"/>
          </p:cNvPicPr>
          <p:nvPr/>
        </p:nvPicPr>
        <p:blipFill>
          <a:blip r:embed="rId3"/>
          <a:stretch>
            <a:fillRect/>
          </a:stretch>
        </p:blipFill>
        <p:spPr>
          <a:xfrm>
            <a:off x="5119031" y="1709966"/>
            <a:ext cx="3304318" cy="2109399"/>
          </a:xfrm>
          <a:prstGeom prst="rect">
            <a:avLst/>
          </a:prstGeom>
        </p:spPr>
      </p:pic>
      <p:sp>
        <p:nvSpPr>
          <p:cNvPr id="8" name="Slide Number Placeholder 7">
            <a:extLst>
              <a:ext uri="{FF2B5EF4-FFF2-40B4-BE49-F238E27FC236}">
                <a16:creationId xmlns:a16="http://schemas.microsoft.com/office/drawing/2014/main" id="{C5C2C01D-8F3E-470B-ACAB-525A6F78AE41}"/>
              </a:ext>
            </a:extLst>
          </p:cNvPr>
          <p:cNvSpPr>
            <a:spLocks noGrp="1"/>
          </p:cNvSpPr>
          <p:nvPr>
            <p:ph type="sldNum" sz="quarter" idx="12"/>
          </p:nvPr>
        </p:nvSpPr>
        <p:spPr/>
        <p:txBody>
          <a:bodyPr/>
          <a:lstStyle/>
          <a:p>
            <a:fld id="{A18DC79E-13DE-BB4A-A294-5E1D47F254B7}" type="slidenum">
              <a:rPr lang="en-US" smtClean="0"/>
              <a:pPr/>
              <a:t>7</a:t>
            </a:fld>
            <a:endParaRPr lang="en-US" dirty="0"/>
          </a:p>
        </p:txBody>
      </p:sp>
    </p:spTree>
    <p:extLst>
      <p:ext uri="{BB962C8B-B14F-4D97-AF65-F5344CB8AC3E}">
        <p14:creationId xmlns:p14="http://schemas.microsoft.com/office/powerpoint/2010/main" val="260049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999E912-75C2-474F-88E0-FFA0A01A4F19}"/>
              </a:ext>
            </a:extLst>
          </p:cNvPr>
          <p:cNvSpPr>
            <a:spLocks noGrp="1"/>
          </p:cNvSpPr>
          <p:nvPr>
            <p:ph type="title"/>
          </p:nvPr>
        </p:nvSpPr>
        <p:spPr/>
        <p:txBody>
          <a:bodyPr/>
          <a:lstStyle/>
          <a:p>
            <a:r>
              <a:rPr lang="en-US" sz="2600" b="1" dirty="0"/>
              <a:t>Key Trends Topic 2: Acceleration</a:t>
            </a:r>
          </a:p>
        </p:txBody>
      </p:sp>
      <p:sp>
        <p:nvSpPr>
          <p:cNvPr id="12" name="Text Placeholder 11">
            <a:extLst>
              <a:ext uri="{FF2B5EF4-FFF2-40B4-BE49-F238E27FC236}">
                <a16:creationId xmlns:a16="http://schemas.microsoft.com/office/drawing/2014/main" id="{2270C80A-7130-45ED-A5B9-DEAB4D866E08}"/>
              </a:ext>
            </a:extLst>
          </p:cNvPr>
          <p:cNvSpPr>
            <a:spLocks noGrp="1"/>
          </p:cNvSpPr>
          <p:nvPr>
            <p:ph type="body" sz="quarter" idx="15"/>
          </p:nvPr>
        </p:nvSpPr>
        <p:spPr>
          <a:xfrm>
            <a:off x="5395965" y="146425"/>
            <a:ext cx="3183438" cy="324222"/>
          </a:xfrm>
        </p:spPr>
        <p:txBody>
          <a:bodyPr/>
          <a:lstStyle/>
          <a:p>
            <a:r>
              <a:rPr lang="en-US" dirty="0"/>
              <a:t>Our Changing World: The Challenge for Emergency Managers</a:t>
            </a:r>
          </a:p>
        </p:txBody>
      </p:sp>
      <p:sp>
        <p:nvSpPr>
          <p:cNvPr id="6" name="Subtitle 5">
            <a:extLst>
              <a:ext uri="{FF2B5EF4-FFF2-40B4-BE49-F238E27FC236}">
                <a16:creationId xmlns:a16="http://schemas.microsoft.com/office/drawing/2014/main" id="{4CBECDD6-A66A-46EE-B40D-78870E5ADA5D}"/>
              </a:ext>
            </a:extLst>
          </p:cNvPr>
          <p:cNvSpPr>
            <a:spLocks noGrp="1"/>
          </p:cNvSpPr>
          <p:nvPr>
            <p:ph type="subTitle" idx="14"/>
          </p:nvPr>
        </p:nvSpPr>
        <p:spPr/>
        <p:txBody>
          <a:bodyPr/>
          <a:lstStyle/>
          <a:p>
            <a:r>
              <a:rPr lang="en-US" dirty="0"/>
              <a:t>David Kaufman</a:t>
            </a:r>
          </a:p>
        </p:txBody>
      </p:sp>
      <p:sp>
        <p:nvSpPr>
          <p:cNvPr id="8" name="Content Placeholder 7">
            <a:extLst>
              <a:ext uri="{FF2B5EF4-FFF2-40B4-BE49-F238E27FC236}">
                <a16:creationId xmlns:a16="http://schemas.microsoft.com/office/drawing/2014/main" id="{278DCD12-A9F3-4FC5-A0BF-C25FD96C2E5A}"/>
              </a:ext>
              <a:ext uri="{C183D7F6-B498-43B3-948B-1728B52AA6E4}">
                <adec:decorative xmlns:adec="http://schemas.microsoft.com/office/drawing/2017/decorative" val="1"/>
              </a:ext>
            </a:extLst>
          </p:cNvPr>
          <p:cNvSpPr>
            <a:spLocks noGrp="1"/>
          </p:cNvSpPr>
          <p:nvPr>
            <p:ph idx="13"/>
          </p:nvPr>
        </p:nvSpPr>
        <p:spPr>
          <a:xfrm>
            <a:off x="548640" y="1825624"/>
            <a:ext cx="8030763" cy="4498384"/>
          </a:xfrm>
        </p:spPr>
        <p:txBody>
          <a:bodyPr/>
          <a:lstStyle/>
          <a:p>
            <a:pPr lvl="0">
              <a:lnSpc>
                <a:spcPct val="100000"/>
              </a:lnSpc>
              <a:spcBef>
                <a:spcPts val="0"/>
              </a:spcBef>
              <a:spcAft>
                <a:spcPts val="1000"/>
              </a:spcAft>
            </a:pPr>
            <a:r>
              <a:rPr lang="en-US" sz="1800" dirty="0"/>
              <a:t>Are you seeing changes in extreme weather events in </a:t>
            </a:r>
            <a:br>
              <a:rPr lang="en-US" sz="1800" dirty="0"/>
            </a:br>
            <a:r>
              <a:rPr lang="en-US" sz="1800" dirty="0"/>
              <a:t>your area? Are you working with weather forecasters to </a:t>
            </a:r>
            <a:br>
              <a:rPr lang="en-US" sz="1800" dirty="0"/>
            </a:br>
            <a:r>
              <a:rPr lang="en-US" sz="1800" dirty="0"/>
              <a:t>plan for future conditions?</a:t>
            </a:r>
          </a:p>
          <a:p>
            <a:pPr lvl="0">
              <a:lnSpc>
                <a:spcPct val="100000"/>
              </a:lnSpc>
              <a:spcBef>
                <a:spcPts val="0"/>
              </a:spcBef>
            </a:pPr>
            <a:r>
              <a:rPr lang="en-US" sz="1800" dirty="0"/>
              <a:t>Are you adapting your actions to those changes? Including: </a:t>
            </a:r>
          </a:p>
          <a:p>
            <a:pPr lvl="1">
              <a:lnSpc>
                <a:spcPct val="100000"/>
              </a:lnSpc>
              <a:spcBef>
                <a:spcPts val="0"/>
              </a:spcBef>
              <a:spcAft>
                <a:spcPts val="600"/>
              </a:spcAft>
              <a:buFont typeface="Courier New" panose="02070309020205020404" pitchFamily="49" charset="0"/>
              <a:buChar char="o"/>
            </a:pPr>
            <a:r>
              <a:rPr lang="en-US" dirty="0"/>
              <a:t>Land use planning</a:t>
            </a:r>
          </a:p>
          <a:p>
            <a:pPr lvl="1">
              <a:lnSpc>
                <a:spcPct val="100000"/>
              </a:lnSpc>
              <a:spcBef>
                <a:spcPts val="0"/>
              </a:spcBef>
              <a:spcAft>
                <a:spcPts val="600"/>
              </a:spcAft>
              <a:buFont typeface="Courier New" panose="02070309020205020404" pitchFamily="49" charset="0"/>
              <a:buChar char="o"/>
            </a:pPr>
            <a:r>
              <a:rPr lang="en-US" dirty="0"/>
              <a:t>Building codes</a:t>
            </a:r>
          </a:p>
          <a:p>
            <a:pPr lvl="1">
              <a:lnSpc>
                <a:spcPct val="100000"/>
              </a:lnSpc>
              <a:spcBef>
                <a:spcPts val="0"/>
              </a:spcBef>
              <a:spcAft>
                <a:spcPts val="600"/>
              </a:spcAft>
              <a:buFont typeface="Courier New" panose="02070309020205020404" pitchFamily="49" charset="0"/>
              <a:buChar char="o"/>
            </a:pPr>
            <a:r>
              <a:rPr lang="en-US" dirty="0"/>
              <a:t>Impacts to infrastructure</a:t>
            </a:r>
          </a:p>
          <a:p>
            <a:pPr lvl="1">
              <a:lnSpc>
                <a:spcPct val="100000"/>
              </a:lnSpc>
              <a:spcBef>
                <a:spcPts val="0"/>
              </a:spcBef>
              <a:spcAft>
                <a:spcPts val="1000"/>
              </a:spcAft>
              <a:buFont typeface="Courier New" panose="02070309020205020404" pitchFamily="49" charset="0"/>
              <a:buChar char="o"/>
            </a:pPr>
            <a:r>
              <a:rPr lang="en-US" dirty="0"/>
              <a:t>Emergency Operations Plans</a:t>
            </a:r>
          </a:p>
          <a:p>
            <a:pPr lvl="0">
              <a:lnSpc>
                <a:spcPct val="100000"/>
              </a:lnSpc>
              <a:spcBef>
                <a:spcPts val="0"/>
              </a:spcBef>
              <a:spcAft>
                <a:spcPts val="1000"/>
              </a:spcAft>
            </a:pPr>
            <a:r>
              <a:rPr lang="en-US" sz="1800" dirty="0"/>
              <a:t>If you are in an urban area, how are you planning for population </a:t>
            </a:r>
            <a:br>
              <a:rPr lang="en-US" sz="1800" dirty="0"/>
            </a:br>
            <a:r>
              <a:rPr lang="en-US" sz="1800" dirty="0"/>
              <a:t>growth? If you are in a rural area, are you seeing population declines? </a:t>
            </a:r>
          </a:p>
          <a:p>
            <a:pPr lvl="0">
              <a:lnSpc>
                <a:spcPct val="100000"/>
              </a:lnSpc>
              <a:spcBef>
                <a:spcPts val="0"/>
              </a:spcBef>
              <a:spcAft>
                <a:spcPts val="1000"/>
              </a:spcAft>
            </a:pPr>
            <a:r>
              <a:rPr lang="en-US" sz="1800" dirty="0"/>
              <a:t>How do population shifts impact infrastructure needs, including transportation, housing, and medical needs?</a:t>
            </a:r>
          </a:p>
        </p:txBody>
      </p:sp>
      <p:pic>
        <p:nvPicPr>
          <p:cNvPr id="10" name="Picture 9">
            <a:extLst>
              <a:ext uri="{FF2B5EF4-FFF2-40B4-BE49-F238E27FC236}">
                <a16:creationId xmlns:a16="http://schemas.microsoft.com/office/drawing/2014/main" id="{BBEDB88F-8F97-284D-B50E-28D43A4D47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66312" y="1871359"/>
            <a:ext cx="914479" cy="914479"/>
          </a:xfrm>
          <a:prstGeom prst="rect">
            <a:avLst/>
          </a:prstGeom>
        </p:spPr>
      </p:pic>
      <p:sp>
        <p:nvSpPr>
          <p:cNvPr id="4" name="Slide Number Placeholder 3">
            <a:extLst>
              <a:ext uri="{FF2B5EF4-FFF2-40B4-BE49-F238E27FC236}">
                <a16:creationId xmlns:a16="http://schemas.microsoft.com/office/drawing/2014/main" id="{B65DAD71-5288-2D46-8952-C365325D887B}"/>
              </a:ext>
            </a:extLst>
          </p:cNvPr>
          <p:cNvSpPr>
            <a:spLocks noGrp="1"/>
          </p:cNvSpPr>
          <p:nvPr>
            <p:ph type="sldNum" sz="quarter" idx="12"/>
          </p:nvPr>
        </p:nvSpPr>
        <p:spPr/>
        <p:txBody>
          <a:bodyPr/>
          <a:lstStyle/>
          <a:p>
            <a:fld id="{A18DC79E-13DE-BB4A-A294-5E1D47F254B7}" type="slidenum">
              <a:rPr lang="en-US" smtClean="0"/>
              <a:pPr/>
              <a:t>8</a:t>
            </a:fld>
            <a:endParaRPr lang="en-US" dirty="0"/>
          </a:p>
        </p:txBody>
      </p:sp>
    </p:spTree>
    <p:extLst>
      <p:ext uri="{BB962C8B-B14F-4D97-AF65-F5344CB8AC3E}">
        <p14:creationId xmlns:p14="http://schemas.microsoft.com/office/powerpoint/2010/main" val="201574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0B047-0F10-43D8-92B3-9D1198609D69}"/>
              </a:ext>
            </a:extLst>
          </p:cNvPr>
          <p:cNvSpPr>
            <a:spLocks noGrp="1"/>
          </p:cNvSpPr>
          <p:nvPr>
            <p:ph type="title"/>
          </p:nvPr>
        </p:nvSpPr>
        <p:spPr/>
        <p:txBody>
          <a:bodyPr/>
          <a:lstStyle/>
          <a:p>
            <a:r>
              <a:rPr lang="en-US" sz="2600" b="1" dirty="0"/>
              <a:t>Key Trends Topic 3: Asymmetry</a:t>
            </a:r>
          </a:p>
        </p:txBody>
      </p:sp>
      <p:sp>
        <p:nvSpPr>
          <p:cNvPr id="2" name="Text Placeholder 1">
            <a:extLst>
              <a:ext uri="{FF2B5EF4-FFF2-40B4-BE49-F238E27FC236}">
                <a16:creationId xmlns:a16="http://schemas.microsoft.com/office/drawing/2014/main" id="{01241A24-DE72-4B8C-9E8C-A08FAFF7536A}"/>
              </a:ext>
            </a:extLst>
          </p:cNvPr>
          <p:cNvSpPr>
            <a:spLocks noGrp="1"/>
          </p:cNvSpPr>
          <p:nvPr>
            <p:ph type="body" sz="quarter" idx="14"/>
          </p:nvPr>
        </p:nvSpPr>
        <p:spPr>
          <a:xfrm>
            <a:off x="5295899" y="146425"/>
            <a:ext cx="3283503" cy="324222"/>
          </a:xfrm>
        </p:spPr>
        <p:txBody>
          <a:bodyPr/>
          <a:lstStyle/>
          <a:p>
            <a:r>
              <a:rPr lang="en-US" dirty="0"/>
              <a:t>Our Changing World: The Challenge for Emergency Managers</a:t>
            </a:r>
          </a:p>
        </p:txBody>
      </p:sp>
      <p:sp>
        <p:nvSpPr>
          <p:cNvPr id="3" name="Subtitle 2">
            <a:extLst>
              <a:ext uri="{FF2B5EF4-FFF2-40B4-BE49-F238E27FC236}">
                <a16:creationId xmlns:a16="http://schemas.microsoft.com/office/drawing/2014/main" id="{22A6C008-D6BE-4A8A-98A8-8D890B39AC6D}"/>
              </a:ext>
            </a:extLst>
          </p:cNvPr>
          <p:cNvSpPr>
            <a:spLocks noGrp="1"/>
          </p:cNvSpPr>
          <p:nvPr>
            <p:ph type="subTitle" idx="13"/>
          </p:nvPr>
        </p:nvSpPr>
        <p:spPr/>
        <p:txBody>
          <a:bodyPr/>
          <a:lstStyle/>
          <a:p>
            <a:r>
              <a:rPr lang="en-US" dirty="0"/>
              <a:t>David Kaufman</a:t>
            </a:r>
          </a:p>
        </p:txBody>
      </p:sp>
      <p:sp>
        <p:nvSpPr>
          <p:cNvPr id="18" name="Content Placeholder 17">
            <a:extLst>
              <a:ext uri="{FF2B5EF4-FFF2-40B4-BE49-F238E27FC236}">
                <a16:creationId xmlns:a16="http://schemas.microsoft.com/office/drawing/2014/main" id="{6E6A8569-754B-490D-B211-6A51228E0D0D}"/>
              </a:ext>
            </a:extLst>
          </p:cNvPr>
          <p:cNvSpPr>
            <a:spLocks noGrp="1"/>
          </p:cNvSpPr>
          <p:nvPr>
            <p:ph idx="1"/>
          </p:nvPr>
        </p:nvSpPr>
        <p:spPr>
          <a:xfrm>
            <a:off x="460560" y="1715433"/>
            <a:ext cx="8209437" cy="4636495"/>
          </a:xfrm>
        </p:spPr>
        <p:txBody>
          <a:bodyPr>
            <a:noAutofit/>
          </a:bodyPr>
          <a:lstStyle/>
          <a:p>
            <a:pPr marL="0" lvl="0" indent="0">
              <a:lnSpc>
                <a:spcPct val="100000"/>
              </a:lnSpc>
              <a:spcBef>
                <a:spcPts val="0"/>
              </a:spcBef>
              <a:spcAft>
                <a:spcPts val="600"/>
              </a:spcAft>
              <a:buNone/>
            </a:pPr>
            <a:r>
              <a:rPr lang="en-US" b="1" dirty="0"/>
              <a:t>Wealth Disparity</a:t>
            </a:r>
          </a:p>
          <a:p>
            <a:pPr marL="230188" indent="-230188">
              <a:lnSpc>
                <a:spcPct val="100000"/>
              </a:lnSpc>
              <a:spcBef>
                <a:spcPts val="0"/>
              </a:spcBef>
              <a:spcAft>
                <a:spcPts val="1000"/>
              </a:spcAft>
            </a:pPr>
            <a:r>
              <a:rPr lang="en-US" sz="1600" dirty="0"/>
              <a:t>Between 2009 and 2012, the incomes of the top one percent of Americans grew by </a:t>
            </a:r>
            <a:br>
              <a:rPr lang="en-US" sz="1600" dirty="0"/>
            </a:br>
            <a:r>
              <a:rPr lang="en-US" sz="1600" dirty="0"/>
              <a:t>31 percent, while the incomes of the entire 99 percent of the remaining population </a:t>
            </a:r>
            <a:br>
              <a:rPr lang="en-US" sz="1600" dirty="0"/>
            </a:br>
            <a:r>
              <a:rPr lang="en-US" sz="1600" dirty="0"/>
              <a:t>grew by less than half a percent</a:t>
            </a:r>
          </a:p>
          <a:p>
            <a:pPr marL="0" lvl="0" indent="0">
              <a:lnSpc>
                <a:spcPct val="100000"/>
              </a:lnSpc>
              <a:spcBef>
                <a:spcPts val="0"/>
              </a:spcBef>
              <a:spcAft>
                <a:spcPts val="600"/>
              </a:spcAft>
              <a:buNone/>
            </a:pPr>
            <a:r>
              <a:rPr lang="en-US" b="1" dirty="0"/>
              <a:t>Social Movements in Disasters</a:t>
            </a:r>
          </a:p>
          <a:p>
            <a:pPr marL="230188" indent="-230188">
              <a:lnSpc>
                <a:spcPct val="100000"/>
              </a:lnSpc>
              <a:spcBef>
                <a:spcPts val="0"/>
              </a:spcBef>
              <a:spcAft>
                <a:spcPts val="600"/>
              </a:spcAft>
            </a:pPr>
            <a:r>
              <a:rPr lang="en-US" sz="1600" dirty="0"/>
              <a:t>The public will organize and act</a:t>
            </a:r>
          </a:p>
          <a:p>
            <a:pPr marL="230188" lvl="0" indent="-230188">
              <a:lnSpc>
                <a:spcPct val="100000"/>
              </a:lnSpc>
              <a:spcBef>
                <a:spcPts val="0"/>
              </a:spcBef>
              <a:spcAft>
                <a:spcPts val="1000"/>
              </a:spcAft>
            </a:pPr>
            <a:r>
              <a:rPr lang="en-US" sz="1600" dirty="0"/>
              <a:t>Capacity exists and will grow outside of government; private supply chains are </a:t>
            </a:r>
            <a:br>
              <a:rPr lang="en-US" sz="1600" dirty="0"/>
            </a:br>
            <a:r>
              <a:rPr lang="en-US" sz="1600" dirty="0"/>
              <a:t>already far more capable than federal emergency assistance (e.g., food delivered </a:t>
            </a:r>
            <a:br>
              <a:rPr lang="en-US" sz="1600" dirty="0"/>
            </a:br>
            <a:r>
              <a:rPr lang="en-US" sz="1600" dirty="0"/>
              <a:t>to Puerto Rico)</a:t>
            </a:r>
          </a:p>
          <a:p>
            <a:pPr marL="0" lvl="0" indent="0">
              <a:lnSpc>
                <a:spcPct val="100000"/>
              </a:lnSpc>
              <a:spcBef>
                <a:spcPts val="0"/>
              </a:spcBef>
              <a:spcAft>
                <a:spcPts val="600"/>
              </a:spcAft>
              <a:buNone/>
            </a:pPr>
            <a:r>
              <a:rPr lang="en-US" b="1" dirty="0"/>
              <a:t>Federal and State Funding Shortfalls</a:t>
            </a:r>
          </a:p>
          <a:p>
            <a:pPr marL="230188" indent="-230188">
              <a:lnSpc>
                <a:spcPct val="100000"/>
              </a:lnSpc>
              <a:spcBef>
                <a:spcPts val="0"/>
              </a:spcBef>
              <a:spcAft>
                <a:spcPts val="600"/>
              </a:spcAft>
            </a:pPr>
            <a:r>
              <a:rPr lang="en-US" sz="1600" dirty="0"/>
              <a:t>As the U.S. debt grows, less funding will be available for state and local grant </a:t>
            </a:r>
            <a:br>
              <a:rPr lang="en-US" sz="1600" dirty="0"/>
            </a:br>
            <a:r>
              <a:rPr lang="en-US" sz="1600" dirty="0"/>
              <a:t>programs (roughly 30 percent of state general funds come from Federal tax dollars)</a:t>
            </a:r>
          </a:p>
          <a:p>
            <a:pPr marL="230188" indent="-230188">
              <a:lnSpc>
                <a:spcPct val="100000"/>
              </a:lnSpc>
              <a:spcBef>
                <a:spcPts val="0"/>
              </a:spcBef>
            </a:pPr>
            <a:r>
              <a:rPr lang="en-US" sz="1600" dirty="0"/>
              <a:t>Social Security, Medicare, and Medicaid will increasingly crowd out resources </a:t>
            </a:r>
            <a:br>
              <a:rPr lang="en-US" sz="1600" dirty="0"/>
            </a:br>
            <a:r>
              <a:rPr lang="en-US" sz="1600" dirty="0"/>
              <a:t>available for discretionary and security programs</a:t>
            </a:r>
          </a:p>
        </p:txBody>
      </p:sp>
      <p:sp>
        <p:nvSpPr>
          <p:cNvPr id="7" name="Slide Number Placeholder 6">
            <a:extLst>
              <a:ext uri="{FF2B5EF4-FFF2-40B4-BE49-F238E27FC236}">
                <a16:creationId xmlns:a16="http://schemas.microsoft.com/office/drawing/2014/main" id="{FB8A3CA9-5648-483B-9929-C89DB25007A3}"/>
              </a:ext>
            </a:extLst>
          </p:cNvPr>
          <p:cNvSpPr>
            <a:spLocks noGrp="1"/>
          </p:cNvSpPr>
          <p:nvPr>
            <p:ph type="sldNum" sz="quarter" idx="12"/>
          </p:nvPr>
        </p:nvSpPr>
        <p:spPr/>
        <p:txBody>
          <a:bodyPr/>
          <a:lstStyle/>
          <a:p>
            <a:fld id="{A18DC79E-13DE-BB4A-A294-5E1D47F254B7}" type="slidenum">
              <a:rPr lang="en-US" smtClean="0"/>
              <a:pPr/>
              <a:t>9</a:t>
            </a:fld>
            <a:endParaRPr lang="en-US" dirty="0"/>
          </a:p>
        </p:txBody>
      </p:sp>
    </p:spTree>
    <p:extLst>
      <p:ext uri="{BB962C8B-B14F-4D97-AF65-F5344CB8AC3E}">
        <p14:creationId xmlns:p14="http://schemas.microsoft.com/office/powerpoint/2010/main" val="2529361406"/>
      </p:ext>
    </p:extLst>
  </p:cSld>
  <p:clrMapOvr>
    <a:masterClrMapping/>
  </p:clrMapOvr>
</p:sld>
</file>

<file path=ppt/theme/theme1.xml><?xml version="1.0" encoding="utf-8"?>
<a:theme xmlns:a="http://schemas.openxmlformats.org/drawingml/2006/main" name="Office Theme">
  <a:themeElements>
    <a:clrScheme name="PrepTalks">
      <a:dk1>
        <a:srgbClr val="000000"/>
      </a:dk1>
      <a:lt1>
        <a:srgbClr val="FFFFFF"/>
      </a:lt1>
      <a:dk2>
        <a:srgbClr val="0B3B60"/>
      </a:dk2>
      <a:lt2>
        <a:srgbClr val="E0F1FB"/>
      </a:lt2>
      <a:accent1>
        <a:srgbClr val="0079AC"/>
      </a:accent1>
      <a:accent2>
        <a:srgbClr val="575659"/>
      </a:accent2>
      <a:accent3>
        <a:srgbClr val="A5A5A5"/>
      </a:accent3>
      <a:accent4>
        <a:srgbClr val="AA1F2E"/>
      </a:accent4>
      <a:accent5>
        <a:srgbClr val="59813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15166</TotalTime>
  <Words>1660</Words>
  <Application>Microsoft Office PowerPoint</Application>
  <PresentationFormat>On-screen Show (4:3)</PresentationFormat>
  <Paragraphs>241</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Courier New</vt:lpstr>
      <vt:lpstr>Hiragino Sans W3</vt:lpstr>
      <vt:lpstr>Lucida Grande</vt:lpstr>
      <vt:lpstr>System Font Regular</vt:lpstr>
      <vt:lpstr>Office Theme</vt:lpstr>
      <vt:lpstr>Our Changing World: The Challenge for Emergency Managers</vt:lpstr>
      <vt:lpstr>Agenda</vt:lpstr>
      <vt:lpstr>Introductions</vt:lpstr>
      <vt:lpstr>Watch the PrepTalk</vt:lpstr>
      <vt:lpstr>Key Trends Topic 1: Aging</vt:lpstr>
      <vt:lpstr>Key Trends Topic 1: Aging</vt:lpstr>
      <vt:lpstr>Key Trends Topic 2: Acceleration</vt:lpstr>
      <vt:lpstr>Key Trends Topic 2: Acceleration</vt:lpstr>
      <vt:lpstr>Key Trends Topic 3: Asymmetry</vt:lpstr>
      <vt:lpstr>Key Trends Topic 3: Asymmetry</vt:lpstr>
      <vt:lpstr>Key Trends Topic 3: Asymmetry</vt:lpstr>
      <vt:lpstr>Challenges for Emergency Managers</vt:lpstr>
      <vt:lpstr>Pathways for Success</vt:lpstr>
      <vt:lpstr>Wrap-up</vt:lpstr>
      <vt:lpstr>PrepTalks. New Perspectives for Emergency Managers.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Changing World: The Challenge for Emergency Managers</dc:title>
  <dc:subject>Discussion Guide for David Kaufman's PREP Talk</dc:subject>
  <dc:creator>U.S. Department of Homeland Security, Federal Emergency Management Agency (FEMA)</dc:creator>
  <cp:keywords>FEMA; PrepTalk; David; Kaufman; World; Emergency; Trend; Aging; Population; Infrastructure; Acceleration; Asymmetry</cp:keywords>
  <cp:lastModifiedBy>Townsend, NaTika</cp:lastModifiedBy>
  <cp:revision>868</cp:revision>
  <dcterms:created xsi:type="dcterms:W3CDTF">2018-12-19T21:33:58Z</dcterms:created>
  <dcterms:modified xsi:type="dcterms:W3CDTF">2019-10-22T11:49:50Z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