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2" r:id="rId6"/>
    <p:sldMasterId id="2147483708" r:id="rId7"/>
    <p:sldMasterId id="2147483786" r:id="rId8"/>
  </p:sldMasterIdLst>
  <p:notesMasterIdLst>
    <p:notesMasterId r:id="rId28"/>
  </p:notesMasterIdLst>
  <p:handoutMasterIdLst>
    <p:handoutMasterId r:id="rId29"/>
  </p:handoutMasterIdLst>
  <p:sldIdLst>
    <p:sldId id="302" r:id="rId9"/>
    <p:sldId id="305" r:id="rId10"/>
    <p:sldId id="316" r:id="rId11"/>
    <p:sldId id="2061" r:id="rId12"/>
    <p:sldId id="2062" r:id="rId13"/>
    <p:sldId id="2060" r:id="rId14"/>
    <p:sldId id="2063" r:id="rId15"/>
    <p:sldId id="2064" r:id="rId16"/>
    <p:sldId id="2059" r:id="rId17"/>
    <p:sldId id="2041" r:id="rId18"/>
    <p:sldId id="2065" r:id="rId19"/>
    <p:sldId id="2068" r:id="rId20"/>
    <p:sldId id="2072" r:id="rId21"/>
    <p:sldId id="2073" r:id="rId22"/>
    <p:sldId id="2074" r:id="rId23"/>
    <p:sldId id="2067" r:id="rId24"/>
    <p:sldId id="2069" r:id="rId25"/>
    <p:sldId id="2070" r:id="rId26"/>
    <p:sldId id="295"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userDrawn="1">
          <p15:clr>
            <a:srgbClr val="A4A3A4"/>
          </p15:clr>
        </p15:guide>
        <p15:guide id="2" pos="4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ia Za Gara" initials="AZG" lastIdx="4" clrIdx="0">
    <p:extLst>
      <p:ext uri="{19B8F6BF-5375-455C-9EA6-DF929625EA0E}">
        <p15:presenceInfo xmlns:p15="http://schemas.microsoft.com/office/powerpoint/2012/main" userId="Alesia Za G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a:srgbClr val="0072CE"/>
    <a:srgbClr val="5A5B5D"/>
    <a:srgbClr val="005288"/>
    <a:srgbClr val="C0C2C4"/>
    <a:srgbClr val="B0B1B3"/>
    <a:srgbClr val="8A8B8A"/>
    <a:srgbClr val="002F80"/>
    <a:srgbClr val="003366"/>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E0ADD-346A-40F7-9BFC-E77E7AFF0D6E}" v="5" dt="2021-06-02T21:14:08.97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449" autoAdjust="0"/>
  </p:normalViewPr>
  <p:slideViewPr>
    <p:cSldViewPr snapToGrid="0" snapToObjects="1">
      <p:cViewPr varScale="1">
        <p:scale>
          <a:sx n="74" d="100"/>
          <a:sy n="74" d="100"/>
        </p:scale>
        <p:origin x="139" y="67"/>
      </p:cViewPr>
      <p:guideLst>
        <p:guide orient="horz" pos="944"/>
        <p:guide pos="46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88" d="100"/>
          <a:sy n="88" d="100"/>
        </p:scale>
        <p:origin x="1857" y="-83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6/3/2021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dirty="0"/>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6/3/2021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dirty="0"/>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dirty="0"/>
          </a:p>
        </p:txBody>
      </p:sp>
    </p:spTree>
    <p:extLst>
      <p:ext uri="{BB962C8B-B14F-4D97-AF65-F5344CB8AC3E}">
        <p14:creationId xmlns:p14="http://schemas.microsoft.com/office/powerpoint/2010/main" val="422090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element of the risk matrix that must be calculated, is the population at risk.</a:t>
            </a:r>
          </a:p>
          <a:p>
            <a:endParaRPr lang="en-US" dirty="0"/>
          </a:p>
          <a:p>
            <a:r>
              <a:rPr lang="en-US" dirty="0"/>
              <a:t>FEMA has defined very limited restriction on the calculation of PAR:</a:t>
            </a:r>
          </a:p>
          <a:p>
            <a:endParaRPr lang="en-US" dirty="0"/>
          </a:p>
          <a:p>
            <a:pPr marL="228600" indent="-228600">
              <a:buFont typeface="+mj-lt"/>
              <a:buAutoNum type="arabicPeriod"/>
            </a:pPr>
            <a:r>
              <a:rPr lang="en-US" dirty="0"/>
              <a:t>The PAR requires a calculation and documentation</a:t>
            </a:r>
          </a:p>
          <a:p>
            <a:pPr marL="228600" indent="-228600">
              <a:buFont typeface="+mj-lt"/>
              <a:buAutoNum type="arabicPeriod"/>
            </a:pPr>
            <a:r>
              <a:rPr lang="en-US" dirty="0"/>
              <a:t>The PAR must be for incremental risk that I will further discuss in a minute</a:t>
            </a:r>
          </a:p>
          <a:p>
            <a:pPr marL="228600" indent="-228600">
              <a:buFont typeface="+mj-lt"/>
              <a:buAutoNum type="arabicPeriod"/>
            </a:pPr>
            <a:r>
              <a:rPr lang="en-US" dirty="0"/>
              <a:t>And FEMA does not require submission of the documentation with the grant program but has the authority to audit at a later date</a:t>
            </a:r>
          </a:p>
          <a:p>
            <a:pPr marL="228600" indent="-228600">
              <a:buFont typeface="+mj-lt"/>
              <a:buAutoNum type="arabicPeriod"/>
            </a:pPr>
            <a:endParaRPr lang="en-US" dirty="0"/>
          </a:p>
          <a:p>
            <a:r>
              <a:rPr lang="en-US" dirty="0"/>
              <a:t>In addition FEMA accepts various methods for calculating PAR ranging from:</a:t>
            </a:r>
          </a:p>
          <a:p>
            <a:endParaRPr lang="en-US" dirty="0"/>
          </a:p>
          <a:p>
            <a:pPr marL="228600" indent="-228600">
              <a:buFont typeface="+mj-lt"/>
              <a:buAutoNum type="arabicPeriod"/>
            </a:pPr>
            <a:r>
              <a:rPr lang="en-US" dirty="0"/>
              <a:t>Using computer programs that calculate PAR</a:t>
            </a:r>
          </a:p>
          <a:p>
            <a:pPr marL="228600" indent="-228600">
              <a:buFont typeface="+mj-lt"/>
              <a:buAutoNum type="arabicPeriod"/>
            </a:pPr>
            <a:r>
              <a:rPr lang="en-US" dirty="0"/>
              <a:t>Using GIS and census block polygons</a:t>
            </a:r>
          </a:p>
          <a:p>
            <a:pPr marL="228600" indent="-228600">
              <a:buFont typeface="+mj-lt"/>
              <a:buAutoNum type="arabicPeriod"/>
            </a:pPr>
            <a:r>
              <a:rPr lang="en-US" dirty="0"/>
              <a:t>Aerial interpretation of PAR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70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Incremental PAR is the population at risk directly attributable to a potential dam failure.</a:t>
            </a:r>
          </a:p>
          <a:p>
            <a:endParaRPr lang="en-US" dirty="0"/>
          </a:p>
          <a:p>
            <a:r>
              <a:rPr lang="en-US" dirty="0"/>
              <a:t>The table to the left shows the breach inundation mapping for each of the three general failure modes,</a:t>
            </a:r>
          </a:p>
          <a:p>
            <a:endParaRPr lang="en-US" dirty="0"/>
          </a:p>
          <a:p>
            <a:r>
              <a:rPr lang="en-US" dirty="0"/>
              <a:t>For instance static and seismic dam failures are assumed to occur during a normal loading condition represented by a fair weather sunny day breach at normal pool.</a:t>
            </a:r>
          </a:p>
          <a:p>
            <a:endParaRPr lang="en-US" dirty="0"/>
          </a:p>
          <a:p>
            <a:r>
              <a:rPr lang="en-US" dirty="0"/>
              <a:t>Hydrologic failures occur as the result of a rain event. The PAR representing incremental risk for the hydrologic failure mode is the PAR for the hydrologic event occurring over the watershed and with a breach during the event minus the PAR for the hydrologic event assuming the dam does not fail.</a:t>
            </a:r>
          </a:p>
          <a:p>
            <a:endParaRPr lang="en-US" dirty="0"/>
          </a:p>
          <a:p>
            <a:r>
              <a:rPr lang="en-US" dirty="0"/>
              <a:t>The cross section to the right illustrates the difference in flood height directly attributable to the dam breach.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8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typical methods are available to estimate PAR.</a:t>
            </a:r>
          </a:p>
          <a:p>
            <a:endParaRPr lang="en-US" dirty="0"/>
          </a:p>
          <a:p>
            <a:r>
              <a:rPr lang="en-US" dirty="0"/>
              <a:t>One such method is to use  a specialized software that can calculate PAR. I list three common methods including the:</a:t>
            </a:r>
          </a:p>
          <a:p>
            <a:endParaRPr lang="en-US" dirty="0"/>
          </a:p>
          <a:p>
            <a:pPr marL="171450" indent="-171450">
              <a:buFont typeface="Arial" panose="020B0604020202020204" pitchFamily="34" charset="0"/>
              <a:buChar char="•"/>
            </a:pPr>
            <a:r>
              <a:rPr lang="en-US" dirty="0"/>
              <a:t> USACE HEC-Life Sim</a:t>
            </a:r>
          </a:p>
          <a:p>
            <a:pPr marL="171450" indent="-171450">
              <a:buFont typeface="Arial" panose="020B0604020202020204" pitchFamily="34" charset="0"/>
              <a:buChar char="•"/>
            </a:pPr>
            <a:r>
              <a:rPr lang="en-US" dirty="0"/>
              <a:t>FEMA HAZUS</a:t>
            </a:r>
          </a:p>
          <a:p>
            <a:pPr marL="171450" indent="-171450">
              <a:buFont typeface="Arial" panose="020B0604020202020204" pitchFamily="34" charset="0"/>
              <a:buChar char="•"/>
            </a:pPr>
            <a:r>
              <a:rPr lang="en-US" dirty="0"/>
              <a:t>DSS-Wise Lite</a:t>
            </a:r>
          </a:p>
          <a:p>
            <a:pPr marL="171450" indent="-171450">
              <a:buFont typeface="Arial" panose="020B0604020202020204" pitchFamily="34" charset="0"/>
              <a:buChar char="•"/>
            </a:pPr>
            <a:endParaRPr lang="en-US" dirty="0"/>
          </a:p>
          <a:p>
            <a:r>
              <a:rPr lang="en-US" dirty="0"/>
              <a:t>The next few slides will provide additional details.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981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USACE HEC-LifeSIM software was developed to calculate loss of life.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86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FEMA HAZUS software can use a GIS map of  the dam breach inundation area and using census block information in the tool produce PAR.</a:t>
            </a:r>
          </a:p>
          <a:p>
            <a:endParaRPr lang="en-US" dirty="0"/>
          </a:p>
          <a:p>
            <a:r>
              <a:rPr lang="en-US" dirty="0"/>
              <a:t>Or the Dasymetric census block data can be exported form HAZUS and used with the dam breach inundation area in GIS to calculate PAR.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2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is to use the DSS-Wise Lite tool to calculate PAR using the HCOM model of the software. </a:t>
            </a:r>
          </a:p>
          <a:p>
            <a:endParaRPr lang="en-US" dirty="0"/>
          </a:p>
          <a:p>
            <a:r>
              <a:rPr lang="en-US" dirty="0"/>
              <a:t>DSS-Wise Lite is a quick and defendable method for computing fair weather sunny dam breach inundation maps that are used with the population data in the toolset provided by Oak Ridge National Laboratory. </a:t>
            </a:r>
          </a:p>
          <a:p>
            <a:endParaRPr lang="en-US" dirty="0"/>
          </a:p>
          <a:p>
            <a:r>
              <a:rPr lang="en-US" dirty="0"/>
              <a:t>The population data is included in ___ meter grid cells and the results should be carefully reviewed to avoid a overestimation of PAR.</a:t>
            </a:r>
          </a:p>
        </p:txBody>
      </p:sp>
      <p:sp>
        <p:nvSpPr>
          <p:cNvPr id="4" name="Slide Number Placeholder 3"/>
          <p:cNvSpPr>
            <a:spLocks noGrp="1"/>
          </p:cNvSpPr>
          <p:nvPr>
            <p:ph type="sldNum" sz="quarter" idx="5"/>
          </p:nvPr>
        </p:nvSpPr>
        <p:spPr/>
        <p:txBody>
          <a:bodyPr/>
          <a:lstStyle/>
          <a:p>
            <a:pPr defTabSz="462321">
              <a:defRPr/>
            </a:pPr>
            <a:fld id="{4BAF53EF-993C-FF42-8B62-CEF57763A78D}" type="slidenum">
              <a:rPr lang="en-US">
                <a:solidFill>
                  <a:prstClr val="black"/>
                </a:solidFill>
                <a:latin typeface="Calibri"/>
              </a:rPr>
              <a:pPr defTabSz="462321">
                <a:defRPr/>
              </a:pPr>
              <a:t>15</a:t>
            </a:fld>
            <a:endParaRPr lang="en-US" dirty="0">
              <a:solidFill>
                <a:prstClr val="black"/>
              </a:solidFill>
              <a:latin typeface="Calibri"/>
            </a:endParaRPr>
          </a:p>
        </p:txBody>
      </p:sp>
    </p:spTree>
    <p:extLst>
      <p:ext uri="{BB962C8B-B14F-4D97-AF65-F5344CB8AC3E}">
        <p14:creationId xmlns:p14="http://schemas.microsoft.com/office/powerpoint/2010/main" val="361350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for estimation of PAR is in GIS to overlay the dam breach inundation maps with the census block polygons.</a:t>
            </a:r>
          </a:p>
          <a:p>
            <a:endParaRPr lang="en-US" dirty="0"/>
          </a:p>
          <a:p>
            <a:r>
              <a:rPr lang="en-US" dirty="0"/>
              <a:t>The census block data is defines by physical features, population centers, political boundaries etc. </a:t>
            </a:r>
          </a:p>
          <a:p>
            <a:endParaRPr lang="en-US" dirty="0"/>
          </a:p>
          <a:p>
            <a:r>
              <a:rPr lang="en-US" dirty="0"/>
              <a:t>This may be a tight polygon is more urban areas and larger polygons in rural areas. Care should be taken to validate the results to avoid overestimation of PAR.</a:t>
            </a:r>
          </a:p>
          <a:p>
            <a:endParaRPr lang="en-US" dirty="0"/>
          </a:p>
          <a:p>
            <a:r>
              <a:rPr lang="en-US" dirty="0"/>
              <a:t>The map is a DSS-WISE Lite model run in Pietro Rico showing calculated PAR using census block data.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44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is to simply inventory the structures in the dam breach inundation mapping and to tabulate PAR by structure type.</a:t>
            </a:r>
          </a:p>
          <a:p>
            <a:endParaRPr lang="en-US" dirty="0"/>
          </a:p>
          <a:p>
            <a:r>
              <a:rPr lang="en-US" dirty="0"/>
              <a:t>Typically a value of 2.5 people per residential household is used. For non residential, local community building department, property assessment, and community GIS data and datasets are available to estimate PAR. I have seen </a:t>
            </a:r>
            <a:r>
              <a:rPr lang="en-US" b="0" dirty="0"/>
              <a:t>parking lit spaces observed from aerial photographs to estimate PAR or number of units in apartment complex's for </a:t>
            </a:r>
            <a:r>
              <a:rPr lang="en-US" dirty="0"/>
              <a:t>assigning a unit density,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77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050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19</a:t>
            </a:fld>
            <a:endParaRPr lang="en-US" dirty="0"/>
          </a:p>
        </p:txBody>
      </p:sp>
    </p:spTree>
    <p:extLst>
      <p:ext uri="{BB962C8B-B14F-4D97-AF65-F5344CB8AC3E}">
        <p14:creationId xmlns:p14="http://schemas.microsoft.com/office/powerpoint/2010/main" val="320984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dirty="0"/>
          </a:p>
        </p:txBody>
      </p:sp>
    </p:spTree>
    <p:extLst>
      <p:ext uri="{BB962C8B-B14F-4D97-AF65-F5344CB8AC3E}">
        <p14:creationId xmlns:p14="http://schemas.microsoft.com/office/powerpoint/2010/main" val="386970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08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prioritization is a requirement under the Act authorizing the HHPD.</a:t>
            </a:r>
          </a:p>
          <a:p>
            <a:endParaRPr lang="en-US" dirty="0"/>
          </a:p>
          <a:p>
            <a:r>
              <a:rPr lang="en-US" dirty="0"/>
              <a:t>For the first two years of the grant program and  out of convenience for this new grant, risk prioritization was delayed to after the initial application for use by states to further allocate funds to sub applicants.</a:t>
            </a:r>
          </a:p>
          <a:p>
            <a:endParaRPr lang="en-US" dirty="0"/>
          </a:p>
          <a:p>
            <a:r>
              <a:rPr lang="en-US" dirty="0"/>
              <a:t>In 2021 FEMA decided to shift the risk prioritization to the initial application phase for several reasons:</a:t>
            </a:r>
          </a:p>
          <a:p>
            <a:endParaRPr lang="en-US" dirty="0"/>
          </a:p>
          <a:p>
            <a:pPr marL="171450" indent="-171450">
              <a:spcAft>
                <a:spcPts val="600"/>
              </a:spcAft>
              <a:buFont typeface="Arial" panose="020B0604020202020204" pitchFamily="34" charset="0"/>
              <a:buChar char="•"/>
            </a:pPr>
            <a:r>
              <a:rPr lang="en-US" dirty="0"/>
              <a:t>The HHPD is maturing and shifting the risk prioritization will focus funding to dams with higher risk</a:t>
            </a:r>
          </a:p>
          <a:p>
            <a:pPr marL="171450" indent="-171450">
              <a:spcAft>
                <a:spcPts val="600"/>
              </a:spcAft>
              <a:buFont typeface="Arial" panose="020B0604020202020204" pitchFamily="34" charset="0"/>
              <a:buChar char="•"/>
            </a:pPr>
            <a:r>
              <a:rPr lang="en-US" dirty="0"/>
              <a:t>Congressional oversight is increasing to evaluate the value of the public investment to reduce dam risk</a:t>
            </a:r>
          </a:p>
          <a:p>
            <a:pPr marL="171450" indent="-171450">
              <a:spcAft>
                <a:spcPts val="600"/>
              </a:spcAft>
              <a:buFont typeface="Arial" panose="020B0604020202020204" pitchFamily="34" charset="0"/>
              <a:buChar char="•"/>
            </a:pPr>
            <a:r>
              <a:rPr lang="en-US" dirty="0"/>
              <a:t>An inconsistent application of the definition of unacceptable risk to the public resulted in a few states receiving large grant funding and many states receiving modest funding. The risk matrix will provide a consistent nationwide process to assess dam risk for the HHPD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271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FY 2021 HHPD grants, FEMA consulted with the Board and this resulted in the use of a risk matrix to define eligible dams for grant funding.</a:t>
            </a:r>
          </a:p>
          <a:p>
            <a:endParaRPr lang="en-US" dirty="0"/>
          </a:p>
          <a:p>
            <a:r>
              <a:rPr lang="en-US" dirty="0"/>
              <a:t>After much debate, it was decided to us the NID condition assessment as a indicator of likelihood of failure and PAR as an indicator of consequences.</a:t>
            </a:r>
          </a:p>
          <a:p>
            <a:endParaRPr lang="en-US" dirty="0"/>
          </a:p>
          <a:p>
            <a:r>
              <a:rPr lang="en-US" dirty="0"/>
              <a:t>FEMA management made the decision to define the portion of the risk matrix considered unacceptable risk similar to FEMA publication P-1025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22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risk matrix will only be used for the FY 2021 HHPD grants. The Risk-Based Eligibility Matrix defines the high hazard potential dams considered as unacceptable risk to the public. </a:t>
            </a:r>
          </a:p>
          <a:p>
            <a:endParaRPr lang="en-US" dirty="0"/>
          </a:p>
          <a:p>
            <a:r>
              <a:rPr lang="en-US" dirty="0"/>
              <a:t>The matrix will be reassessed for future grant cycles. The Board is collaborating with FEMA on a risk matrix for 2022 and beyond.</a:t>
            </a:r>
          </a:p>
          <a:p>
            <a:endParaRPr lang="en-US" dirty="0"/>
          </a:p>
          <a:p>
            <a:r>
              <a:rPr lang="en-US" dirty="0"/>
              <a:t>The risk matrix shown to the right uses the NID condition assessment for the likelihood of failure on the vertical axis</a:t>
            </a:r>
          </a:p>
          <a:p>
            <a:endParaRPr lang="en-US" dirty="0"/>
          </a:p>
          <a:p>
            <a:r>
              <a:rPr lang="en-US" dirty="0"/>
              <a:t>The risk matrix uses PAR to represent consequences on the horizonal axis</a:t>
            </a:r>
          </a:p>
          <a:p>
            <a:endParaRPr lang="en-US" dirty="0"/>
          </a:p>
          <a:p>
            <a:r>
              <a:rPr lang="en-US" dirty="0"/>
              <a:t>The grids in red are unacceptable risk to the public for the HHPD.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27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to the left maps the NID condition assessment definitions to the ranges of likelihood of failure shown on the matrix. So:</a:t>
            </a:r>
          </a:p>
          <a:p>
            <a:endParaRPr lang="en-US" dirty="0"/>
          </a:p>
          <a:p>
            <a:r>
              <a:rPr lang="en-US" dirty="0"/>
              <a:t>Satisfactory is low likelihood</a:t>
            </a:r>
          </a:p>
          <a:p>
            <a:r>
              <a:rPr lang="en-US" dirty="0"/>
              <a:t>Fair is Moderate likelihood</a:t>
            </a:r>
          </a:p>
          <a:p>
            <a:r>
              <a:rPr lang="en-US" dirty="0"/>
              <a:t>Poor is high likelihood</a:t>
            </a:r>
          </a:p>
          <a:p>
            <a:r>
              <a:rPr lang="en-US" dirty="0"/>
              <a:t>Unsatisfactory is very high likelihood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994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Consequences are estimated using the population at risk (PAR)</a:t>
            </a:r>
          </a:p>
          <a:p>
            <a:endParaRPr lang="en-US" dirty="0"/>
          </a:p>
          <a:p>
            <a:r>
              <a:rPr lang="en-US" dirty="0"/>
              <a:t>The table shows the ranges of PAR mapped to levels of consequences. So:</a:t>
            </a:r>
          </a:p>
          <a:p>
            <a:endParaRPr lang="en-US" dirty="0"/>
          </a:p>
          <a:p>
            <a:r>
              <a:rPr lang="en-US" dirty="0"/>
              <a:t>Low consequences is 1-10 PAR</a:t>
            </a:r>
          </a:p>
          <a:p>
            <a:r>
              <a:rPr lang="en-US" dirty="0"/>
              <a:t>Medium consequences is 11-100 PAR</a:t>
            </a:r>
          </a:p>
          <a:p>
            <a:r>
              <a:rPr lang="en-US" dirty="0"/>
              <a:t>High consequences is 101-1000 PAR</a:t>
            </a:r>
          </a:p>
          <a:p>
            <a:r>
              <a:rPr lang="en-US" dirty="0"/>
              <a:t>Very high consequences is PAR greater than 1000</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4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HHPD Act defined the universe of dams eligible under the HHPD. The box to the left highlights what is eligible and what is excluded.</a:t>
            </a:r>
          </a:p>
          <a:p>
            <a:endParaRPr lang="en-US" dirty="0"/>
          </a:p>
          <a:p>
            <a:r>
              <a:rPr lang="en-US" dirty="0"/>
              <a:t>A key element of the Act is the requirement to screen the universe of eligible dams for dams with identified deficiencies. The box in the center is where the definition landed for unacceptable risk to the public  in consultation with the Board.</a:t>
            </a:r>
          </a:p>
          <a:p>
            <a:endParaRPr lang="en-US" dirty="0"/>
          </a:p>
          <a:p>
            <a:r>
              <a:rPr lang="en-US" dirty="0"/>
              <a:t>The risk matrix (t the right) addresses the risk prioritization requirement of the Act. Eligible dams that are unacceptable risk to the public are mapped to the risk matrix. The dams that fall in the red gridded cells are eligible dams for HHPD funding.</a:t>
            </a:r>
          </a:p>
          <a:p>
            <a:endParaRPr lang="en-US" dirty="0"/>
          </a:p>
          <a:p>
            <a:r>
              <a:rPr lang="en-US" dirty="0"/>
              <a:t>The blue dots illustrate the 4 dams are considered as the eligible unacceptable risk to the public dams. The 4 dams in yellow are of moderate risk and should be managed as such as the state dam safety program. The 5 dams in the green cells are considered low risk.</a:t>
            </a:r>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dirty="0"/>
          </a:p>
        </p:txBody>
      </p:sp>
    </p:spTree>
    <p:extLst>
      <p:ext uri="{BB962C8B-B14F-4D97-AF65-F5344CB8AC3E}">
        <p14:creationId xmlns:p14="http://schemas.microsoft.com/office/powerpoint/2010/main" val="1443941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9494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4606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person, outdoor, yellow, man&#10;&#10;Description automatically generated">
            <a:extLst>
              <a:ext uri="{FF2B5EF4-FFF2-40B4-BE49-F238E27FC236}">
                <a16:creationId xmlns:a16="http://schemas.microsoft.com/office/drawing/2014/main" id="{103784DB-7883-5244-88A2-E8E7BBEA94A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7698"/>
                    </a14:imgEffect>
                    <a14:imgEffect>
                      <a14:saturation sat="57000"/>
                    </a14:imgEffect>
                    <a14:imgEffect>
                      <a14:brightnessContrast contrast="27000"/>
                    </a14:imgEffect>
                  </a14:imgLayer>
                </a14:imgProps>
              </a:ext>
              <a:ext uri="{28A0092B-C50C-407E-A947-70E740481C1C}">
                <a14:useLocalDpi xmlns:a14="http://schemas.microsoft.com/office/drawing/2010/main"/>
              </a:ext>
            </a:extLst>
          </a:blip>
          <a:srcRect t="-2"/>
          <a:stretch/>
        </p:blipFill>
        <p:spPr>
          <a:xfrm>
            <a:off x="-1" y="-3"/>
            <a:ext cx="12191999" cy="6858003"/>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3"/>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dirty="0"/>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dirty="0"/>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303282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94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77896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44152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36762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10152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78915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313A18-858F-44EB-A3F9-CA6B8E1EF3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968464"/>
          </a:xfrm>
          <a:prstGeom prst="rect">
            <a:avLst/>
          </a:prstGeom>
        </p:spPr>
      </p:pic>
      <p:pic>
        <p:nvPicPr>
          <p:cNvPr id="16" name="Picture 15" descr="Qr code&#10;&#10;Description automatically generated">
            <a:extLst>
              <a:ext uri="{FF2B5EF4-FFF2-40B4-BE49-F238E27FC236}">
                <a16:creationId xmlns:a16="http://schemas.microsoft.com/office/drawing/2014/main" id="{3E92DF38-D813-4D3B-AF4E-1D231BAB2A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121" y="5569607"/>
            <a:ext cx="2735616" cy="966584"/>
          </a:xfrm>
          <a:prstGeom prst="rect">
            <a:avLst/>
          </a:prstGeom>
        </p:spPr>
      </p:pic>
      <p:sp>
        <p:nvSpPr>
          <p:cNvPr id="8196" name="Rectangle 4"/>
          <p:cNvSpPr>
            <a:spLocks noGrp="1" noChangeArrowheads="1"/>
          </p:cNvSpPr>
          <p:nvPr>
            <p:ph type="ctrTitle"/>
          </p:nvPr>
        </p:nvSpPr>
        <p:spPr>
          <a:xfrm>
            <a:off x="496707" y="3587588"/>
            <a:ext cx="10972800" cy="445473"/>
          </a:xfrm>
        </p:spPr>
        <p:txBody>
          <a:bodyPr bIns="228600" anchor="ctr"/>
          <a:lstStyle>
            <a:lvl1pPr>
              <a:defRPr sz="3600" b="1">
                <a:solidFill>
                  <a:schemeClr val="accent3"/>
                </a:solidFill>
                <a:latin typeface="Arial" panose="020B0604020202020204" pitchFamily="34" charset="0"/>
                <a:cs typeface="Arial" panose="020B0604020202020204" pitchFamily="34" charset="0"/>
              </a:defRPr>
            </a:lvl1pPr>
          </a:lstStyle>
          <a:p>
            <a:pPr lvl="0"/>
            <a:r>
              <a:rPr lang="en-US" noProof="0"/>
              <a:t>Click to edit Master title style</a:t>
            </a:r>
            <a:endParaRPr lang="en-US" noProof="0" dirty="0"/>
          </a:p>
        </p:txBody>
      </p:sp>
      <p:sp>
        <p:nvSpPr>
          <p:cNvPr id="8197" name="Rectangle 5"/>
          <p:cNvSpPr>
            <a:spLocks noGrp="1" noChangeArrowheads="1"/>
          </p:cNvSpPr>
          <p:nvPr>
            <p:ph type="subTitle" idx="1"/>
          </p:nvPr>
        </p:nvSpPr>
        <p:spPr>
          <a:xfrm>
            <a:off x="496707" y="4033061"/>
            <a:ext cx="10972800" cy="313615"/>
          </a:xfrm>
        </p:spPr>
        <p:txBody>
          <a:bodyPr lIns="100584" tIns="182880" anchor="ctr"/>
          <a:lstStyle>
            <a:lvl1pPr marL="0" indent="0">
              <a:lnSpc>
                <a:spcPct val="95000"/>
              </a:lnSpc>
              <a:spcBef>
                <a:spcPct val="0"/>
              </a:spcBef>
              <a:buFont typeface="Wingdings" pitchFamily="2" charset="2"/>
              <a:buNone/>
              <a:defRPr sz="1800" b="0">
                <a:solidFill>
                  <a:schemeClr val="tx1"/>
                </a:solidFill>
              </a:defRPr>
            </a:lvl1pPr>
          </a:lstStyle>
          <a:p>
            <a:pPr lvl="0"/>
            <a:r>
              <a:rPr lang="en-US" noProof="0"/>
              <a:t>Click to edit Master subtitle style</a:t>
            </a:r>
            <a:endParaRPr lang="en-US" noProof="0" dirty="0"/>
          </a:p>
        </p:txBody>
      </p:sp>
      <p:pic>
        <p:nvPicPr>
          <p:cNvPr id="14" name="Picture 13" descr="Text, logo&#10;&#10;Description automatically generated">
            <a:extLst>
              <a:ext uri="{FF2B5EF4-FFF2-40B4-BE49-F238E27FC236}">
                <a16:creationId xmlns:a16="http://schemas.microsoft.com/office/drawing/2014/main" id="{41CD0FF1-5A97-4A4E-9F96-AB89AC2F27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8316" y="304801"/>
            <a:ext cx="3011792" cy="914400"/>
          </a:xfrm>
          <a:prstGeom prst="rect">
            <a:avLst/>
          </a:prstGeom>
        </p:spPr>
      </p:pic>
    </p:spTree>
    <p:extLst>
      <p:ext uri="{BB962C8B-B14F-4D97-AF65-F5344CB8AC3E}">
        <p14:creationId xmlns:p14="http://schemas.microsoft.com/office/powerpoint/2010/main" val="426915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0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8" name="Picture 7" descr="A bridge over a body of water&#10;&#10;Description automatically generated">
            <a:extLst>
              <a:ext uri="{FF2B5EF4-FFF2-40B4-BE49-F238E27FC236}">
                <a16:creationId xmlns:a16="http://schemas.microsoft.com/office/drawing/2014/main" id="{7B700E1B-995B-438A-BEAC-8A2DD2679C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5438" cy="6858001"/>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135967"/>
            <a:ext cx="10363200" cy="1362075"/>
          </a:xfrm>
        </p:spPr>
        <p:txBody>
          <a:bodyPr anchor="t"/>
          <a:lstStyle>
            <a:lvl1pPr algn="l">
              <a:defRPr sz="4000" b="1" cap="all">
                <a:solidFill>
                  <a:schemeClr val="tx2"/>
                </a:solidFill>
              </a:defRPr>
            </a:lvl1p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963084" y="2635780"/>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89916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588"/>
            <a:ext cx="5384800" cy="46977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27587"/>
            <a:ext cx="5384800" cy="46977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6906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4916"/>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429877"/>
            <a:ext cx="5386917" cy="639762"/>
          </a:xfrm>
        </p:spPr>
        <p:txBody>
          <a:bodyPr anchor="b"/>
          <a:lstStyle>
            <a:lvl1pPr marL="0" indent="0">
              <a:buNone/>
              <a:defRPr sz="2400" b="0">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9639"/>
            <a:ext cx="5386917" cy="41981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9877"/>
            <a:ext cx="5389033" cy="639762"/>
          </a:xfrm>
        </p:spPr>
        <p:txBody>
          <a:bodyPr anchor="b"/>
          <a:lstStyle>
            <a:lvl1pPr marL="0" indent="0">
              <a:buNone/>
              <a:defRPr sz="2400" b="0">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9639"/>
            <a:ext cx="5389033" cy="41981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6580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2446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488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946609"/>
            <a:ext cx="7315200" cy="27809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4934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924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8"/>
            <a:ext cx="10972800" cy="1604962"/>
          </a:xfrm>
        </p:spPr>
        <p:txBody>
          <a:bodyPr/>
          <a:lstStyle/>
          <a:p>
            <a:r>
              <a:rPr lang="en-US"/>
              <a:t>Click to edit Master title style</a:t>
            </a:r>
          </a:p>
        </p:txBody>
      </p:sp>
      <p:sp>
        <p:nvSpPr>
          <p:cNvPr id="3" name="Text Placeholder 2"/>
          <p:cNvSpPr>
            <a:spLocks noGrp="1"/>
          </p:cNvSpPr>
          <p:nvPr>
            <p:ph type="body" sz="half" idx="1"/>
          </p:nvPr>
        </p:nvSpPr>
        <p:spPr>
          <a:xfrm>
            <a:off x="609600" y="2015072"/>
            <a:ext cx="5384800" cy="4182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015072"/>
            <a:ext cx="5384800" cy="4182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4077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8"/>
            <a:ext cx="10972800" cy="162612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960039"/>
            <a:ext cx="5384800" cy="4224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97600" y="1960038"/>
            <a:ext cx="5384800" cy="4224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6710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6510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609600" y="1955805"/>
            <a:ext cx="10972800" cy="4199467"/>
          </a:xfrm>
        </p:spPr>
        <p:txBody>
          <a:bodyPr/>
          <a:lstStyle/>
          <a:p>
            <a:pPr lvl="0"/>
            <a:r>
              <a:rPr lang="en-US" noProof="0" dirty="0"/>
              <a:t>Click icon to add table</a:t>
            </a:r>
          </a:p>
        </p:txBody>
      </p:sp>
    </p:spTree>
    <p:extLst>
      <p:ext uri="{BB962C8B-B14F-4D97-AF65-F5344CB8AC3E}">
        <p14:creationId xmlns:p14="http://schemas.microsoft.com/office/powerpoint/2010/main" val="146770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Franklin Gothic Demi" panose="020B07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485515"/>
            <a:ext cx="10972800" cy="4441153"/>
          </a:xfrm>
        </p:spPr>
        <p:txBody>
          <a:bodyPr/>
          <a:lstStyle>
            <a:lvl1pPr>
              <a:defRPr b="0">
                <a:latin typeface="Franklin Gothic Demi Cond" panose="020B07060304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782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379835"/>
            <a:ext cx="10972800" cy="4705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01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A67D8F7-E7C8-4237-8299-EC97DE28B1CD}"/>
              </a:ext>
            </a:extLst>
          </p:cNvPr>
          <p:cNvSpPr>
            <a:spLocks noChangeArrowheads="1"/>
          </p:cNvSpPr>
          <p:nvPr userDrawn="1"/>
        </p:nvSpPr>
        <p:spPr bwMode="auto">
          <a:xfrm>
            <a:off x="0" y="6386514"/>
            <a:ext cx="12192000" cy="471487"/>
          </a:xfrm>
          <a:prstGeom prst="rect">
            <a:avLst/>
          </a:prstGeom>
          <a:solidFill>
            <a:srgbClr val="DDDE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sp>
        <p:nvSpPr>
          <p:cNvPr id="6" name="Text Box 14">
            <a:extLst>
              <a:ext uri="{FF2B5EF4-FFF2-40B4-BE49-F238E27FC236}">
                <a16:creationId xmlns:a16="http://schemas.microsoft.com/office/drawing/2014/main" id="{F5630CEB-8F83-4681-AA99-29F3EE569E94}"/>
              </a:ext>
            </a:extLst>
          </p:cNvPr>
          <p:cNvSpPr txBox="1">
            <a:spLocks noChangeArrowheads="1"/>
          </p:cNvSpPr>
          <p:nvPr userDrawn="1"/>
        </p:nvSpPr>
        <p:spPr bwMode="auto">
          <a:xfrm>
            <a:off x="5080000" y="6608763"/>
            <a:ext cx="2032000" cy="138112"/>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fld id="{ACE0DE00-936B-4CA6-9D92-96BAC8DF1CAE}" type="slidenum">
              <a:rPr lang="en-US" altLang="en-US" sz="900" b="0" smtClean="0">
                <a:solidFill>
                  <a:srgbClr val="5B5C5E"/>
                </a:solidFill>
                <a:latin typeface="Franklin Gothic Demi" panose="020B0603020102020204" pitchFamily="34" charset="0"/>
              </a:rPr>
              <a:pPr algn="ctr" eaLnBrk="1" hangingPunct="1">
                <a:spcBef>
                  <a:spcPct val="50000"/>
                </a:spcBef>
                <a:defRPr/>
              </a:pPr>
              <a:t>‹#›</a:t>
            </a:fld>
            <a:endParaRPr lang="en-US" altLang="en-US" sz="900" b="0" dirty="0">
              <a:solidFill>
                <a:srgbClr val="5B5C5E"/>
              </a:solidFill>
              <a:latin typeface="Franklin Gothic Demi" panose="020B0603020102020204" pitchFamily="34" charset="0"/>
            </a:endParaRPr>
          </a:p>
        </p:txBody>
      </p:sp>
      <p:sp>
        <p:nvSpPr>
          <p:cNvPr id="7" name="Rectangle 7">
            <a:extLst>
              <a:ext uri="{FF2B5EF4-FFF2-40B4-BE49-F238E27FC236}">
                <a16:creationId xmlns:a16="http://schemas.microsoft.com/office/drawing/2014/main" id="{821E22BC-F759-4A65-BA6A-706FCFC92480}"/>
              </a:ext>
            </a:extLst>
          </p:cNvPr>
          <p:cNvSpPr>
            <a:spLocks noChangeArrowheads="1"/>
          </p:cNvSpPr>
          <p:nvPr userDrawn="1"/>
        </p:nvSpPr>
        <p:spPr bwMode="auto">
          <a:xfrm>
            <a:off x="0" y="0"/>
            <a:ext cx="121920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pic>
        <p:nvPicPr>
          <p:cNvPr id="8" name="Picture 20" descr="Fema logo 19 percent">
            <a:extLst>
              <a:ext uri="{FF2B5EF4-FFF2-40B4-BE49-F238E27FC236}">
                <a16:creationId xmlns:a16="http://schemas.microsoft.com/office/drawing/2014/main" id="{C8F4DBD4-E98B-4592-A048-F3A0C332610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7851" y="6437313"/>
            <a:ext cx="136101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a:extLst>
              <a:ext uri="{FF2B5EF4-FFF2-40B4-BE49-F238E27FC236}">
                <a16:creationId xmlns:a16="http://schemas.microsoft.com/office/drawing/2014/main" id="{5CEEC340-9AC1-4F0E-8C13-117025FFF94F}"/>
              </a:ext>
            </a:extLst>
          </p:cNvPr>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2F6F1258-6A84-4887-A9B8-24D45F16F236}" type="datetimeFigureOut">
              <a:rPr lang="en-US" altLang="en-US"/>
              <a:pPr>
                <a:defRPr/>
              </a:pPr>
              <a:t>6/3/2021</a:t>
            </a:fld>
            <a:endParaRPr lang="en-US" altLang="en-US" dirty="0"/>
          </a:p>
        </p:txBody>
      </p:sp>
      <p:sp>
        <p:nvSpPr>
          <p:cNvPr id="10" name="Footer Placeholder 5">
            <a:extLst>
              <a:ext uri="{FF2B5EF4-FFF2-40B4-BE49-F238E27FC236}">
                <a16:creationId xmlns:a16="http://schemas.microsoft.com/office/drawing/2014/main" id="{4FAAA1DC-636E-453E-8049-99FC2720308B}"/>
              </a:ext>
            </a:extLst>
          </p:cNvPr>
          <p:cNvSpPr>
            <a:spLocks noGrp="1"/>
          </p:cNvSpPr>
          <p:nvPr>
            <p:ph type="ftr" sz="quarter" idx="11"/>
          </p:nvPr>
        </p:nvSpPr>
        <p:spPr>
          <a:xfrm>
            <a:off x="4038600" y="6356351"/>
            <a:ext cx="4114800" cy="365125"/>
          </a:xfrm>
          <a:prstGeom prst="rect">
            <a:avLst/>
          </a:prstGeom>
        </p:spPr>
        <p:txBody>
          <a:bodyPr/>
          <a:lstStyle>
            <a:lvl1pPr eaLnBrk="0" hangingPunct="0">
              <a:defRPr>
                <a:latin typeface="Arial" pitchFamily="34" charset="0"/>
                <a:ea typeface="+mn-ea"/>
                <a:cs typeface="+mn-cs"/>
              </a:defRPr>
            </a:lvl1pPr>
          </a:lstStyle>
          <a:p>
            <a:pPr>
              <a:defRPr/>
            </a:pPr>
            <a:endParaRPr lang="en-US" dirty="0"/>
          </a:p>
        </p:txBody>
      </p:sp>
      <p:sp>
        <p:nvSpPr>
          <p:cNvPr id="11" name="Slide Number Placeholder 6">
            <a:extLst>
              <a:ext uri="{FF2B5EF4-FFF2-40B4-BE49-F238E27FC236}">
                <a16:creationId xmlns:a16="http://schemas.microsoft.com/office/drawing/2014/main" id="{EF650A28-E9A2-455B-9C17-4F5460612919}"/>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4ED568CC-EA9E-49D5-AA25-BE9E68A99FF9}" type="slidenum">
              <a:rPr lang="en-US" altLang="en-US"/>
              <a:pPr>
                <a:defRPr/>
              </a:pPr>
              <a:t>‹#›</a:t>
            </a:fld>
            <a:endParaRPr lang="en-US" altLang="en-US" dirty="0"/>
          </a:p>
        </p:txBody>
      </p:sp>
    </p:spTree>
    <p:extLst>
      <p:ext uri="{BB962C8B-B14F-4D97-AF65-F5344CB8AC3E}">
        <p14:creationId xmlns:p14="http://schemas.microsoft.com/office/powerpoint/2010/main" val="331764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C7694494-74FC-4508-B64E-7A1872082F09}"/>
              </a:ext>
            </a:extLst>
          </p:cNvPr>
          <p:cNvSpPr>
            <a:spLocks noChangeArrowheads="1"/>
          </p:cNvSpPr>
          <p:nvPr userDrawn="1"/>
        </p:nvSpPr>
        <p:spPr bwMode="auto">
          <a:xfrm>
            <a:off x="0" y="6386514"/>
            <a:ext cx="12192000" cy="471487"/>
          </a:xfrm>
          <a:prstGeom prst="rect">
            <a:avLst/>
          </a:prstGeom>
          <a:solidFill>
            <a:srgbClr val="DDDE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sp>
        <p:nvSpPr>
          <p:cNvPr id="8" name="Text Box 14">
            <a:extLst>
              <a:ext uri="{FF2B5EF4-FFF2-40B4-BE49-F238E27FC236}">
                <a16:creationId xmlns:a16="http://schemas.microsoft.com/office/drawing/2014/main" id="{B8D5C3C1-EE46-4186-A1AA-E6ACF0E20A2E}"/>
              </a:ext>
            </a:extLst>
          </p:cNvPr>
          <p:cNvSpPr txBox="1">
            <a:spLocks noChangeArrowheads="1"/>
          </p:cNvSpPr>
          <p:nvPr userDrawn="1"/>
        </p:nvSpPr>
        <p:spPr bwMode="auto">
          <a:xfrm>
            <a:off x="5080000" y="6608763"/>
            <a:ext cx="2032000" cy="138112"/>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fld id="{F69D6CE2-EB35-47C6-8A6A-10BEA7F62B9E}" type="slidenum">
              <a:rPr lang="en-US" altLang="en-US" sz="900" b="0" smtClean="0">
                <a:solidFill>
                  <a:srgbClr val="5B5C5E"/>
                </a:solidFill>
                <a:latin typeface="Franklin Gothic Demi" panose="020B0603020102020204" pitchFamily="34" charset="0"/>
              </a:rPr>
              <a:pPr algn="ctr" eaLnBrk="1" hangingPunct="1">
                <a:spcBef>
                  <a:spcPct val="50000"/>
                </a:spcBef>
                <a:defRPr/>
              </a:pPr>
              <a:t>‹#›</a:t>
            </a:fld>
            <a:endParaRPr lang="en-US" altLang="en-US" sz="900" b="0" dirty="0">
              <a:solidFill>
                <a:srgbClr val="5B5C5E"/>
              </a:solidFill>
              <a:latin typeface="Franklin Gothic Demi" panose="020B0603020102020204" pitchFamily="34" charset="0"/>
            </a:endParaRPr>
          </a:p>
        </p:txBody>
      </p:sp>
      <p:sp>
        <p:nvSpPr>
          <p:cNvPr id="9" name="Rectangle 7">
            <a:extLst>
              <a:ext uri="{FF2B5EF4-FFF2-40B4-BE49-F238E27FC236}">
                <a16:creationId xmlns:a16="http://schemas.microsoft.com/office/drawing/2014/main" id="{32199350-B74E-43E0-A4E3-468717E2C30F}"/>
              </a:ext>
            </a:extLst>
          </p:cNvPr>
          <p:cNvSpPr>
            <a:spLocks noChangeArrowheads="1"/>
          </p:cNvSpPr>
          <p:nvPr userDrawn="1"/>
        </p:nvSpPr>
        <p:spPr bwMode="auto">
          <a:xfrm>
            <a:off x="0" y="0"/>
            <a:ext cx="121920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pic>
        <p:nvPicPr>
          <p:cNvPr id="11" name="Picture 20" descr="Fema logo 19 percent">
            <a:extLst>
              <a:ext uri="{FF2B5EF4-FFF2-40B4-BE49-F238E27FC236}">
                <a16:creationId xmlns:a16="http://schemas.microsoft.com/office/drawing/2014/main" id="{2D6A3D0D-4443-48EA-B22E-69E1C161FA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7851" y="6437313"/>
            <a:ext cx="136101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09600" y="46038"/>
            <a:ext cx="10972800" cy="1154112"/>
          </a:xfrm>
        </p:spPr>
        <p:txBody>
          <a:bodyPr/>
          <a:lstStyle/>
          <a:p>
            <a:r>
              <a:rPr lang="en-US"/>
              <a:t>Click to edit Master title style</a:t>
            </a:r>
          </a:p>
        </p:txBody>
      </p:sp>
      <p:sp>
        <p:nvSpPr>
          <p:cNvPr id="12" name="Date Placeholder 6">
            <a:extLst>
              <a:ext uri="{FF2B5EF4-FFF2-40B4-BE49-F238E27FC236}">
                <a16:creationId xmlns:a16="http://schemas.microsoft.com/office/drawing/2014/main" id="{E73BE0F4-C744-4F68-95D1-49A7E93095C3}"/>
              </a:ext>
            </a:extLst>
          </p:cNvPr>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E461AD6D-2938-4FC6-9C4A-2A6E87D3EBE7}" type="datetimeFigureOut">
              <a:rPr lang="en-US" altLang="en-US"/>
              <a:pPr>
                <a:defRPr/>
              </a:pPr>
              <a:t>6/3/2021</a:t>
            </a:fld>
            <a:endParaRPr lang="en-US" altLang="en-US" dirty="0"/>
          </a:p>
        </p:txBody>
      </p:sp>
      <p:sp>
        <p:nvSpPr>
          <p:cNvPr id="13" name="Footer Placeholder 7">
            <a:extLst>
              <a:ext uri="{FF2B5EF4-FFF2-40B4-BE49-F238E27FC236}">
                <a16:creationId xmlns:a16="http://schemas.microsoft.com/office/drawing/2014/main" id="{B07815E5-3B6D-469E-8562-6D6518CEA37D}"/>
              </a:ext>
            </a:extLst>
          </p:cNvPr>
          <p:cNvSpPr>
            <a:spLocks noGrp="1"/>
          </p:cNvSpPr>
          <p:nvPr>
            <p:ph type="ftr" sz="quarter" idx="11"/>
          </p:nvPr>
        </p:nvSpPr>
        <p:spPr>
          <a:xfrm>
            <a:off x="4038600" y="6356351"/>
            <a:ext cx="4114800" cy="365125"/>
          </a:xfrm>
          <a:prstGeom prst="rect">
            <a:avLst/>
          </a:prstGeom>
        </p:spPr>
        <p:txBody>
          <a:bodyPr/>
          <a:lstStyle>
            <a:lvl1pPr eaLnBrk="0" hangingPunct="0">
              <a:defRPr>
                <a:latin typeface="Arial" pitchFamily="34" charset="0"/>
                <a:ea typeface="+mn-ea"/>
                <a:cs typeface="+mn-cs"/>
              </a:defRPr>
            </a:lvl1pPr>
          </a:lstStyle>
          <a:p>
            <a:pPr>
              <a:defRPr/>
            </a:pPr>
            <a:endParaRPr lang="en-US" dirty="0"/>
          </a:p>
        </p:txBody>
      </p:sp>
      <p:sp>
        <p:nvSpPr>
          <p:cNvPr id="14" name="Slide Number Placeholder 8">
            <a:extLst>
              <a:ext uri="{FF2B5EF4-FFF2-40B4-BE49-F238E27FC236}">
                <a16:creationId xmlns:a16="http://schemas.microsoft.com/office/drawing/2014/main" id="{274570C5-5EA1-4723-8FFF-48ED8915D282}"/>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791ACD3F-A759-4525-9973-2641355DB78E}" type="slidenum">
              <a:rPr lang="en-US" altLang="en-US"/>
              <a:pPr>
                <a:defRPr/>
              </a:pPr>
              <a:t>‹#›</a:t>
            </a:fld>
            <a:endParaRPr lang="en-US" altLang="en-US" dirty="0"/>
          </a:p>
        </p:txBody>
      </p:sp>
    </p:spTree>
    <p:extLst>
      <p:ext uri="{BB962C8B-B14F-4D97-AF65-F5344CB8AC3E}">
        <p14:creationId xmlns:p14="http://schemas.microsoft.com/office/powerpoint/2010/main" val="3196473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853B507F-6DCB-42D1-AA69-5C70CCFF829C}"/>
              </a:ext>
            </a:extLst>
          </p:cNvPr>
          <p:cNvSpPr>
            <a:spLocks noChangeArrowheads="1"/>
          </p:cNvSpPr>
          <p:nvPr userDrawn="1"/>
        </p:nvSpPr>
        <p:spPr bwMode="auto">
          <a:xfrm>
            <a:off x="0" y="6386514"/>
            <a:ext cx="12192000" cy="471487"/>
          </a:xfrm>
          <a:prstGeom prst="rect">
            <a:avLst/>
          </a:prstGeom>
          <a:solidFill>
            <a:srgbClr val="DDDE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sp>
        <p:nvSpPr>
          <p:cNvPr id="4" name="Text Box 14">
            <a:extLst>
              <a:ext uri="{FF2B5EF4-FFF2-40B4-BE49-F238E27FC236}">
                <a16:creationId xmlns:a16="http://schemas.microsoft.com/office/drawing/2014/main" id="{B4582675-2BC0-49F5-B881-EDEFE59D2BD6}"/>
              </a:ext>
            </a:extLst>
          </p:cNvPr>
          <p:cNvSpPr txBox="1">
            <a:spLocks noChangeArrowheads="1"/>
          </p:cNvSpPr>
          <p:nvPr userDrawn="1"/>
        </p:nvSpPr>
        <p:spPr bwMode="auto">
          <a:xfrm>
            <a:off x="5080000" y="6608763"/>
            <a:ext cx="2032000" cy="138112"/>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fld id="{5954DC68-8CAC-4048-97F3-2745A84D133F}" type="slidenum">
              <a:rPr lang="en-US" altLang="en-US" sz="900" b="0" smtClean="0">
                <a:solidFill>
                  <a:srgbClr val="5B5C5E"/>
                </a:solidFill>
                <a:latin typeface="Franklin Gothic Demi" panose="020B0603020102020204" pitchFamily="34" charset="0"/>
              </a:rPr>
              <a:pPr algn="ctr" eaLnBrk="1" hangingPunct="1">
                <a:spcBef>
                  <a:spcPct val="50000"/>
                </a:spcBef>
                <a:defRPr/>
              </a:pPr>
              <a:t>‹#›</a:t>
            </a:fld>
            <a:endParaRPr lang="en-US" altLang="en-US" sz="900" b="0" dirty="0">
              <a:solidFill>
                <a:srgbClr val="5B5C5E"/>
              </a:solidFill>
              <a:latin typeface="Franklin Gothic Demi" panose="020B0603020102020204" pitchFamily="34" charset="0"/>
            </a:endParaRPr>
          </a:p>
        </p:txBody>
      </p:sp>
      <p:sp>
        <p:nvSpPr>
          <p:cNvPr id="5" name="Rectangle 7">
            <a:extLst>
              <a:ext uri="{FF2B5EF4-FFF2-40B4-BE49-F238E27FC236}">
                <a16:creationId xmlns:a16="http://schemas.microsoft.com/office/drawing/2014/main" id="{2E6B04DF-FDC3-49AB-8419-696A9EFFDDE1}"/>
              </a:ext>
            </a:extLst>
          </p:cNvPr>
          <p:cNvSpPr>
            <a:spLocks noChangeArrowheads="1"/>
          </p:cNvSpPr>
          <p:nvPr userDrawn="1"/>
        </p:nvSpPr>
        <p:spPr bwMode="auto">
          <a:xfrm>
            <a:off x="0" y="0"/>
            <a:ext cx="121920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pic>
        <p:nvPicPr>
          <p:cNvPr id="6" name="Picture 20" descr="Fema logo 19 percent">
            <a:extLst>
              <a:ext uri="{FF2B5EF4-FFF2-40B4-BE49-F238E27FC236}">
                <a16:creationId xmlns:a16="http://schemas.microsoft.com/office/drawing/2014/main" id="{EEDB4AFA-4828-4251-8D16-D5207D8942D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7851" y="6437313"/>
            <a:ext cx="136101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Date Placeholder 2">
            <a:extLst>
              <a:ext uri="{FF2B5EF4-FFF2-40B4-BE49-F238E27FC236}">
                <a16:creationId xmlns:a16="http://schemas.microsoft.com/office/drawing/2014/main" id="{7F3EA539-E394-47C6-A538-87CC118F39A3}"/>
              </a:ext>
            </a:extLst>
          </p:cNvPr>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3F19324F-F63D-4EC3-A6D8-EBBA9373AF40}" type="datetimeFigureOut">
              <a:rPr lang="en-US" altLang="en-US"/>
              <a:pPr>
                <a:defRPr/>
              </a:pPr>
              <a:t>6/3/2021</a:t>
            </a:fld>
            <a:endParaRPr lang="en-US" altLang="en-US" dirty="0"/>
          </a:p>
        </p:txBody>
      </p:sp>
      <p:sp>
        <p:nvSpPr>
          <p:cNvPr id="8" name="Footer Placeholder 3">
            <a:extLst>
              <a:ext uri="{FF2B5EF4-FFF2-40B4-BE49-F238E27FC236}">
                <a16:creationId xmlns:a16="http://schemas.microsoft.com/office/drawing/2014/main" id="{A8327162-2E29-4A8E-A8EE-20B49435DB90}"/>
              </a:ext>
            </a:extLst>
          </p:cNvPr>
          <p:cNvSpPr>
            <a:spLocks noGrp="1"/>
          </p:cNvSpPr>
          <p:nvPr>
            <p:ph type="ftr" sz="quarter" idx="11"/>
          </p:nvPr>
        </p:nvSpPr>
        <p:spPr>
          <a:xfrm>
            <a:off x="4038600" y="6356351"/>
            <a:ext cx="4114800" cy="365125"/>
          </a:xfrm>
          <a:prstGeom prst="rect">
            <a:avLst/>
          </a:prstGeom>
        </p:spPr>
        <p:txBody>
          <a:bodyPr/>
          <a:lstStyle>
            <a:lvl1pPr eaLnBrk="0" hangingPunct="0">
              <a:defRPr>
                <a:latin typeface="Arial" pitchFamily="34" charset="0"/>
                <a:ea typeface="+mn-ea"/>
                <a:cs typeface="+mn-cs"/>
              </a:defRPr>
            </a:lvl1pPr>
          </a:lstStyle>
          <a:p>
            <a:pPr>
              <a:defRPr/>
            </a:pPr>
            <a:endParaRPr lang="en-US" dirty="0"/>
          </a:p>
        </p:txBody>
      </p:sp>
      <p:sp>
        <p:nvSpPr>
          <p:cNvPr id="9" name="Slide Number Placeholder 4">
            <a:extLst>
              <a:ext uri="{FF2B5EF4-FFF2-40B4-BE49-F238E27FC236}">
                <a16:creationId xmlns:a16="http://schemas.microsoft.com/office/drawing/2014/main" id="{6A0CD1C1-C76F-42BC-8CFE-083473F9E66D}"/>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F8AF34B7-8253-4DF6-A17A-60842EA3F8EE}" type="slidenum">
              <a:rPr lang="en-US" altLang="en-US"/>
              <a:pPr>
                <a:defRPr/>
              </a:pPr>
              <a:t>‹#›</a:t>
            </a:fld>
            <a:endParaRPr lang="en-US" altLang="en-US" dirty="0"/>
          </a:p>
        </p:txBody>
      </p:sp>
    </p:spTree>
    <p:extLst>
      <p:ext uri="{BB962C8B-B14F-4D97-AF65-F5344CB8AC3E}">
        <p14:creationId xmlns:p14="http://schemas.microsoft.com/office/powerpoint/2010/main" val="2491804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230A9F4-F253-4835-B939-BBC159B85650}"/>
              </a:ext>
            </a:extLst>
          </p:cNvPr>
          <p:cNvSpPr>
            <a:spLocks noChangeArrowheads="1"/>
          </p:cNvSpPr>
          <p:nvPr userDrawn="1"/>
        </p:nvSpPr>
        <p:spPr bwMode="auto">
          <a:xfrm>
            <a:off x="0" y="6386514"/>
            <a:ext cx="12192000" cy="471487"/>
          </a:xfrm>
          <a:prstGeom prst="rect">
            <a:avLst/>
          </a:prstGeom>
          <a:solidFill>
            <a:srgbClr val="DDDE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sp>
        <p:nvSpPr>
          <p:cNvPr id="3" name="Text Box 14">
            <a:extLst>
              <a:ext uri="{FF2B5EF4-FFF2-40B4-BE49-F238E27FC236}">
                <a16:creationId xmlns:a16="http://schemas.microsoft.com/office/drawing/2014/main" id="{62759A7B-6434-4AA0-B909-48DC1E293122}"/>
              </a:ext>
            </a:extLst>
          </p:cNvPr>
          <p:cNvSpPr txBox="1">
            <a:spLocks noChangeArrowheads="1"/>
          </p:cNvSpPr>
          <p:nvPr userDrawn="1"/>
        </p:nvSpPr>
        <p:spPr bwMode="auto">
          <a:xfrm>
            <a:off x="5080000" y="6608763"/>
            <a:ext cx="2032000" cy="138112"/>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fld id="{9A75ED23-BC00-4600-97F0-254FBA9C9482}" type="slidenum">
              <a:rPr lang="en-US" altLang="en-US" sz="900" b="0" smtClean="0">
                <a:solidFill>
                  <a:srgbClr val="5B5C5E"/>
                </a:solidFill>
                <a:latin typeface="Franklin Gothic Demi" panose="020B0603020102020204" pitchFamily="34" charset="0"/>
              </a:rPr>
              <a:pPr algn="ctr" eaLnBrk="1" hangingPunct="1">
                <a:spcBef>
                  <a:spcPct val="50000"/>
                </a:spcBef>
                <a:defRPr/>
              </a:pPr>
              <a:t>‹#›</a:t>
            </a:fld>
            <a:endParaRPr lang="en-US" altLang="en-US" sz="900" b="0" dirty="0">
              <a:solidFill>
                <a:srgbClr val="5B5C5E"/>
              </a:solidFill>
              <a:latin typeface="Franklin Gothic Demi" panose="020B0603020102020204" pitchFamily="34" charset="0"/>
            </a:endParaRPr>
          </a:p>
        </p:txBody>
      </p:sp>
      <p:sp>
        <p:nvSpPr>
          <p:cNvPr id="4" name="Rectangle 7">
            <a:extLst>
              <a:ext uri="{FF2B5EF4-FFF2-40B4-BE49-F238E27FC236}">
                <a16:creationId xmlns:a16="http://schemas.microsoft.com/office/drawing/2014/main" id="{5F4E81F5-7C89-4D3A-A780-1A8DAB02A598}"/>
              </a:ext>
            </a:extLst>
          </p:cNvPr>
          <p:cNvSpPr>
            <a:spLocks noChangeArrowheads="1"/>
          </p:cNvSpPr>
          <p:nvPr userDrawn="1"/>
        </p:nvSpPr>
        <p:spPr bwMode="auto">
          <a:xfrm>
            <a:off x="0" y="0"/>
            <a:ext cx="121920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pic>
        <p:nvPicPr>
          <p:cNvPr id="5" name="Picture 20" descr="Fema logo 19 percent">
            <a:extLst>
              <a:ext uri="{FF2B5EF4-FFF2-40B4-BE49-F238E27FC236}">
                <a16:creationId xmlns:a16="http://schemas.microsoft.com/office/drawing/2014/main" id="{8E383486-6951-4CAD-91DE-DC2B4C2EB12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7851" y="6437313"/>
            <a:ext cx="136101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C6E56103-366D-48A8-A08C-2194AEEB9216}"/>
              </a:ext>
            </a:extLst>
          </p:cNvPr>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9362DF87-D4B1-4464-A1EE-1E74E7DC6201}" type="datetimeFigureOut">
              <a:rPr lang="en-US" altLang="en-US"/>
              <a:pPr>
                <a:defRPr/>
              </a:pPr>
              <a:t>6/3/2021</a:t>
            </a:fld>
            <a:endParaRPr lang="en-US" altLang="en-US" dirty="0"/>
          </a:p>
        </p:txBody>
      </p:sp>
      <p:sp>
        <p:nvSpPr>
          <p:cNvPr id="7" name="Footer Placeholder 2">
            <a:extLst>
              <a:ext uri="{FF2B5EF4-FFF2-40B4-BE49-F238E27FC236}">
                <a16:creationId xmlns:a16="http://schemas.microsoft.com/office/drawing/2014/main" id="{3742BD25-03D0-4DE6-A108-98496F3559DE}"/>
              </a:ext>
            </a:extLst>
          </p:cNvPr>
          <p:cNvSpPr>
            <a:spLocks noGrp="1"/>
          </p:cNvSpPr>
          <p:nvPr>
            <p:ph type="ftr" sz="quarter" idx="11"/>
          </p:nvPr>
        </p:nvSpPr>
        <p:spPr>
          <a:xfrm>
            <a:off x="4038600" y="6356351"/>
            <a:ext cx="4114800" cy="365125"/>
          </a:xfrm>
          <a:prstGeom prst="rect">
            <a:avLst/>
          </a:prstGeom>
        </p:spPr>
        <p:txBody>
          <a:bodyPr/>
          <a:lstStyle>
            <a:lvl1pPr eaLnBrk="0" hangingPunct="0">
              <a:defRPr>
                <a:latin typeface="Arial" pitchFamily="34" charset="0"/>
                <a:ea typeface="+mn-ea"/>
                <a:cs typeface="+mn-cs"/>
              </a:defRPr>
            </a:lvl1pPr>
          </a:lstStyle>
          <a:p>
            <a:pPr>
              <a:defRPr/>
            </a:pPr>
            <a:endParaRPr lang="en-US" dirty="0"/>
          </a:p>
        </p:txBody>
      </p:sp>
      <p:sp>
        <p:nvSpPr>
          <p:cNvPr id="8" name="Slide Number Placeholder 3">
            <a:extLst>
              <a:ext uri="{FF2B5EF4-FFF2-40B4-BE49-F238E27FC236}">
                <a16:creationId xmlns:a16="http://schemas.microsoft.com/office/drawing/2014/main" id="{04D275D1-0C43-4F01-9420-6DABB0CAE431}"/>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48F00606-FDA1-426A-9C8B-1DBC343C954B}" type="slidenum">
              <a:rPr lang="en-US" altLang="en-US"/>
              <a:pPr>
                <a:defRPr/>
              </a:pPr>
              <a:t>‹#›</a:t>
            </a:fld>
            <a:endParaRPr lang="en-US" altLang="en-US" dirty="0"/>
          </a:p>
        </p:txBody>
      </p:sp>
    </p:spTree>
    <p:extLst>
      <p:ext uri="{BB962C8B-B14F-4D97-AF65-F5344CB8AC3E}">
        <p14:creationId xmlns:p14="http://schemas.microsoft.com/office/powerpoint/2010/main" val="1790897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2829148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22421736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3078890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81473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outdoor, building, rocky, ocean&#10;&#10;Description automatically generated">
            <a:extLst>
              <a:ext uri="{FF2B5EF4-FFF2-40B4-BE49-F238E27FC236}">
                <a16:creationId xmlns:a16="http://schemas.microsoft.com/office/drawing/2014/main" id="{6285BD74-3F31-4806-8966-B3C3A47442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1"/>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67295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dirty="0"/>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949720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dirty="0"/>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dirty="0"/>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dirty="0">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939896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dirty="0"/>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dirty="0"/>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4166867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745613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dirty="0"/>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1925880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953100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dirty="0"/>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dirty="0"/>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2795429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434528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950169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73561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dirty="0"/>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11397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121102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733353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87322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dirty="0"/>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dirty="0"/>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dirty="0">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1518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dirty="0"/>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dirty="0"/>
          </a:p>
        </p:txBody>
      </p:sp>
      <p:pic>
        <p:nvPicPr>
          <p:cNvPr id="5" name="Picture 4" descr="A picture containing water, mountain, wooden, boat&#10;&#10;Description automatically generated">
            <a:extLst>
              <a:ext uri="{FF2B5EF4-FFF2-40B4-BE49-F238E27FC236}">
                <a16:creationId xmlns:a16="http://schemas.microsoft.com/office/drawing/2014/main" id="{0DC7F34A-03E5-4ACB-9F94-54AB0A5BA6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0"/>
            <a:ext cx="6096000" cy="6859391"/>
          </a:xfrm>
          <a:prstGeom prst="rect">
            <a:avLst/>
          </a:prstGeom>
        </p:spPr>
      </p:pic>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4033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89194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hillside next to a body of water&#10;&#10;Description automatically generated">
            <a:extLst>
              <a:ext uri="{FF2B5EF4-FFF2-40B4-BE49-F238E27FC236}">
                <a16:creationId xmlns:a16="http://schemas.microsoft.com/office/drawing/2014/main" id="{4CC13996-F1E5-47C2-8ADB-14CD2CE7F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dirty="0"/>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Tree>
    <p:extLst>
      <p:ext uri="{BB962C8B-B14F-4D97-AF65-F5344CB8AC3E}">
        <p14:creationId xmlns:p14="http://schemas.microsoft.com/office/powerpoint/2010/main" val="177207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1.jpeg"/><Relationship Id="rId2" Type="http://schemas.openxmlformats.org/officeDocument/2006/relationships/slideLayout" Target="../slideLayouts/slideLayout19.xml"/><Relationship Id="rId16"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9.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6/3/2021</a:t>
            </a:fld>
            <a:endParaRPr lang="en-US" dirty="0"/>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dirty="0"/>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dirty="0"/>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66" r:id="rId3"/>
    <p:sldLayoutId id="2147483667" r:id="rId4"/>
    <p:sldLayoutId id="2147483650" r:id="rId5"/>
    <p:sldLayoutId id="2147483651" r:id="rId6"/>
    <p:sldLayoutId id="2147483670" r:id="rId7"/>
    <p:sldLayoutId id="2147483652" r:id="rId8"/>
    <p:sldLayoutId id="2147483668" r:id="rId9"/>
    <p:sldLayoutId id="2147483653" r:id="rId10"/>
    <p:sldLayoutId id="2147483669" r:id="rId11"/>
    <p:sldLayoutId id="2147483654" r:id="rId12"/>
    <p:sldLayoutId id="2147483659" r:id="rId13"/>
    <p:sldLayoutId id="2147483658" r:id="rId14"/>
    <p:sldLayoutId id="2147483657" r:id="rId15"/>
    <p:sldLayoutId id="2147483662" r:id="rId16"/>
    <p:sldLayoutId id="2147483660"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Qr code&#10;&#10;Description automatically generated">
            <a:extLst>
              <a:ext uri="{FF2B5EF4-FFF2-40B4-BE49-F238E27FC236}">
                <a16:creationId xmlns:a16="http://schemas.microsoft.com/office/drawing/2014/main" id="{E12A58F3-4969-4C3A-A8FE-A8ADBB452D0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448" y="6148011"/>
            <a:ext cx="1600203" cy="565405"/>
          </a:xfrm>
          <a:prstGeom prst="rect">
            <a:avLst/>
          </a:prstGeom>
        </p:spPr>
      </p:pic>
      <p:pic>
        <p:nvPicPr>
          <p:cNvPr id="3" name="Picture 2" descr="A close up of a sign&#10;&#10;Description automatically generated">
            <a:extLst>
              <a:ext uri="{FF2B5EF4-FFF2-40B4-BE49-F238E27FC236}">
                <a16:creationId xmlns:a16="http://schemas.microsoft.com/office/drawing/2014/main" id="{DD75ED79-910F-499A-A96A-2277D39500E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756900" y="6332226"/>
            <a:ext cx="1238252" cy="375603"/>
          </a:xfrm>
          <a:prstGeom prst="rect">
            <a:avLst/>
          </a:prstGeom>
        </p:spPr>
      </p:pic>
      <p:pic>
        <p:nvPicPr>
          <p:cNvPr id="4" name="Picture 3">
            <a:extLst>
              <a:ext uri="{FF2B5EF4-FFF2-40B4-BE49-F238E27FC236}">
                <a16:creationId xmlns:a16="http://schemas.microsoft.com/office/drawing/2014/main" id="{1C20412B-7343-47ED-B261-DEFE16C5123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12192000" cy="1142857"/>
          </a:xfrm>
          <a:prstGeom prst="rect">
            <a:avLst/>
          </a:prstGeom>
        </p:spPr>
      </p:pic>
      <p:sp>
        <p:nvSpPr>
          <p:cNvPr id="1029" name="Text Box 14"/>
          <p:cNvSpPr txBox="1">
            <a:spLocks noChangeArrowheads="1"/>
          </p:cNvSpPr>
          <p:nvPr/>
        </p:nvSpPr>
        <p:spPr bwMode="auto">
          <a:xfrm>
            <a:off x="609600" y="6400800"/>
            <a:ext cx="109728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fld id="{F4B30879-7E80-4E4A-A906-528F9AB35A0E}" type="slidenum">
              <a:rPr lang="en-US" sz="1000" smtClean="0">
                <a:solidFill>
                  <a:srgbClr val="5B5C5E"/>
                </a:solidFill>
                <a:latin typeface="Arial Narrow"/>
                <a:cs typeface="Arial Narrow"/>
              </a:rPr>
              <a:pPr algn="ctr" eaLnBrk="1" hangingPunct="1">
                <a:spcBef>
                  <a:spcPct val="50000"/>
                </a:spcBef>
                <a:defRPr/>
              </a:pPr>
              <a:t>‹#›</a:t>
            </a:fld>
            <a:endParaRPr lang="en-US" sz="1000" dirty="0">
              <a:solidFill>
                <a:srgbClr val="5B5C5E"/>
              </a:solidFill>
              <a:latin typeface="Arial Narrow"/>
              <a:cs typeface="Arial Narrow"/>
            </a:endParaRPr>
          </a:p>
        </p:txBody>
      </p:sp>
      <p:sp>
        <p:nvSpPr>
          <p:cNvPr id="1031" name="Rectangle 2"/>
          <p:cNvSpPr>
            <a:spLocks noGrp="1" noChangeArrowheads="1"/>
          </p:cNvSpPr>
          <p:nvPr>
            <p:ph type="title"/>
          </p:nvPr>
        </p:nvSpPr>
        <p:spPr bwMode="auto">
          <a:xfrm>
            <a:off x="457200" y="139406"/>
            <a:ext cx="11277600" cy="90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2" name="Rectangle 3"/>
          <p:cNvSpPr>
            <a:spLocks noGrp="1" noChangeArrowheads="1"/>
          </p:cNvSpPr>
          <p:nvPr>
            <p:ph type="body" idx="1"/>
          </p:nvPr>
        </p:nvSpPr>
        <p:spPr bwMode="auto">
          <a:xfrm>
            <a:off x="457200" y="1485515"/>
            <a:ext cx="11277600" cy="444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62EEFFBD-6EA4-4160-BBF3-4EF3E447E1FF}"/>
              </a:ext>
            </a:extLst>
          </p:cNvPr>
          <p:cNvCxnSpPr/>
          <p:nvPr/>
        </p:nvCxnSpPr>
        <p:spPr>
          <a:xfrm flipV="1">
            <a:off x="0" y="1118347"/>
            <a:ext cx="12192000" cy="13597"/>
          </a:xfrm>
          <a:prstGeom prst="line">
            <a:avLst/>
          </a:prstGeom>
          <a:ln w="3810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275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lnSpc>
          <a:spcPct val="90000"/>
        </a:lnSpc>
        <a:spcBef>
          <a:spcPct val="0"/>
        </a:spcBef>
        <a:spcAft>
          <a:spcPct val="0"/>
        </a:spcAft>
        <a:defRPr sz="3400" b="1">
          <a:solidFill>
            <a:schemeClr val="bg1"/>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2pPr>
      <a:lvl3pPr algn="l" rtl="0" eaLnBrk="1" fontAlgn="base" hangingPunct="1">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3pPr>
      <a:lvl4pPr algn="l" rtl="0" eaLnBrk="1" fontAlgn="base" hangingPunct="1">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4pPr>
      <a:lvl5pPr algn="l" rtl="0" eaLnBrk="1" fontAlgn="base" hangingPunct="1">
        <a:lnSpc>
          <a:spcPct val="80000"/>
        </a:lnSpc>
        <a:spcBef>
          <a:spcPct val="0"/>
        </a:spcBef>
        <a:spcAft>
          <a:spcPct val="0"/>
        </a:spcAft>
        <a:defRPr sz="4000">
          <a:solidFill>
            <a:schemeClr val="bg1"/>
          </a:solidFill>
          <a:latin typeface="Joanna MT Std SemiBold" pitchFamily="18" charset="0"/>
          <a:ea typeface="ＭＳ Ｐゴシック" charset="0"/>
          <a:cs typeface="ＭＳ Ｐゴシック" charset="0"/>
        </a:defRPr>
      </a:lvl5pPr>
      <a:lvl6pPr marL="457200" algn="l" rtl="0" eaLnBrk="1" fontAlgn="base" hangingPunct="1">
        <a:lnSpc>
          <a:spcPct val="80000"/>
        </a:lnSpc>
        <a:spcBef>
          <a:spcPct val="0"/>
        </a:spcBef>
        <a:spcAft>
          <a:spcPct val="0"/>
        </a:spcAft>
        <a:defRPr sz="4000">
          <a:solidFill>
            <a:schemeClr val="bg1"/>
          </a:solidFill>
          <a:latin typeface="Joanna MT Std SemiBold" pitchFamily="18" charset="0"/>
        </a:defRPr>
      </a:lvl6pPr>
      <a:lvl7pPr marL="914400" algn="l" rtl="0" eaLnBrk="1" fontAlgn="base" hangingPunct="1">
        <a:lnSpc>
          <a:spcPct val="80000"/>
        </a:lnSpc>
        <a:spcBef>
          <a:spcPct val="0"/>
        </a:spcBef>
        <a:spcAft>
          <a:spcPct val="0"/>
        </a:spcAft>
        <a:defRPr sz="4000">
          <a:solidFill>
            <a:schemeClr val="bg1"/>
          </a:solidFill>
          <a:latin typeface="Joanna MT Std SemiBold" pitchFamily="18" charset="0"/>
        </a:defRPr>
      </a:lvl7pPr>
      <a:lvl8pPr marL="1371600" algn="l" rtl="0" eaLnBrk="1" fontAlgn="base" hangingPunct="1">
        <a:lnSpc>
          <a:spcPct val="80000"/>
        </a:lnSpc>
        <a:spcBef>
          <a:spcPct val="0"/>
        </a:spcBef>
        <a:spcAft>
          <a:spcPct val="0"/>
        </a:spcAft>
        <a:defRPr sz="4000">
          <a:solidFill>
            <a:schemeClr val="bg1"/>
          </a:solidFill>
          <a:latin typeface="Joanna MT Std SemiBold" pitchFamily="18" charset="0"/>
        </a:defRPr>
      </a:lvl8pPr>
      <a:lvl9pPr marL="1828800" algn="l" rtl="0" eaLnBrk="1" fontAlgn="base" hangingPunct="1">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1" fontAlgn="base" hangingPunct="1">
        <a:spcBef>
          <a:spcPts val="1200"/>
        </a:spcBef>
        <a:spcAft>
          <a:spcPct val="0"/>
        </a:spcAft>
        <a:buClr>
          <a:schemeClr val="bg2"/>
        </a:buClr>
        <a:buSzPct val="90000"/>
        <a:buFont typeface="Lucida Grande"/>
        <a:buChar char="▸"/>
        <a:defRPr sz="2000" b="0">
          <a:solidFill>
            <a:schemeClr val="tx1"/>
          </a:solidFill>
          <a:latin typeface="Arial" panose="020B0604020202020204" pitchFamily="34" charset="0"/>
          <a:ea typeface="ＭＳ Ｐゴシック" charset="0"/>
          <a:cs typeface="Arial" panose="020B0604020202020204" pitchFamily="34" charset="0"/>
        </a:defRPr>
      </a:lvl1pPr>
      <a:lvl2pPr marL="568325" indent="-222250" algn="l" rtl="0" eaLnBrk="1" fontAlgn="base" hangingPunct="1">
        <a:spcBef>
          <a:spcPts val="600"/>
        </a:spcBef>
        <a:spcAft>
          <a:spcPct val="0"/>
        </a:spcAft>
        <a:buClr>
          <a:schemeClr val="bg2"/>
        </a:buClr>
        <a:buSzPct val="90000"/>
        <a:buChar char="•"/>
        <a:defRPr sz="2000">
          <a:solidFill>
            <a:schemeClr val="tx1"/>
          </a:solidFill>
          <a:latin typeface="Arial" panose="020B0604020202020204" pitchFamily="34" charset="0"/>
          <a:ea typeface="ＭＳ Ｐゴシック" charset="0"/>
          <a:cs typeface="Arial" panose="020B0604020202020204" pitchFamily="34" charset="0"/>
        </a:defRPr>
      </a:lvl2pPr>
      <a:lvl3pPr marL="914400" indent="-231775" algn="l" rtl="0" eaLnBrk="1" fontAlgn="base" hangingPunct="1">
        <a:spcBef>
          <a:spcPts val="300"/>
        </a:spcBef>
        <a:spcAft>
          <a:spcPct val="0"/>
        </a:spcAft>
        <a:buClr>
          <a:srgbClr val="C1C2C4"/>
        </a:buClr>
        <a:buSzPct val="90000"/>
        <a:buFont typeface="Arial" panose="020B0604020202020204" pitchFamily="34" charset="0"/>
        <a:buChar char="–"/>
        <a:defRPr sz="2000">
          <a:solidFill>
            <a:schemeClr val="tx1"/>
          </a:solidFill>
          <a:latin typeface="Arial" panose="020B0604020202020204" pitchFamily="34" charset="0"/>
          <a:ea typeface="ＭＳ Ｐゴシック" charset="0"/>
          <a:cs typeface="Arial" panose="020B0604020202020204" pitchFamily="34" charset="0"/>
        </a:defRPr>
      </a:lvl3pPr>
      <a:lvl4pPr marL="1260475" indent="-230188" algn="l" rtl="0" eaLnBrk="1" fontAlgn="base" hangingPunct="1">
        <a:spcBef>
          <a:spcPts val="0"/>
        </a:spcBef>
        <a:spcAft>
          <a:spcPct val="0"/>
        </a:spcAft>
        <a:buClr>
          <a:srgbClr val="C1C2C4"/>
        </a:buClr>
        <a:buSzPct val="90000"/>
        <a:buFont typeface="Wingdings" charset="0"/>
        <a:buChar char="§"/>
        <a:defRPr sz="2000">
          <a:solidFill>
            <a:schemeClr val="tx1"/>
          </a:solidFill>
          <a:latin typeface="Arial" panose="020B0604020202020204" pitchFamily="34" charset="0"/>
          <a:ea typeface="ＭＳ Ｐゴシック" charset="0"/>
          <a:cs typeface="Arial" panose="020B0604020202020204" pitchFamily="34" charset="0"/>
        </a:defRPr>
      </a:lvl4pPr>
      <a:lvl5pPr marL="1544638" indent="-168275" algn="l" rtl="0" eaLnBrk="1" fontAlgn="base" hangingPunct="1">
        <a:spcBef>
          <a:spcPts val="0"/>
        </a:spcBef>
        <a:spcAft>
          <a:spcPct val="0"/>
        </a:spcAft>
        <a:buClr>
          <a:srgbClr val="C1C2C4"/>
        </a:buClr>
        <a:buSzPct val="90000"/>
        <a:buFont typeface="Wingdings" charset="0"/>
        <a:buChar char="§"/>
        <a:defRPr sz="2000">
          <a:solidFill>
            <a:schemeClr val="tx1"/>
          </a:solidFill>
          <a:latin typeface="Arial" panose="020B0604020202020204" pitchFamily="34" charset="0"/>
          <a:ea typeface="ＭＳ Ｐゴシック" charset="0"/>
          <a:cs typeface="Arial" panose="020B0604020202020204" pitchFamily="34" charset="0"/>
        </a:defRPr>
      </a:lvl5pPr>
      <a:lvl6pPr marL="2001838" indent="-168275" algn="l" rtl="0" eaLnBrk="1" fontAlgn="base" hangingPunct="1">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eaLnBrk="1" fontAlgn="base" hangingPunct="1">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eaLnBrk="1" fontAlgn="base" hangingPunct="1">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eaLnBrk="1" fontAlgn="base" hangingPunct="1">
        <a:spcBef>
          <a:spcPct val="20000"/>
        </a:spcBef>
        <a:spcAft>
          <a:spcPct val="0"/>
        </a:spcAft>
        <a:buClr>
          <a:srgbClr val="C1C2C4"/>
        </a:buClr>
        <a:buSzPct val="9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49922ED4-2155-634F-B33F-5F504CA78F7B}"/>
              </a:ext>
            </a:extLst>
          </p:cNvPr>
          <p:cNvSpPr>
            <a:spLocks noChangeArrowheads="1"/>
          </p:cNvSpPr>
          <p:nvPr userDrawn="1"/>
        </p:nvSpPr>
        <p:spPr bwMode="auto">
          <a:xfrm>
            <a:off x="0" y="6386514"/>
            <a:ext cx="12192000" cy="471487"/>
          </a:xfrm>
          <a:prstGeom prst="rect">
            <a:avLst/>
          </a:prstGeom>
          <a:solidFill>
            <a:srgbClr val="DDDE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sp>
        <p:nvSpPr>
          <p:cNvPr id="3075" name="Text Box 14">
            <a:extLst>
              <a:ext uri="{FF2B5EF4-FFF2-40B4-BE49-F238E27FC236}">
                <a16:creationId xmlns:a16="http://schemas.microsoft.com/office/drawing/2014/main" id="{3E12EC83-6CFD-EB45-95F0-FBDC4576E448}"/>
              </a:ext>
            </a:extLst>
          </p:cNvPr>
          <p:cNvSpPr txBox="1">
            <a:spLocks noChangeArrowheads="1"/>
          </p:cNvSpPr>
          <p:nvPr userDrawn="1"/>
        </p:nvSpPr>
        <p:spPr bwMode="auto">
          <a:xfrm>
            <a:off x="5080000" y="6608763"/>
            <a:ext cx="2032000" cy="138112"/>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fld id="{F95D6A0B-CDD2-44BC-93ED-AC1629236D89}" type="slidenum">
              <a:rPr lang="en-US" altLang="en-US" sz="900" b="0" smtClean="0">
                <a:solidFill>
                  <a:srgbClr val="5B5C5E"/>
                </a:solidFill>
                <a:latin typeface="Franklin Gothic Demi" panose="020B0603020102020204" pitchFamily="34" charset="0"/>
              </a:rPr>
              <a:pPr algn="ctr" eaLnBrk="1" hangingPunct="1">
                <a:spcBef>
                  <a:spcPct val="50000"/>
                </a:spcBef>
                <a:defRPr/>
              </a:pPr>
              <a:t>‹#›</a:t>
            </a:fld>
            <a:endParaRPr lang="en-US" altLang="en-US" sz="900" b="0" dirty="0">
              <a:solidFill>
                <a:srgbClr val="5B5C5E"/>
              </a:solidFill>
              <a:latin typeface="Franklin Gothic Demi" panose="020B0603020102020204" pitchFamily="34" charset="0"/>
            </a:endParaRPr>
          </a:p>
        </p:txBody>
      </p:sp>
      <p:sp>
        <p:nvSpPr>
          <p:cNvPr id="1028" name="Rectangle 7">
            <a:extLst>
              <a:ext uri="{FF2B5EF4-FFF2-40B4-BE49-F238E27FC236}">
                <a16:creationId xmlns:a16="http://schemas.microsoft.com/office/drawing/2014/main" id="{2B232DE8-BED0-114C-919F-D2E34F13A4F0}"/>
              </a:ext>
            </a:extLst>
          </p:cNvPr>
          <p:cNvSpPr>
            <a:spLocks noChangeArrowheads="1"/>
          </p:cNvSpPr>
          <p:nvPr userDrawn="1"/>
        </p:nvSpPr>
        <p:spPr bwMode="auto">
          <a:xfrm>
            <a:off x="0" y="0"/>
            <a:ext cx="121920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b="0" dirty="0">
              <a:solidFill>
                <a:srgbClr val="000000"/>
              </a:solidFill>
            </a:endParaRPr>
          </a:p>
        </p:txBody>
      </p:sp>
      <p:sp>
        <p:nvSpPr>
          <p:cNvPr id="1029" name="Rectangle 2">
            <a:extLst>
              <a:ext uri="{FF2B5EF4-FFF2-40B4-BE49-F238E27FC236}">
                <a16:creationId xmlns:a16="http://schemas.microsoft.com/office/drawing/2014/main" id="{65615BA6-D7A0-4E69-899F-F2823CBEA3B0}"/>
              </a:ext>
            </a:extLst>
          </p:cNvPr>
          <p:cNvSpPr>
            <a:spLocks noGrp="1" noChangeArrowheads="1"/>
          </p:cNvSpPr>
          <p:nvPr>
            <p:ph type="title"/>
          </p:nvPr>
        </p:nvSpPr>
        <p:spPr bwMode="auto">
          <a:xfrm>
            <a:off x="609600" y="46038"/>
            <a:ext cx="109728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a:t>
            </a:r>
            <a:br>
              <a:rPr lang="en-US" altLang="en-US"/>
            </a:br>
            <a:r>
              <a:rPr lang="en-US" altLang="en-US"/>
              <a:t>Master title style</a:t>
            </a:r>
          </a:p>
        </p:txBody>
      </p:sp>
      <p:sp>
        <p:nvSpPr>
          <p:cNvPr id="1030" name="Rectangle 3">
            <a:extLst>
              <a:ext uri="{FF2B5EF4-FFF2-40B4-BE49-F238E27FC236}">
                <a16:creationId xmlns:a16="http://schemas.microsoft.com/office/drawing/2014/main" id="{26F64282-7B04-4F78-82B6-E8CBE4D67D21}"/>
              </a:ext>
            </a:extLst>
          </p:cNvPr>
          <p:cNvSpPr>
            <a:spLocks noGrp="1" noChangeArrowheads="1"/>
          </p:cNvSpPr>
          <p:nvPr>
            <p:ph type="body" idx="1"/>
          </p:nvPr>
        </p:nvSpPr>
        <p:spPr bwMode="auto">
          <a:xfrm>
            <a:off x="609600" y="1343026"/>
            <a:ext cx="109728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1" name="Picture 20" descr="Fema logo 19 percent">
            <a:extLst>
              <a:ext uri="{FF2B5EF4-FFF2-40B4-BE49-F238E27FC236}">
                <a16:creationId xmlns:a16="http://schemas.microsoft.com/office/drawing/2014/main" id="{8127346F-5517-41BE-8543-73BE4F7E4608}"/>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77851" y="6437313"/>
            <a:ext cx="136101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310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hf sldNum="0" hdr="0" dt="0"/>
  <p:txStyles>
    <p:titleStyle>
      <a:lvl1pPr algn="l" rtl="0" eaLnBrk="0" fontAlgn="base" hangingPunct="0">
        <a:lnSpc>
          <a:spcPct val="80000"/>
        </a:lnSpc>
        <a:spcBef>
          <a:spcPct val="0"/>
        </a:spcBef>
        <a:spcAft>
          <a:spcPct val="0"/>
        </a:spcAft>
        <a:defRPr sz="2800">
          <a:solidFill>
            <a:schemeClr val="bg1"/>
          </a:solidFill>
          <a:latin typeface="Franklin Gothic Demi Cond" panose="020B0706030402020204" pitchFamily="34" charset="0"/>
          <a:ea typeface="ＭＳ Ｐゴシック" charset="0"/>
          <a:cs typeface="ＭＳ Ｐゴシック" charset="0"/>
        </a:defRPr>
      </a:lvl1pPr>
      <a:lvl2pPr algn="l" rtl="0" eaLnBrk="0" fontAlgn="base" hangingPunct="0">
        <a:lnSpc>
          <a:spcPct val="80000"/>
        </a:lnSpc>
        <a:spcBef>
          <a:spcPct val="0"/>
        </a:spcBef>
        <a:spcAft>
          <a:spcPct val="0"/>
        </a:spcAft>
        <a:defRPr sz="2800">
          <a:solidFill>
            <a:schemeClr val="bg1"/>
          </a:solidFill>
          <a:latin typeface="Franklin Gothic Demi Cond" charset="0"/>
          <a:ea typeface="ＭＳ Ｐゴシック" charset="0"/>
          <a:cs typeface="ＭＳ Ｐゴシック" charset="0"/>
        </a:defRPr>
      </a:lvl2pPr>
      <a:lvl3pPr algn="l" rtl="0" eaLnBrk="0" fontAlgn="base" hangingPunct="0">
        <a:lnSpc>
          <a:spcPct val="80000"/>
        </a:lnSpc>
        <a:spcBef>
          <a:spcPct val="0"/>
        </a:spcBef>
        <a:spcAft>
          <a:spcPct val="0"/>
        </a:spcAft>
        <a:defRPr sz="2800">
          <a:solidFill>
            <a:schemeClr val="bg1"/>
          </a:solidFill>
          <a:latin typeface="Franklin Gothic Demi Cond" charset="0"/>
          <a:ea typeface="ＭＳ Ｐゴシック" charset="0"/>
          <a:cs typeface="ＭＳ Ｐゴシック" charset="0"/>
        </a:defRPr>
      </a:lvl3pPr>
      <a:lvl4pPr algn="l" rtl="0" eaLnBrk="0" fontAlgn="base" hangingPunct="0">
        <a:lnSpc>
          <a:spcPct val="80000"/>
        </a:lnSpc>
        <a:spcBef>
          <a:spcPct val="0"/>
        </a:spcBef>
        <a:spcAft>
          <a:spcPct val="0"/>
        </a:spcAft>
        <a:defRPr sz="2800">
          <a:solidFill>
            <a:schemeClr val="bg1"/>
          </a:solidFill>
          <a:latin typeface="Franklin Gothic Demi Cond" charset="0"/>
          <a:ea typeface="ＭＳ Ｐゴシック" charset="0"/>
          <a:cs typeface="ＭＳ Ｐゴシック" charset="0"/>
        </a:defRPr>
      </a:lvl4pPr>
      <a:lvl5pPr algn="l" rtl="0" eaLnBrk="0" fontAlgn="base" hangingPunct="0">
        <a:lnSpc>
          <a:spcPct val="80000"/>
        </a:lnSpc>
        <a:spcBef>
          <a:spcPct val="0"/>
        </a:spcBef>
        <a:spcAft>
          <a:spcPct val="0"/>
        </a:spcAft>
        <a:defRPr sz="2800">
          <a:solidFill>
            <a:schemeClr val="bg1"/>
          </a:solidFill>
          <a:latin typeface="Franklin Gothic Demi Cond" charset="0"/>
          <a:ea typeface="ＭＳ Ｐゴシック" charset="0"/>
          <a:cs typeface="ＭＳ Ｐゴシック"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0" fontAlgn="base" hangingPunct="0">
        <a:spcBef>
          <a:spcPct val="35000"/>
        </a:spcBef>
        <a:spcAft>
          <a:spcPct val="0"/>
        </a:spcAft>
        <a:buClr>
          <a:srgbClr val="747271"/>
        </a:buClr>
        <a:buSzPct val="90000"/>
        <a:buFont typeface="Wingdings" panose="05000000000000000000" pitchFamily="2" charset="2"/>
        <a:buChar char="§"/>
        <a:defRPr>
          <a:solidFill>
            <a:schemeClr val="tx1"/>
          </a:solidFill>
          <a:latin typeface="+mj-lt"/>
          <a:ea typeface="ＭＳ Ｐゴシック" charset="0"/>
          <a:cs typeface="ＭＳ Ｐゴシック" charset="0"/>
        </a:defRPr>
      </a:lvl1pPr>
      <a:lvl2pPr marL="631825" indent="-285750" algn="l" rtl="0" eaLnBrk="0" fontAlgn="base" hangingPunct="0">
        <a:spcBef>
          <a:spcPct val="25000"/>
        </a:spcBef>
        <a:spcAft>
          <a:spcPct val="0"/>
        </a:spcAft>
        <a:buClr>
          <a:srgbClr val="747271"/>
        </a:buClr>
        <a:buSzPct val="90000"/>
        <a:buFont typeface="Wingdings" panose="05000000000000000000" pitchFamily="2" charset="2"/>
        <a:buChar char="§"/>
        <a:defRPr sz="1600">
          <a:solidFill>
            <a:schemeClr val="tx1"/>
          </a:solidFill>
          <a:latin typeface="+mn-lt"/>
          <a:ea typeface="ＭＳ Ｐゴシック" charset="0"/>
        </a:defRPr>
      </a:lvl2pPr>
      <a:lvl3pPr marL="914400" indent="-231775" algn="l" rtl="0" eaLnBrk="0" fontAlgn="base" hangingPunct="0">
        <a:spcBef>
          <a:spcPct val="25000"/>
        </a:spcBef>
        <a:spcAft>
          <a:spcPct val="0"/>
        </a:spcAft>
        <a:buClr>
          <a:srgbClr val="747271"/>
        </a:buClr>
        <a:buSzPct val="90000"/>
        <a:buFont typeface="Wingdings" panose="05000000000000000000" pitchFamily="2" charset="2"/>
        <a:buChar char="§"/>
        <a:defRPr sz="1400">
          <a:solidFill>
            <a:schemeClr val="tx1"/>
          </a:solidFill>
          <a:latin typeface="+mn-lt"/>
          <a:ea typeface="ＭＳ Ｐゴシック" charset="0"/>
        </a:defRPr>
      </a:lvl3pPr>
      <a:lvl4pPr marL="1260475" indent="-230188" algn="l" rtl="0" eaLnBrk="0" fontAlgn="base" hangingPunct="0">
        <a:spcBef>
          <a:spcPct val="20000"/>
        </a:spcBef>
        <a:spcAft>
          <a:spcPct val="0"/>
        </a:spcAft>
        <a:buClr>
          <a:srgbClr val="747271"/>
        </a:buClr>
        <a:buSzPct val="90000"/>
        <a:buFont typeface="Wingdings" panose="05000000000000000000" pitchFamily="2" charset="2"/>
        <a:buChar char="§"/>
        <a:defRPr sz="1200">
          <a:solidFill>
            <a:schemeClr val="tx1"/>
          </a:solidFill>
          <a:latin typeface="+mn-lt"/>
          <a:ea typeface="ＭＳ Ｐゴシック" charset="0"/>
        </a:defRPr>
      </a:lvl4pPr>
      <a:lvl5pPr marL="1544638" indent="-168275" algn="l" rtl="0" eaLnBrk="0" fontAlgn="base" hangingPunct="0">
        <a:spcBef>
          <a:spcPct val="20000"/>
        </a:spcBef>
        <a:spcAft>
          <a:spcPct val="0"/>
        </a:spcAft>
        <a:buClr>
          <a:srgbClr val="747271"/>
        </a:buClr>
        <a:buSzPct val="90000"/>
        <a:buFont typeface="Wingdings" panose="05000000000000000000" pitchFamily="2" charset="2"/>
        <a:buChar char="§"/>
        <a:defRPr sz="1200">
          <a:solidFill>
            <a:schemeClr val="tx1"/>
          </a:solidFill>
          <a:latin typeface="+mn-lt"/>
          <a:ea typeface="ＭＳ Ｐゴシック" charset="0"/>
        </a:defRPr>
      </a:lvl5pPr>
      <a:lvl6pPr marL="20018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6/3/2021</a:t>
            </a:fld>
            <a:endParaRPr lang="en-US" dirty="0"/>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dirty="0"/>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dirty="0"/>
          </a:p>
        </p:txBody>
      </p:sp>
    </p:spTree>
    <p:extLst>
      <p:ext uri="{BB962C8B-B14F-4D97-AF65-F5344CB8AC3E}">
        <p14:creationId xmlns:p14="http://schemas.microsoft.com/office/powerpoint/2010/main" val="154136048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a:xfrm>
            <a:off x="801252" y="609600"/>
            <a:ext cx="10708748" cy="2923244"/>
          </a:xfrm>
        </p:spPr>
        <p:txBody>
          <a:bodyPr/>
          <a:lstStyle/>
          <a:p>
            <a:r>
              <a:rPr lang="en-US" sz="4400" dirty="0"/>
              <a:t>High Hazard Potential Dam Rehabilitation Grant Program</a:t>
            </a:r>
            <a:br>
              <a:rPr lang="en-US" sz="4400" dirty="0"/>
            </a:br>
            <a:br>
              <a:rPr lang="en-US" sz="4400" dirty="0"/>
            </a:br>
            <a:r>
              <a:rPr lang="en-US" sz="4400" dirty="0"/>
              <a:t>WEBINAR</a:t>
            </a:r>
            <a:br>
              <a:rPr lang="en-US" sz="4400" dirty="0"/>
            </a:br>
            <a:r>
              <a:rPr lang="en-US" sz="3200" dirty="0"/>
              <a:t>2021 Grant Program Risk-based Eligibility Matrix</a:t>
            </a:r>
          </a:p>
        </p:txBody>
      </p:sp>
      <p:sp>
        <p:nvSpPr>
          <p:cNvPr id="3" name="Text Placeholder 2">
            <a:extLst>
              <a:ext uri="{FF2B5EF4-FFF2-40B4-BE49-F238E27FC236}">
                <a16:creationId xmlns:a16="http://schemas.microsoft.com/office/drawing/2014/main" id="{39CED87B-1A0F-8F4C-8666-B2142F1F75D4}"/>
              </a:ext>
              <a:ext uri="{C183D7F6-B498-43B3-948B-1728B52AA6E4}">
                <adec:decorative xmlns:adec="http://schemas.microsoft.com/office/drawing/2017/decorative" val="1"/>
              </a:ext>
            </a:extLst>
          </p:cNvPr>
          <p:cNvSpPr>
            <a:spLocks noGrp="1"/>
          </p:cNvSpPr>
          <p:nvPr>
            <p:ph type="body" sz="quarter" idx="10"/>
          </p:nvPr>
        </p:nvSpPr>
        <p:spPr>
          <a:xfrm>
            <a:off x="741626" y="5778530"/>
            <a:ext cx="10708748" cy="961172"/>
          </a:xfrm>
        </p:spPr>
        <p:txBody>
          <a:bodyPr>
            <a:normAutofit/>
          </a:bodyPr>
          <a:lstStyle/>
          <a:p>
            <a:r>
              <a:rPr lang="en-US" dirty="0">
                <a:ea typeface="Open Sans" panose="020B0606030504020204" pitchFamily="34" charset="0"/>
                <a:cs typeface="Open Sans" panose="020B0606030504020204" pitchFamily="34" charset="0"/>
              </a:rPr>
              <a:t>June 2, 2021</a:t>
            </a:r>
          </a:p>
        </p:txBody>
      </p:sp>
    </p:spTree>
    <p:extLst>
      <p:ext uri="{BB962C8B-B14F-4D97-AF65-F5344CB8AC3E}">
        <p14:creationId xmlns:p14="http://schemas.microsoft.com/office/powerpoint/2010/main" val="189935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10970986" cy="4106412"/>
          </a:xfrm>
        </p:spPr>
        <p:txBody>
          <a:bodyPr>
            <a:normAutofit/>
          </a:bodyPr>
          <a:lstStyle/>
          <a:p>
            <a:r>
              <a:rPr lang="en-US" b="1" dirty="0"/>
              <a:t>FEMA minimum guidance for PAR estimation</a:t>
            </a:r>
          </a:p>
          <a:p>
            <a:pPr lvl="1">
              <a:buFont typeface="Wingdings" panose="05000000000000000000" pitchFamily="2" charset="2"/>
              <a:buChar char="ü"/>
            </a:pPr>
            <a:r>
              <a:rPr lang="en-US" dirty="0"/>
              <a:t>PAR must be calculated </a:t>
            </a:r>
          </a:p>
          <a:p>
            <a:pPr lvl="1">
              <a:buFont typeface="Wingdings" panose="05000000000000000000" pitchFamily="2" charset="2"/>
              <a:buChar char="ü"/>
            </a:pPr>
            <a:r>
              <a:rPr lang="en-US" dirty="0"/>
              <a:t>PAR is for incremental risk of dam failure</a:t>
            </a:r>
          </a:p>
          <a:p>
            <a:pPr lvl="1">
              <a:buFont typeface="Wingdings" panose="05000000000000000000" pitchFamily="2" charset="2"/>
              <a:buChar char="ü"/>
            </a:pPr>
            <a:r>
              <a:rPr lang="en-US" dirty="0"/>
              <a:t>FEMA may audit the PAR documentation</a:t>
            </a:r>
          </a:p>
          <a:p>
            <a:r>
              <a:rPr lang="en-US" dirty="0"/>
              <a:t> </a:t>
            </a:r>
            <a:r>
              <a:rPr lang="en-US" b="1" dirty="0"/>
              <a:t>FEMA accepts many methods for PAR estimation including the following typical methods </a:t>
            </a:r>
          </a:p>
          <a:p>
            <a:pPr lvl="1">
              <a:buFont typeface="Wingdings" panose="05000000000000000000" pitchFamily="2" charset="2"/>
              <a:buChar char="ü"/>
            </a:pPr>
            <a:r>
              <a:rPr lang="en-US" dirty="0"/>
              <a:t>Using specialized dam breach software that estimate PAR</a:t>
            </a:r>
          </a:p>
          <a:p>
            <a:pPr lvl="1">
              <a:buFont typeface="Wingdings" panose="05000000000000000000" pitchFamily="2" charset="2"/>
              <a:buChar char="ü"/>
            </a:pPr>
            <a:r>
              <a:rPr lang="en-US" dirty="0"/>
              <a:t>Using GIS to overlay dam breach mapping to census block data</a:t>
            </a:r>
          </a:p>
          <a:p>
            <a:pPr lvl="1">
              <a:buFont typeface="Wingdings" panose="05000000000000000000" pitchFamily="2" charset="2"/>
              <a:buChar char="ü"/>
            </a:pPr>
            <a:r>
              <a:rPr lang="en-US" dirty="0"/>
              <a:t>Identifying structures in the dam breach inundation mapping area and applying population density per structure type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1869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(2)</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6269514" cy="1510513"/>
          </a:xfrm>
        </p:spPr>
        <p:txBody>
          <a:bodyPr>
            <a:normAutofit/>
          </a:bodyPr>
          <a:lstStyle/>
          <a:p>
            <a:r>
              <a:rPr lang="en-US" b="1" dirty="0"/>
              <a:t>Determination of Incremental PAR</a:t>
            </a:r>
          </a:p>
          <a:p>
            <a:pPr lvl="1">
              <a:buFont typeface="Wingdings" panose="05000000000000000000" pitchFamily="2" charset="2"/>
              <a:buChar char="ü"/>
            </a:pPr>
            <a:r>
              <a:rPr lang="en-US" dirty="0"/>
              <a:t>The PAR directly attributable to the dam failure</a:t>
            </a:r>
          </a:p>
          <a:p>
            <a:pPr lvl="1">
              <a:buFont typeface="Wingdings" panose="05000000000000000000" pitchFamily="2" charset="2"/>
              <a:buChar char="ü"/>
            </a:pPr>
            <a:r>
              <a:rPr lang="en-US" dirty="0"/>
              <a:t>Varies by failure mode</a:t>
            </a:r>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id="{29DE7044-550A-441E-A697-2985482031B9}"/>
              </a:ext>
            </a:extLst>
          </p:cNvPr>
          <p:cNvGraphicFramePr>
            <a:graphicFrameLocks noGrp="1"/>
          </p:cNvGraphicFramePr>
          <p:nvPr>
            <p:extLst>
              <p:ext uri="{D42A27DB-BD31-4B8C-83A1-F6EECF244321}">
                <p14:modId xmlns:p14="http://schemas.microsoft.com/office/powerpoint/2010/main" val="2174612121"/>
              </p:ext>
            </p:extLst>
          </p:nvPr>
        </p:nvGraphicFramePr>
        <p:xfrm>
          <a:off x="846525" y="3073567"/>
          <a:ext cx="6052842" cy="2293316"/>
        </p:xfrm>
        <a:graphic>
          <a:graphicData uri="http://schemas.openxmlformats.org/drawingml/2006/table">
            <a:tbl>
              <a:tblPr firstRow="1" firstCol="1" bandRow="1">
                <a:tableStyleId>{5C22544A-7EE6-4342-B048-85BDC9FD1C3A}</a:tableStyleId>
              </a:tblPr>
              <a:tblGrid>
                <a:gridCol w="1585769">
                  <a:extLst>
                    <a:ext uri="{9D8B030D-6E8A-4147-A177-3AD203B41FA5}">
                      <a16:colId xmlns:a16="http://schemas.microsoft.com/office/drawing/2014/main" val="1246693695"/>
                    </a:ext>
                  </a:extLst>
                </a:gridCol>
                <a:gridCol w="4467073">
                  <a:extLst>
                    <a:ext uri="{9D8B030D-6E8A-4147-A177-3AD203B41FA5}">
                      <a16:colId xmlns:a16="http://schemas.microsoft.com/office/drawing/2014/main" val="691124954"/>
                    </a:ext>
                  </a:extLst>
                </a:gridCol>
              </a:tblGrid>
              <a:tr h="415940">
                <a:tc>
                  <a:txBody>
                    <a:bodyPr/>
                    <a:lstStyle/>
                    <a:p>
                      <a:pPr marL="0" marR="0" algn="ctr">
                        <a:lnSpc>
                          <a:spcPct val="107000"/>
                        </a:lnSpc>
                        <a:spcBef>
                          <a:spcPts val="0"/>
                        </a:spcBef>
                        <a:spcAft>
                          <a:spcPts val="0"/>
                        </a:spcAft>
                      </a:pPr>
                      <a:r>
                        <a:rPr lang="en-US" sz="1100" dirty="0">
                          <a:effectLst/>
                        </a:rPr>
                        <a:t>Failure Mode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Dam Breach Mapping Inundation Mapping Scenario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7188697"/>
                  </a:ext>
                </a:extLst>
              </a:tr>
              <a:tr h="572695">
                <a:tc>
                  <a:txBody>
                    <a:bodyPr/>
                    <a:lstStyle/>
                    <a:p>
                      <a:pPr marL="0" marR="0" algn="ctr">
                        <a:lnSpc>
                          <a:spcPct val="107000"/>
                        </a:lnSpc>
                        <a:spcBef>
                          <a:spcPts val="0"/>
                        </a:spcBef>
                        <a:spcAft>
                          <a:spcPts val="0"/>
                        </a:spcAft>
                      </a:pPr>
                      <a:r>
                        <a:rPr lang="en-US" sz="1100" dirty="0">
                          <a:effectLst/>
                        </a:rPr>
                        <a:t>Static Failure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Fair weather breach and failure at normal pool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8349453"/>
                  </a:ext>
                </a:extLst>
              </a:tr>
              <a:tr h="519214">
                <a:tc>
                  <a:txBody>
                    <a:bodyPr/>
                    <a:lstStyle/>
                    <a:p>
                      <a:pPr marL="0" marR="0" algn="ctr">
                        <a:lnSpc>
                          <a:spcPct val="107000"/>
                        </a:lnSpc>
                        <a:spcBef>
                          <a:spcPts val="0"/>
                        </a:spcBef>
                        <a:spcAft>
                          <a:spcPts val="0"/>
                        </a:spcAft>
                      </a:pPr>
                      <a:r>
                        <a:rPr lang="en-US" sz="1100" dirty="0">
                          <a:effectLst/>
                        </a:rPr>
                        <a:t>Seismic Failure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Fair weather breach and failure at normal pool or at pool level based on site specific seismic study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787818"/>
                  </a:ext>
                </a:extLst>
              </a:tr>
              <a:tr h="785467">
                <a:tc>
                  <a:txBody>
                    <a:bodyPr/>
                    <a:lstStyle/>
                    <a:p>
                      <a:pPr marL="0" marR="0" algn="ctr">
                        <a:lnSpc>
                          <a:spcPct val="107000"/>
                        </a:lnSpc>
                        <a:spcBef>
                          <a:spcPts val="0"/>
                        </a:spcBef>
                        <a:spcAft>
                          <a:spcPts val="0"/>
                        </a:spcAft>
                      </a:pPr>
                      <a:r>
                        <a:rPr lang="en-US" sz="1100" dirty="0">
                          <a:effectLst/>
                        </a:rPr>
                        <a:t>Hydrologic Failure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The difference in the dam breach mapping areas with and without the dam failure at the spillway design flood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069296"/>
                  </a:ext>
                </a:extLst>
              </a:tr>
            </a:tbl>
          </a:graphicData>
        </a:graphic>
      </p:graphicFrame>
      <p:pic>
        <p:nvPicPr>
          <p:cNvPr id="9" name="Picture 8" descr="Overhead map">
            <a:extLst>
              <a:ext uri="{FF2B5EF4-FFF2-40B4-BE49-F238E27FC236}">
                <a16:creationId xmlns:a16="http://schemas.microsoft.com/office/drawing/2014/main" id="{A0F8CDAE-F3A2-4E60-8F13-C0F21B0AD751}"/>
              </a:ext>
            </a:extLst>
          </p:cNvPr>
          <p:cNvPicPr/>
          <p:nvPr/>
        </p:nvPicPr>
        <p:blipFill rotWithShape="1">
          <a:blip r:embed="rId3" cstate="screen">
            <a:extLst>
              <a:ext uri="{28A0092B-C50C-407E-A947-70E740481C1C}">
                <a14:useLocalDpi xmlns:a14="http://schemas.microsoft.com/office/drawing/2010/main"/>
              </a:ext>
            </a:extLst>
          </a:blip>
          <a:srcRect/>
          <a:stretch/>
        </p:blipFill>
        <p:spPr>
          <a:xfrm rot="16200000">
            <a:off x="8396713" y="1513933"/>
            <a:ext cx="2293316" cy="2763248"/>
          </a:xfrm>
          <a:prstGeom prst="rect">
            <a:avLst/>
          </a:prstGeom>
          <a:ln>
            <a:solidFill>
              <a:schemeClr val="tx1"/>
            </a:solidFill>
          </a:ln>
        </p:spPr>
      </p:pic>
      <p:pic>
        <p:nvPicPr>
          <p:cNvPr id="10" name="Picture 9" descr="Diagram of using water depth to indicate hydrologic failure incremental PAR">
            <a:extLst>
              <a:ext uri="{FF2B5EF4-FFF2-40B4-BE49-F238E27FC236}">
                <a16:creationId xmlns:a16="http://schemas.microsoft.com/office/drawing/2014/main" id="{F5B88954-4D47-4C7C-9360-D879D228F3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8961" y="4445669"/>
            <a:ext cx="3924980" cy="977896"/>
          </a:xfrm>
          <a:prstGeom prst="rect">
            <a:avLst/>
          </a:prstGeom>
        </p:spPr>
      </p:pic>
      <p:sp>
        <p:nvSpPr>
          <p:cNvPr id="7" name="TextBox 6" descr="&#10;">
            <a:extLst>
              <a:ext uri="{FF2B5EF4-FFF2-40B4-BE49-F238E27FC236}">
                <a16:creationId xmlns:a16="http://schemas.microsoft.com/office/drawing/2014/main" id="{1B42FD08-14FF-4BAF-BA4A-4BCAEBF0EE38}"/>
              </a:ext>
            </a:extLst>
          </p:cNvPr>
          <p:cNvSpPr txBox="1"/>
          <p:nvPr/>
        </p:nvSpPr>
        <p:spPr>
          <a:xfrm flipH="1">
            <a:off x="7524071" y="5366883"/>
            <a:ext cx="4345712" cy="369332"/>
          </a:xfrm>
          <a:prstGeom prst="rect">
            <a:avLst/>
          </a:prstGeom>
          <a:noFill/>
        </p:spPr>
        <p:txBody>
          <a:bodyPr wrap="square" rtlCol="0">
            <a:spAutoFit/>
          </a:bodyPr>
          <a:lstStyle/>
          <a:p>
            <a:r>
              <a:rPr lang="en-US" dirty="0"/>
              <a:t>Hydrologic failure incremental PAR</a:t>
            </a:r>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3083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(3)</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10129144" cy="2343993"/>
          </a:xfrm>
        </p:spPr>
        <p:txBody>
          <a:bodyPr>
            <a:normAutofit/>
          </a:bodyPr>
          <a:lstStyle/>
          <a:p>
            <a:r>
              <a:rPr lang="en-US" b="1" dirty="0"/>
              <a:t>Determination of PAR using specialized software that can simulate dam breach events (examples)</a:t>
            </a:r>
          </a:p>
          <a:p>
            <a:pPr lvl="1">
              <a:buFont typeface="Wingdings" panose="05000000000000000000" pitchFamily="2" charset="2"/>
              <a:buChar char="ü"/>
            </a:pPr>
            <a:r>
              <a:rPr lang="en-US" dirty="0"/>
              <a:t>USACE HEC LifeSIM</a:t>
            </a:r>
          </a:p>
          <a:p>
            <a:pPr lvl="1">
              <a:buFont typeface="Wingdings" panose="05000000000000000000" pitchFamily="2" charset="2"/>
              <a:buChar char="ü"/>
            </a:pPr>
            <a:r>
              <a:rPr lang="en-US" dirty="0"/>
              <a:t>FEMA HAZUS</a:t>
            </a:r>
          </a:p>
          <a:p>
            <a:pPr lvl="1">
              <a:buFont typeface="Wingdings" panose="05000000000000000000" pitchFamily="2" charset="2"/>
              <a:buChar char="ü"/>
            </a:pPr>
            <a:r>
              <a:rPr lang="en-US" dirty="0"/>
              <a:t>DSS-WISE Lite</a:t>
            </a:r>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pic>
        <p:nvPicPr>
          <p:cNvPr id="8" name="Picture 7" descr="Screenshot of a map of the University Lake Dam on the State Emergency Response Application">
            <a:extLst>
              <a:ext uri="{FF2B5EF4-FFF2-40B4-BE49-F238E27FC236}">
                <a16:creationId xmlns:a16="http://schemas.microsoft.com/office/drawing/2014/main" id="{B89C7BFF-DBD8-404A-8935-B984EA5E8C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82695" y="2289953"/>
            <a:ext cx="6705176" cy="3276600"/>
          </a:xfrm>
          <a:prstGeom prst="rect">
            <a:avLst/>
          </a:prstGeom>
        </p:spPr>
      </p:pic>
      <p:sp>
        <p:nvSpPr>
          <p:cNvPr id="6" name="TextBox 5">
            <a:extLst>
              <a:ext uri="{FF2B5EF4-FFF2-40B4-BE49-F238E27FC236}">
                <a16:creationId xmlns:a16="http://schemas.microsoft.com/office/drawing/2014/main" id="{D56EF91C-1B2B-4537-A374-E12F57F61764}"/>
              </a:ext>
            </a:extLst>
          </p:cNvPr>
          <p:cNvSpPr txBox="1"/>
          <p:nvPr/>
        </p:nvSpPr>
        <p:spPr>
          <a:xfrm>
            <a:off x="7826004" y="5645855"/>
            <a:ext cx="2364828" cy="369332"/>
          </a:xfrm>
          <a:prstGeom prst="rect">
            <a:avLst/>
          </a:prstGeom>
          <a:noFill/>
        </p:spPr>
        <p:txBody>
          <a:bodyPr wrap="square" rtlCol="0">
            <a:spAutoFit/>
          </a:bodyPr>
          <a:lstStyle/>
          <a:p>
            <a:r>
              <a:rPr lang="en-US" dirty="0"/>
              <a:t>Image custody of ESP</a:t>
            </a:r>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4550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(4)</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5357811" cy="3222171"/>
          </a:xfrm>
        </p:spPr>
        <p:txBody>
          <a:bodyPr>
            <a:normAutofit/>
          </a:bodyPr>
          <a:lstStyle/>
          <a:p>
            <a:r>
              <a:rPr lang="en-US" b="1" dirty="0"/>
              <a:t>Determination of PAR using HEC- LifeSIM</a:t>
            </a:r>
          </a:p>
          <a:p>
            <a:pPr lvl="1">
              <a:buFont typeface="Wingdings" panose="05000000000000000000" pitchFamily="2" charset="2"/>
              <a:buChar char="ü"/>
            </a:pPr>
            <a:r>
              <a:rPr lang="en-US" dirty="0"/>
              <a:t> USACE dynamic simulation model</a:t>
            </a:r>
          </a:p>
          <a:p>
            <a:pPr lvl="1">
              <a:buFont typeface="Wingdings" panose="05000000000000000000" pitchFamily="2" charset="2"/>
              <a:buChar char="ü"/>
            </a:pPr>
            <a:r>
              <a:rPr lang="en-US" dirty="0"/>
              <a:t>Agent based to simulate the movement of people</a:t>
            </a:r>
          </a:p>
          <a:p>
            <a:pPr lvl="1">
              <a:buFont typeface="Wingdings" panose="05000000000000000000" pitchFamily="2" charset="2"/>
              <a:buChar char="ü"/>
            </a:pPr>
            <a:r>
              <a:rPr lang="en-US" dirty="0"/>
              <a:t>Assesses the flood risk based on flood severity</a:t>
            </a:r>
          </a:p>
          <a:p>
            <a:pPr lvl="1">
              <a:buFont typeface="Wingdings" panose="05000000000000000000" pitchFamily="2" charset="2"/>
              <a:buChar char="ü"/>
            </a:pPr>
            <a:r>
              <a:rPr lang="en-US" dirty="0"/>
              <a:t>Using building structure data</a:t>
            </a:r>
          </a:p>
          <a:p>
            <a:pPr lvl="1">
              <a:buFont typeface="Wingdings" panose="05000000000000000000" pitchFamily="2" charset="2"/>
              <a:buChar char="ü"/>
            </a:pPr>
            <a:r>
              <a:rPr lang="en-US" dirty="0"/>
              <a:t>Producing PAR and potential of life loss</a:t>
            </a:r>
          </a:p>
          <a:p>
            <a:pPr marL="457200" lvl="1" indent="0">
              <a:buNone/>
            </a:pPr>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pic>
        <p:nvPicPr>
          <p:cNvPr id="7" name="Picture 6" descr="Screenshot of a map on the USACE HEC-LifeSIM software">
            <a:extLst>
              <a:ext uri="{FF2B5EF4-FFF2-40B4-BE49-F238E27FC236}">
                <a16:creationId xmlns:a16="http://schemas.microsoft.com/office/drawing/2014/main" id="{84F4AE78-8A3F-4BB9-85A2-8CFBBE790F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5634" y="1524001"/>
            <a:ext cx="5626656" cy="3910148"/>
          </a:xfrm>
          <a:prstGeom prst="rect">
            <a:avLst/>
          </a:prstGeom>
        </p:spPr>
      </p:pic>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4525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(5)</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4635000" cy="2343993"/>
          </a:xfrm>
        </p:spPr>
        <p:txBody>
          <a:bodyPr>
            <a:normAutofit lnSpcReduction="10000"/>
          </a:bodyPr>
          <a:lstStyle/>
          <a:p>
            <a:r>
              <a:rPr lang="en-US" b="1" dirty="0"/>
              <a:t>Determination of PAR from HAZUS</a:t>
            </a:r>
          </a:p>
          <a:p>
            <a:pPr lvl="1">
              <a:buFont typeface="Wingdings" panose="05000000000000000000" pitchFamily="2" charset="2"/>
              <a:buChar char="ü"/>
            </a:pPr>
            <a:r>
              <a:rPr lang="en-US" dirty="0"/>
              <a:t>Dam breach boundary can be imported in HAZUS</a:t>
            </a:r>
          </a:p>
          <a:p>
            <a:pPr lvl="1">
              <a:buFont typeface="Wingdings" panose="05000000000000000000" pitchFamily="2" charset="2"/>
              <a:buChar char="ü"/>
            </a:pPr>
            <a:r>
              <a:rPr lang="en-US" dirty="0"/>
              <a:t>Dasymetric census block data representing 2010 population can be exported for GIS estimation of PAR</a:t>
            </a:r>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pic>
        <p:nvPicPr>
          <p:cNvPr id="10" name="Picture 9" descr="FEMA HAZUS software methodology">
            <a:extLst>
              <a:ext uri="{FF2B5EF4-FFF2-40B4-BE49-F238E27FC236}">
                <a16:creationId xmlns:a16="http://schemas.microsoft.com/office/drawing/2014/main" id="{C025774B-2C0D-4CBA-A9F2-ED9E80571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9686" y="1422738"/>
            <a:ext cx="5614125" cy="4210594"/>
          </a:xfrm>
          <a:prstGeom prst="rect">
            <a:avLst/>
          </a:prstGeom>
        </p:spPr>
      </p:pic>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3322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(6)</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6269514" cy="628481"/>
          </a:xfrm>
        </p:spPr>
        <p:txBody>
          <a:bodyPr>
            <a:normAutofit/>
          </a:bodyPr>
          <a:lstStyle/>
          <a:p>
            <a:r>
              <a:rPr lang="en-US" b="1" dirty="0"/>
              <a:t>Determination of PAR using DSS-WISE Lite</a:t>
            </a:r>
          </a:p>
          <a:p>
            <a:pPr marL="0" indent="0">
              <a:buNone/>
            </a:pPr>
            <a:endParaRPr lang="en-US" dirty="0"/>
          </a:p>
          <a:p>
            <a:endParaRPr lang="en-US" dirty="0"/>
          </a:p>
          <a:p>
            <a:endParaRPr lang="en-US" dirty="0"/>
          </a:p>
          <a:p>
            <a:pPr marL="0" indent="0">
              <a:buNone/>
            </a:pPr>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8BB119EE-6CD3-45DA-8679-01E363BD87CA}"/>
              </a:ext>
            </a:extLst>
          </p:cNvPr>
          <p:cNvSpPr txBox="1"/>
          <p:nvPr/>
        </p:nvSpPr>
        <p:spPr>
          <a:xfrm>
            <a:off x="787105" y="1971033"/>
            <a:ext cx="6483952" cy="1846659"/>
          </a:xfrm>
          <a:prstGeom prst="rect">
            <a:avLst/>
          </a:prstGeom>
          <a:noFill/>
          <a:ln>
            <a:noFill/>
          </a:ln>
        </p:spPr>
        <p:txBody>
          <a:bodyPr wrap="square" rtlCol="0">
            <a:spAutoFit/>
          </a:bodyPr>
          <a:lstStyle/>
          <a:p>
            <a:pPr marL="800100" lvl="1" indent="-342900">
              <a:buClr>
                <a:srgbClr val="0072CE"/>
              </a:buClr>
              <a:buSzPct val="50000"/>
              <a:buFont typeface="Wingdings" panose="05000000000000000000" pitchFamily="2" charset="2"/>
              <a:buChar char="ü"/>
            </a:pPr>
            <a:r>
              <a:rPr lang="en-US" sz="2000" dirty="0"/>
              <a:t>Flood severity method DV zones</a:t>
            </a:r>
          </a:p>
          <a:p>
            <a:pPr marL="800100" lvl="1" indent="-342900">
              <a:buClr>
                <a:srgbClr val="0072CE"/>
              </a:buClr>
              <a:buSzPct val="50000"/>
              <a:buFont typeface="Wingdings" panose="05000000000000000000" pitchFamily="2" charset="2"/>
              <a:buChar char="ü"/>
            </a:pPr>
            <a:r>
              <a:rPr lang="en-US" sz="2000" dirty="0"/>
              <a:t>DSS-WISE HCOM module provides two</a:t>
            </a:r>
            <a:br>
              <a:rPr lang="en-US" sz="2000" dirty="0"/>
            </a:br>
            <a:r>
              <a:rPr lang="en-US" sz="2000" dirty="0"/>
              <a:t>different types of PAR analysis</a:t>
            </a:r>
          </a:p>
          <a:p>
            <a:pPr marL="1257300" lvl="2" indent="-342900">
              <a:buSzPct val="50000"/>
              <a:buFont typeface="Wingdings" panose="05000000000000000000" pitchFamily="2" charset="2"/>
              <a:buChar char="§"/>
            </a:pPr>
            <a:r>
              <a:rPr lang="en-US" b="1" dirty="0"/>
              <a:t>PAR Analysis using Census Block Population Dat</a:t>
            </a:r>
            <a:r>
              <a:rPr lang="en-US" dirty="0"/>
              <a:t>a</a:t>
            </a:r>
          </a:p>
          <a:p>
            <a:pPr marL="1257300" lvl="2" indent="-342900">
              <a:buSzPct val="50000"/>
              <a:buFont typeface="Wingdings" panose="05000000000000000000" pitchFamily="2" charset="2"/>
              <a:buChar char="§"/>
            </a:pPr>
            <a:r>
              <a:rPr lang="en-US" b="1" dirty="0"/>
              <a:t>PAR Analysis Using LandScan USA Gridded Population Data</a:t>
            </a:r>
            <a:r>
              <a:rPr lang="en-US" dirty="0"/>
              <a:t> </a:t>
            </a:r>
            <a:endParaRPr lang="en-US" sz="2000" dirty="0"/>
          </a:p>
        </p:txBody>
      </p:sp>
      <p:sp>
        <p:nvSpPr>
          <p:cNvPr id="9" name="Rectangle 3">
            <a:extLst>
              <a:ext uri="{FF2B5EF4-FFF2-40B4-BE49-F238E27FC236}">
                <a16:creationId xmlns:a16="http://schemas.microsoft.com/office/drawing/2014/main" id="{D5D24DC7-AF19-40DF-842E-582596CFFFF9}"/>
              </a:ext>
            </a:extLst>
          </p:cNvPr>
          <p:cNvSpPr>
            <a:spLocks noChangeArrowheads="1"/>
          </p:cNvSpPr>
          <p:nvPr/>
        </p:nvSpPr>
        <p:spPr bwMode="auto">
          <a:xfrm>
            <a:off x="8184510" y="1647867"/>
            <a:ext cx="180114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LMRoman12-Regular"/>
              </a:rPr>
              <a:t>ANALYSIS BASED ON CENSUS BLOCK DATA</a:t>
            </a:r>
            <a:br>
              <a:rPr kumimoji="0" lang="en-US" altLang="en-US" sz="1200" b="0" i="0" u="none" strike="noStrike" cap="none" normalizeH="0" baseline="0" dirty="0">
                <a:ln>
                  <a:noFill/>
                </a:ln>
                <a:solidFill>
                  <a:srgbClr val="000000"/>
                </a:solidFill>
                <a:effectLst/>
                <a:latin typeface="LMRoman12-Regular"/>
              </a:rPr>
            </a:br>
            <a:br>
              <a:rPr kumimoji="0" lang="en-US" altLang="en-US" sz="6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4D53B801-BBB0-4D04-8F85-C73F8812E4F8}"/>
              </a:ext>
            </a:extLst>
          </p:cNvPr>
          <p:cNvGraphicFramePr>
            <a:graphicFrameLocks noGrp="1"/>
          </p:cNvGraphicFramePr>
          <p:nvPr>
            <p:extLst>
              <p:ext uri="{D42A27DB-BD31-4B8C-83A1-F6EECF244321}">
                <p14:modId xmlns:p14="http://schemas.microsoft.com/office/powerpoint/2010/main" val="934966825"/>
              </p:ext>
            </p:extLst>
          </p:nvPr>
        </p:nvGraphicFramePr>
        <p:xfrm>
          <a:off x="7158034" y="1971032"/>
          <a:ext cx="4756139" cy="2103120"/>
        </p:xfrm>
        <a:graphic>
          <a:graphicData uri="http://schemas.openxmlformats.org/drawingml/2006/table">
            <a:tbl>
              <a:tblPr firstRow="1"/>
              <a:tblGrid>
                <a:gridCol w="3869640">
                  <a:extLst>
                    <a:ext uri="{9D8B030D-6E8A-4147-A177-3AD203B41FA5}">
                      <a16:colId xmlns:a16="http://schemas.microsoft.com/office/drawing/2014/main" val="2268182508"/>
                    </a:ext>
                  </a:extLst>
                </a:gridCol>
                <a:gridCol w="886499">
                  <a:extLst>
                    <a:ext uri="{9D8B030D-6E8A-4147-A177-3AD203B41FA5}">
                      <a16:colId xmlns:a16="http://schemas.microsoft.com/office/drawing/2014/main" val="2611883026"/>
                    </a:ext>
                  </a:extLst>
                </a:gridCol>
              </a:tblGrid>
              <a:tr h="0">
                <a:tc>
                  <a:txBody>
                    <a:bodyPr/>
                    <a:lstStyle/>
                    <a:p>
                      <a:r>
                        <a:rPr lang="en-US" sz="1200" b="0" i="0" dirty="0">
                          <a:solidFill>
                            <a:srgbClr val="000000"/>
                          </a:solidFill>
                          <a:effectLst/>
                          <a:latin typeface="LMRoman12-Regular"/>
                        </a:rPr>
                        <a:t>Population in completely or partially inundated census blocks: </a:t>
                      </a:r>
                      <a:br>
                        <a:rPr lang="en-US" sz="1200" b="0" i="0" dirty="0">
                          <a:solidFill>
                            <a:srgbClr val="000000"/>
                          </a:solidFill>
                          <a:effectLst/>
                          <a:latin typeface="LMRoman12-Regular"/>
                        </a:rPr>
                      </a:br>
                      <a:r>
                        <a:rPr lang="en-US" sz="1200" b="0" i="0" dirty="0">
                          <a:solidFill>
                            <a:srgbClr val="000000"/>
                          </a:solidFill>
                          <a:effectLst/>
                          <a:latin typeface="LMRoman12-Regular"/>
                        </a:rPr>
                        <a:t>Housings in completely or partially inundated census blocks: </a:t>
                      </a:r>
                      <a:br>
                        <a:rPr lang="en-US" sz="1200" b="0" i="0" dirty="0">
                          <a:solidFill>
                            <a:srgbClr val="000000"/>
                          </a:solidFill>
                          <a:effectLst/>
                          <a:latin typeface="LMRoman12-Regular"/>
                        </a:rPr>
                      </a:br>
                      <a:r>
                        <a:rPr lang="en-US" sz="1200" b="0" i="0" dirty="0">
                          <a:solidFill>
                            <a:srgbClr val="000000"/>
                          </a:solidFill>
                          <a:effectLst/>
                          <a:latin typeface="LMRoman12-Regular"/>
                        </a:rPr>
                        <a:t>Number of states in inundated area: </a:t>
                      </a:r>
                      <a:br>
                        <a:rPr lang="en-US" sz="1200" b="0" i="0" dirty="0">
                          <a:solidFill>
                            <a:srgbClr val="000000"/>
                          </a:solidFill>
                          <a:effectLst/>
                          <a:latin typeface="LMRoman12-Regular"/>
                        </a:rPr>
                      </a:br>
                      <a:r>
                        <a:rPr lang="en-US" sz="1200" b="0" i="0" dirty="0">
                          <a:solidFill>
                            <a:srgbClr val="000000"/>
                          </a:solidFill>
                          <a:effectLst/>
                          <a:latin typeface="LMRoman12-Regular"/>
                        </a:rPr>
                        <a:t>Number of counties in inundated area: </a:t>
                      </a:r>
                      <a:br>
                        <a:rPr lang="en-US" sz="1200" b="0" i="0" dirty="0">
                          <a:solidFill>
                            <a:srgbClr val="000000"/>
                          </a:solidFill>
                          <a:effectLst/>
                          <a:latin typeface="LMRoman12-Regular"/>
                        </a:rPr>
                      </a:br>
                      <a:r>
                        <a:rPr lang="en-US" sz="1200" b="0" i="0" dirty="0">
                          <a:solidFill>
                            <a:srgbClr val="000000"/>
                          </a:solidFill>
                          <a:effectLst/>
                          <a:latin typeface="LMRoman12-Regular"/>
                        </a:rPr>
                        <a:t>Number of census blocks in inundated area: </a:t>
                      </a:r>
                      <a:br>
                        <a:rPr lang="en-US" sz="1200" b="0" i="0" dirty="0">
                          <a:solidFill>
                            <a:srgbClr val="000000"/>
                          </a:solidFill>
                          <a:effectLst/>
                          <a:latin typeface="LMRoman12-Regular"/>
                        </a:rPr>
                      </a:br>
                      <a:r>
                        <a:rPr lang="en-US" sz="1200" b="0" i="0" dirty="0">
                          <a:solidFill>
                            <a:srgbClr val="000000"/>
                          </a:solidFill>
                          <a:effectLst/>
                          <a:latin typeface="LMRoman12-Regular"/>
                        </a:rPr>
                        <a:t>ANALYSIS BASED ON GRIDDED LANDSCAN USA DATA</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LMRoman12-Regular"/>
                        </a:rPr>
                        <a:t>23716</a:t>
                      </a:r>
                      <a:br>
                        <a:rPr lang="en-US" sz="1200" b="0" i="0" dirty="0">
                          <a:solidFill>
                            <a:srgbClr val="000000"/>
                          </a:solidFill>
                          <a:effectLst/>
                          <a:latin typeface="LMRoman12-Regular"/>
                        </a:rPr>
                      </a:br>
                      <a:r>
                        <a:rPr lang="en-US" sz="1200" b="0" i="0" dirty="0">
                          <a:solidFill>
                            <a:srgbClr val="000000"/>
                          </a:solidFill>
                          <a:effectLst/>
                          <a:latin typeface="LMRoman12-Regular"/>
                        </a:rPr>
                        <a:t>13214</a:t>
                      </a:r>
                      <a:br>
                        <a:rPr lang="en-US" sz="1200" b="0" i="0" dirty="0">
                          <a:solidFill>
                            <a:srgbClr val="000000"/>
                          </a:solidFill>
                          <a:effectLst/>
                          <a:latin typeface="LMRoman12-Regular"/>
                        </a:rPr>
                      </a:br>
                      <a:r>
                        <a:rPr lang="en-US" sz="1200" b="0" i="0" dirty="0">
                          <a:solidFill>
                            <a:srgbClr val="000000"/>
                          </a:solidFill>
                          <a:effectLst/>
                          <a:latin typeface="LMRoman12-Regular"/>
                        </a:rPr>
                        <a:t>1</a:t>
                      </a:r>
                      <a:br>
                        <a:rPr lang="en-US" sz="1200" b="0" i="0" dirty="0">
                          <a:solidFill>
                            <a:srgbClr val="000000"/>
                          </a:solidFill>
                          <a:effectLst/>
                          <a:latin typeface="LMRoman12-Regular"/>
                        </a:rPr>
                      </a:br>
                      <a:r>
                        <a:rPr lang="en-US" sz="1200" b="0" i="0" dirty="0">
                          <a:solidFill>
                            <a:srgbClr val="000000"/>
                          </a:solidFill>
                          <a:effectLst/>
                          <a:latin typeface="LMRoman12-Regular"/>
                        </a:rPr>
                        <a:t>1</a:t>
                      </a:r>
                      <a:br>
                        <a:rPr lang="en-US" sz="1200" b="0" i="0" dirty="0">
                          <a:solidFill>
                            <a:srgbClr val="000000"/>
                          </a:solidFill>
                          <a:effectLst/>
                          <a:latin typeface="LMRoman12-Regular"/>
                        </a:rPr>
                      </a:br>
                      <a:r>
                        <a:rPr lang="en-US" sz="1200" b="0" i="0" dirty="0">
                          <a:solidFill>
                            <a:srgbClr val="000000"/>
                          </a:solidFill>
                          <a:effectLst/>
                          <a:latin typeface="LMRoman12-Regular"/>
                        </a:rPr>
                        <a:t>248</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403094"/>
                  </a:ext>
                </a:extLst>
              </a:tr>
              <a:tr h="0">
                <a:tc>
                  <a:txBody>
                    <a:bodyPr/>
                    <a:lstStyle/>
                    <a:p>
                      <a:r>
                        <a:rPr lang="en-US" sz="1200" b="0" i="0" dirty="0">
                          <a:solidFill>
                            <a:srgbClr val="000000"/>
                          </a:solidFill>
                          <a:effectLst/>
                          <a:latin typeface="LMRoman12-Regular"/>
                        </a:rPr>
                        <a:t>Total Nighttime PAR in inundated area (see </a:t>
                      </a:r>
                      <a:r>
                        <a:rPr lang="en-US" sz="1200" b="0" i="0" dirty="0">
                          <a:solidFill>
                            <a:srgbClr val="0000FF"/>
                          </a:solidFill>
                          <a:effectLst/>
                          <a:latin typeface="LMRoman12-Regular"/>
                        </a:rPr>
                        <a:t>figure 2</a:t>
                      </a:r>
                      <a:r>
                        <a:rPr lang="en-US" sz="1200" b="0" i="0" dirty="0">
                          <a:solidFill>
                            <a:srgbClr val="000000"/>
                          </a:solidFill>
                          <a:effectLst/>
                          <a:latin typeface="LMRoman12-Regular"/>
                        </a:rPr>
                        <a:t>):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LMRoman12-Regular"/>
                        </a:rPr>
                        <a:t>4360</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812778"/>
                  </a:ext>
                </a:extLst>
              </a:tr>
              <a:tr h="0">
                <a:tc>
                  <a:txBody>
                    <a:bodyPr/>
                    <a:lstStyle/>
                    <a:p>
                      <a:r>
                        <a:rPr lang="en-US" sz="1200" b="0" i="0" dirty="0">
                          <a:solidFill>
                            <a:srgbClr val="000000"/>
                          </a:solidFill>
                          <a:effectLst/>
                          <a:latin typeface="LMRoman12-Regular"/>
                        </a:rPr>
                        <a:t>Total Daytime PAR in inundated area (see </a:t>
                      </a:r>
                      <a:r>
                        <a:rPr lang="en-US" sz="1200" b="0" i="0" dirty="0">
                          <a:solidFill>
                            <a:srgbClr val="0000FF"/>
                          </a:solidFill>
                          <a:effectLst/>
                          <a:latin typeface="LMRoman12-Regular"/>
                        </a:rPr>
                        <a:t>figure 3</a:t>
                      </a:r>
                      <a:r>
                        <a:rPr lang="en-US" sz="1200" b="0" i="0" dirty="0">
                          <a:solidFill>
                            <a:srgbClr val="000000"/>
                          </a:solidFill>
                          <a:effectLst/>
                          <a:latin typeface="LMRoman12-Regular"/>
                        </a:rPr>
                        <a:t>):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LMRoman12-Regular"/>
                        </a:rPr>
                        <a:t>20709</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837957"/>
                  </a:ext>
                </a:extLst>
              </a:tr>
            </a:tbl>
          </a:graphicData>
        </a:graphic>
      </p:graphicFrame>
      <p:graphicFrame>
        <p:nvGraphicFramePr>
          <p:cNvPr id="10" name="Object 9" descr="FEMA DSS-WISE HCOM Human Consequence Report cover">
            <a:extLst>
              <a:ext uri="{FF2B5EF4-FFF2-40B4-BE49-F238E27FC236}">
                <a16:creationId xmlns:a16="http://schemas.microsoft.com/office/drawing/2014/main" id="{29DDCC9C-3B7F-40F4-810F-DEF0625B2833}"/>
              </a:ext>
            </a:extLst>
          </p:cNvPr>
          <p:cNvGraphicFramePr>
            <a:graphicFrameLocks noChangeAspect="1"/>
          </p:cNvGraphicFramePr>
          <p:nvPr>
            <p:extLst>
              <p:ext uri="{D42A27DB-BD31-4B8C-83A1-F6EECF244321}">
                <p14:modId xmlns:p14="http://schemas.microsoft.com/office/powerpoint/2010/main" val="3155160822"/>
              </p:ext>
            </p:extLst>
          </p:nvPr>
        </p:nvGraphicFramePr>
        <p:xfrm>
          <a:off x="1515777" y="3902896"/>
          <a:ext cx="2205013" cy="2862208"/>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10" name="Object 9" descr="FEMA DSS-WISE HCOM Human Consequence Report cover">
                        <a:extLst>
                          <a:ext uri="{FF2B5EF4-FFF2-40B4-BE49-F238E27FC236}">
                            <a16:creationId xmlns:a16="http://schemas.microsoft.com/office/drawing/2014/main" id="{29DDCC9C-3B7F-40F4-810F-DEF0625B2833}"/>
                          </a:ext>
                        </a:extLst>
                      </p:cNvPr>
                      <p:cNvPicPr/>
                      <p:nvPr/>
                    </p:nvPicPr>
                    <p:blipFill>
                      <a:blip r:embed="rId4"/>
                      <a:stretch>
                        <a:fillRect/>
                      </a:stretch>
                    </p:blipFill>
                    <p:spPr>
                      <a:xfrm>
                        <a:off x="1515777" y="3902896"/>
                        <a:ext cx="2205013" cy="2862208"/>
                      </a:xfrm>
                      <a:prstGeom prst="rect">
                        <a:avLst/>
                      </a:prstGeom>
                      <a:ln>
                        <a:solidFill>
                          <a:schemeClr val="accent1"/>
                        </a:solidFill>
                      </a:ln>
                    </p:spPr>
                  </p:pic>
                </p:oleObj>
              </mc:Fallback>
            </mc:AlternateContent>
          </a:graphicData>
        </a:graphic>
      </p:graphicFrame>
      <p:pic>
        <p:nvPicPr>
          <p:cNvPr id="12" name="Picture 11" descr="A screenshot of the DSS-Wise Lite tool of Map 06: Census Blocks: Population Count">
            <a:extLst>
              <a:ext uri="{FF2B5EF4-FFF2-40B4-BE49-F238E27FC236}">
                <a16:creationId xmlns:a16="http://schemas.microsoft.com/office/drawing/2014/main" id="{ACF5AB97-5A70-4954-A7E4-D41595D03A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2946" y="4334371"/>
            <a:ext cx="3240746" cy="2363273"/>
          </a:xfrm>
          <a:prstGeom prst="rect">
            <a:avLst/>
          </a:prstGeom>
          <a:ln>
            <a:solidFill>
              <a:schemeClr val="accent1"/>
            </a:solidFill>
          </a:ln>
        </p:spPr>
      </p:pic>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7085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(7)</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8" y="1631292"/>
            <a:ext cx="10165244" cy="2285253"/>
          </a:xfrm>
        </p:spPr>
        <p:txBody>
          <a:bodyPr>
            <a:normAutofit/>
          </a:bodyPr>
          <a:lstStyle/>
          <a:p>
            <a:r>
              <a:rPr lang="en-US" b="1" dirty="0"/>
              <a:t>Using GIS to overlay dam breach mapping to census block data</a:t>
            </a:r>
          </a:p>
          <a:p>
            <a:pPr lvl="1">
              <a:buFont typeface="Wingdings" panose="05000000000000000000" pitchFamily="2" charset="2"/>
              <a:buChar char="ü"/>
            </a:pPr>
            <a:r>
              <a:rPr lang="en-US" dirty="0"/>
              <a:t>Overlay dam breach inundation mapping to census block polygons</a:t>
            </a:r>
          </a:p>
          <a:p>
            <a:pPr lvl="1">
              <a:buFont typeface="Wingdings" panose="05000000000000000000" pitchFamily="2" charset="2"/>
              <a:buChar char="ü"/>
            </a:pPr>
            <a:r>
              <a:rPr lang="en-US" dirty="0"/>
              <a:t>Using GIS apportion PAR to percentage of the polygon in the dam breach flood zone</a:t>
            </a:r>
          </a:p>
          <a:p>
            <a:pPr marL="0" indent="0">
              <a:buNone/>
            </a:pPr>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pic>
        <p:nvPicPr>
          <p:cNvPr id="8" name="Picture 7" descr="A GIS overlay of a dam breach inundation map with the census block polygons for Cerrillos Dam">
            <a:extLst>
              <a:ext uri="{FF2B5EF4-FFF2-40B4-BE49-F238E27FC236}">
                <a16:creationId xmlns:a16="http://schemas.microsoft.com/office/drawing/2014/main" id="{2D975FAB-882B-4FCC-A978-B92B636EE3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3277" y="3094085"/>
            <a:ext cx="5458050" cy="3528197"/>
          </a:xfrm>
          <a:prstGeom prst="rect">
            <a:avLst/>
          </a:prstGeom>
        </p:spPr>
      </p:pic>
      <p:pic>
        <p:nvPicPr>
          <p:cNvPr id="7" name="Picture 6" descr="A zoomed in map of the dam breach inundation map with census block polygons for Cerrillos Dam">
            <a:extLst>
              <a:ext uri="{FF2B5EF4-FFF2-40B4-BE49-F238E27FC236}">
                <a16:creationId xmlns:a16="http://schemas.microsoft.com/office/drawing/2014/main" id="{374279E4-DFAC-4D21-99F2-D20791531E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8827" y="3243394"/>
            <a:ext cx="3184067" cy="2285253"/>
          </a:xfrm>
          <a:prstGeom prst="rect">
            <a:avLst/>
          </a:prstGeom>
          <a:ln w="28575">
            <a:solidFill>
              <a:schemeClr val="bg1"/>
            </a:solidFill>
          </a:ln>
        </p:spPr>
      </p:pic>
      <p:pic>
        <p:nvPicPr>
          <p:cNvPr id="9" name="Picture 8" descr="A table that lists the population at risk and flood depths for a variety of dams">
            <a:extLst>
              <a:ext uri="{FF2B5EF4-FFF2-40B4-BE49-F238E27FC236}">
                <a16:creationId xmlns:a16="http://schemas.microsoft.com/office/drawing/2014/main" id="{D8E09722-520B-4176-9250-FB6C34A963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8746" y="3243394"/>
            <a:ext cx="4853854" cy="2565016"/>
          </a:xfrm>
          <a:prstGeom prst="rect">
            <a:avLst/>
          </a:prstGeom>
        </p:spPr>
      </p:pic>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5478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(8)</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8" y="1524001"/>
            <a:ext cx="8746347" cy="1308212"/>
          </a:xfrm>
        </p:spPr>
        <p:txBody>
          <a:bodyPr>
            <a:normAutofit/>
          </a:bodyPr>
          <a:lstStyle/>
          <a:p>
            <a:r>
              <a:rPr lang="en-US" b="1" dirty="0"/>
              <a:t>Inventory structures in the dam breach inundation mapping area and applying a population density per structure type</a:t>
            </a:r>
          </a:p>
          <a:p>
            <a:pPr lvl="1"/>
            <a:endParaRPr lang="en-US" b="1" dirty="0"/>
          </a:p>
          <a:p>
            <a:pPr marL="0" indent="0">
              <a:buNone/>
            </a:pPr>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sp>
        <p:nvSpPr>
          <p:cNvPr id="10" name="Content Placeholder 1">
            <a:extLst>
              <a:ext uri="{FF2B5EF4-FFF2-40B4-BE49-F238E27FC236}">
                <a16:creationId xmlns:a16="http://schemas.microsoft.com/office/drawing/2014/main" id="{226D9144-827A-4CB6-9A76-73D25BAB62B5}"/>
              </a:ext>
            </a:extLst>
          </p:cNvPr>
          <p:cNvSpPr txBox="1">
            <a:spLocks/>
          </p:cNvSpPr>
          <p:nvPr/>
        </p:nvSpPr>
        <p:spPr>
          <a:xfrm>
            <a:off x="738189" y="2261151"/>
            <a:ext cx="5223281" cy="3363985"/>
          </a:xfrm>
          <a:prstGeom prst="rect">
            <a:avLst/>
          </a:prstGeom>
        </p:spPr>
        <p:txBody>
          <a:bodyPr vert="horz" lIns="91440" tIns="45720" rIns="91440" bIns="45720" rtlCol="0">
            <a:normAutofit fontScale="92500" lnSpcReduction="1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panose="05000000000000000000" pitchFamily="2" charset="2"/>
              <a:buChar char="ü"/>
            </a:pPr>
            <a:r>
              <a:rPr lang="en-US" sz="1800" b="1" dirty="0"/>
              <a:t>Identify structure type</a:t>
            </a:r>
          </a:p>
          <a:p>
            <a:pPr lvl="2">
              <a:buFont typeface="Arial" panose="020B0604020202020204" pitchFamily="34" charset="0"/>
              <a:buChar char="•"/>
            </a:pPr>
            <a:r>
              <a:rPr lang="en-US" sz="1600" b="1" dirty="0"/>
              <a:t>Parcel/building data</a:t>
            </a:r>
          </a:p>
          <a:p>
            <a:pPr lvl="2">
              <a:buFont typeface="Arial" panose="020B0604020202020204" pitchFamily="34" charset="0"/>
              <a:buChar char="•"/>
            </a:pPr>
            <a:r>
              <a:rPr lang="en-US" sz="1600" b="1" dirty="0"/>
              <a:t>Building footprints GIS layers</a:t>
            </a:r>
          </a:p>
          <a:p>
            <a:pPr lvl="2">
              <a:buFont typeface="Arial" panose="020B0604020202020204" pitchFamily="34" charset="0"/>
              <a:buChar char="•"/>
            </a:pPr>
            <a:r>
              <a:rPr lang="en-US" sz="1600" b="1" dirty="0"/>
              <a:t>From aerial photographs</a:t>
            </a:r>
          </a:p>
          <a:p>
            <a:pPr lvl="1">
              <a:buFont typeface="Wingdings" panose="05000000000000000000" pitchFamily="2" charset="2"/>
              <a:buChar char="ü"/>
            </a:pPr>
            <a:r>
              <a:rPr lang="en-US" sz="1800" b="1" dirty="0"/>
              <a:t>For residential structures use 2.53 people per household (2020 census table HH-6)</a:t>
            </a:r>
          </a:p>
          <a:p>
            <a:pPr lvl="1">
              <a:buFont typeface="Wingdings" panose="05000000000000000000" pitchFamily="2" charset="2"/>
              <a:buChar char="ü"/>
            </a:pPr>
            <a:r>
              <a:rPr lang="en-US" sz="1800" b="1" dirty="0"/>
              <a:t>For other building types estimate population</a:t>
            </a:r>
          </a:p>
          <a:p>
            <a:pPr lvl="2">
              <a:buFont typeface="Wingdings" panose="05000000000000000000" pitchFamily="2" charset="2"/>
              <a:buChar char="§"/>
            </a:pPr>
            <a:r>
              <a:rPr lang="en-US" sz="1600" b="1" dirty="0"/>
              <a:t>County  records</a:t>
            </a:r>
          </a:p>
          <a:p>
            <a:pPr lvl="2">
              <a:buFont typeface="Wingdings" panose="05000000000000000000" pitchFamily="2" charset="2"/>
              <a:buChar char="§"/>
            </a:pPr>
            <a:r>
              <a:rPr lang="en-US" sz="1600" b="1" dirty="0"/>
              <a:t>Available databases</a:t>
            </a:r>
          </a:p>
          <a:p>
            <a:pPr lvl="2">
              <a:buFont typeface="Wingdings" panose="05000000000000000000" pitchFamily="2" charset="2"/>
              <a:buChar char="§"/>
            </a:pPr>
            <a:r>
              <a:rPr lang="en-US" sz="1600" b="1" dirty="0"/>
              <a:t>Parking spaces etc.</a:t>
            </a:r>
          </a:p>
          <a:p>
            <a:pPr marL="0" indent="0">
              <a:buFont typeface="Wingdings" charset="2"/>
              <a:buNone/>
            </a:pPr>
            <a:endParaRPr lang="en-US" dirty="0"/>
          </a:p>
          <a:p>
            <a:endParaRPr lang="en-US" dirty="0"/>
          </a:p>
          <a:p>
            <a:endParaRPr lang="en-US" dirty="0"/>
          </a:p>
          <a:p>
            <a:pPr marL="0" indent="0">
              <a:buFont typeface="Wingdings" charset="2"/>
              <a:buNone/>
            </a:pPr>
            <a:endParaRPr lang="en-US" dirty="0"/>
          </a:p>
          <a:p>
            <a:endParaRPr lang="en-US" dirty="0"/>
          </a:p>
          <a:p>
            <a:endParaRPr lang="en-US" dirty="0"/>
          </a:p>
          <a:p>
            <a:endParaRPr lang="en-US" dirty="0"/>
          </a:p>
        </p:txBody>
      </p:sp>
      <p:pic>
        <p:nvPicPr>
          <p:cNvPr id="9" name="Picture 5" descr="A parking lit space observed from an aerial photograph to estimate PAR">
            <a:extLst>
              <a:ext uri="{FF2B5EF4-FFF2-40B4-BE49-F238E27FC236}">
                <a16:creationId xmlns:a16="http://schemas.microsoft.com/office/drawing/2014/main" id="{09A4BE9F-F7F0-4E61-8904-7C1F24F212D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0531" y="2482044"/>
            <a:ext cx="5580523" cy="352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8100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Estimation of the Population-at-Risk (9)</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8" y="1524000"/>
            <a:ext cx="9162557" cy="3606349"/>
          </a:xfrm>
        </p:spPr>
        <p:txBody>
          <a:bodyPr>
            <a:normAutofit fontScale="85000" lnSpcReduction="10000"/>
          </a:bodyPr>
          <a:lstStyle/>
          <a:p>
            <a:r>
              <a:rPr lang="en-US" b="1" dirty="0"/>
              <a:t>Other Considerations</a:t>
            </a:r>
          </a:p>
          <a:p>
            <a:pPr lvl="1">
              <a:buFont typeface="Wingdings" panose="05000000000000000000" pitchFamily="2" charset="2"/>
              <a:buChar char="ü"/>
            </a:pPr>
            <a:r>
              <a:rPr lang="en-US" dirty="0"/>
              <a:t>Focus the PAR on building structures in the dam breach flood inundation zone</a:t>
            </a:r>
          </a:p>
          <a:p>
            <a:pPr lvl="1">
              <a:buFont typeface="Wingdings" panose="05000000000000000000" pitchFamily="2" charset="2"/>
              <a:buChar char="ü"/>
            </a:pPr>
            <a:r>
              <a:rPr lang="en-US" dirty="0"/>
              <a:t>Appropriate to include structures in proximity of inundation boundary to account for uncertainty</a:t>
            </a:r>
          </a:p>
          <a:p>
            <a:pPr lvl="1">
              <a:buFont typeface="Wingdings" panose="05000000000000000000" pitchFamily="2" charset="2"/>
              <a:buChar char="ü"/>
            </a:pPr>
            <a:r>
              <a:rPr lang="en-US" dirty="0"/>
              <a:t>PAR for primary roads can  be considered using the procedures included in state dam safety guidelines</a:t>
            </a:r>
          </a:p>
          <a:p>
            <a:pPr lvl="1">
              <a:buFont typeface="Wingdings" panose="05000000000000000000" pitchFamily="2" charset="2"/>
              <a:buChar char="ü"/>
            </a:pPr>
            <a:r>
              <a:rPr lang="en-US" dirty="0"/>
              <a:t>PAR for seasonal or non-permanent population such as campgrounds are not to be used</a:t>
            </a:r>
          </a:p>
          <a:p>
            <a:pPr lvl="1">
              <a:buFont typeface="Wingdings" panose="05000000000000000000" pitchFamily="2" charset="2"/>
              <a:buChar char="ü"/>
            </a:pPr>
            <a:r>
              <a:rPr lang="en-US" dirty="0"/>
              <a:t>Use the higher of the PAR for any of the 3 failure modes</a:t>
            </a:r>
          </a:p>
          <a:p>
            <a:pPr lvl="1">
              <a:buFont typeface="Wingdings" panose="05000000000000000000" pitchFamily="2" charset="2"/>
              <a:buChar char="ü"/>
            </a:pPr>
            <a:r>
              <a:rPr lang="en-US" dirty="0"/>
              <a:t>The higher of day or night PAR may be used if available</a:t>
            </a:r>
          </a:p>
          <a:p>
            <a:pPr lvl="1">
              <a:buFont typeface="Wingdings" panose="05000000000000000000" pitchFamily="2" charset="2"/>
              <a:buChar char="ü"/>
            </a:pPr>
            <a:r>
              <a:rPr lang="en-US" dirty="0"/>
              <a:t>PAR should be rounded up to the next whole integer.</a:t>
            </a:r>
          </a:p>
          <a:p>
            <a:pPr lvl="1"/>
            <a:endParaRPr lang="en-US" b="1" dirty="0"/>
          </a:p>
          <a:p>
            <a:pPr marL="0" indent="0">
              <a:buNone/>
            </a:pPr>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7578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218DB3-5C42-4399-AD19-83162F2ACC57}"/>
              </a:ext>
            </a:extLst>
          </p:cNvPr>
          <p:cNvSpPr>
            <a:spLocks noGrp="1"/>
          </p:cNvSpPr>
          <p:nvPr>
            <p:ph type="title"/>
          </p:nvPr>
        </p:nvSpPr>
        <p:spPr>
          <a:xfrm>
            <a:off x="819110" y="1836137"/>
            <a:ext cx="10715627" cy="743347"/>
          </a:xfrm>
        </p:spPr>
        <p:txBody>
          <a:bodyPr>
            <a:normAutofit/>
          </a:bodyPr>
          <a:lstStyle/>
          <a:p>
            <a:r>
              <a:rPr lang="en-US" dirty="0"/>
              <a:t>Questions</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3530600" y="3954254"/>
            <a:ext cx="4584700" cy="1633746"/>
          </a:xfrm>
          <a:prstGeom prst="rect">
            <a:avLst/>
          </a:prstGeom>
        </p:spPr>
      </p:pic>
    </p:spTree>
    <p:extLst>
      <p:ext uri="{BB962C8B-B14F-4D97-AF65-F5344CB8AC3E}">
        <p14:creationId xmlns:p14="http://schemas.microsoft.com/office/powerpoint/2010/main" val="344238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a:xfrm>
            <a:off x="608717" y="621379"/>
            <a:ext cx="10715627" cy="743347"/>
          </a:xfrm>
        </p:spPr>
        <p:txBody>
          <a:bodyPr/>
          <a:lstStyle/>
          <a:p>
            <a:r>
              <a:rPr lang="en-US" dirty="0"/>
              <a:t>Agenda</a:t>
            </a:r>
          </a:p>
        </p:txBody>
      </p:sp>
      <p:sp>
        <p:nvSpPr>
          <p:cNvPr id="3" name="Text Placeholder 2">
            <a:extLst>
              <a:ext uri="{FF2B5EF4-FFF2-40B4-BE49-F238E27FC236}">
                <a16:creationId xmlns:a16="http://schemas.microsoft.com/office/drawing/2014/main" id="{E88ADCCF-C737-7A41-A8A1-0E660483818F}"/>
              </a:ext>
            </a:extLst>
          </p:cNvPr>
          <p:cNvSpPr>
            <a:spLocks noGrp="1"/>
          </p:cNvSpPr>
          <p:nvPr>
            <p:ph type="body" sz="quarter" idx="10"/>
          </p:nvPr>
        </p:nvSpPr>
        <p:spPr>
          <a:xfrm>
            <a:off x="745067" y="1940703"/>
            <a:ext cx="10195928" cy="4179243"/>
          </a:xfrm>
        </p:spPr>
        <p:txBody>
          <a:bodyPr>
            <a:normAutofit/>
          </a:bodyPr>
          <a:lstStyle/>
          <a:p>
            <a:pPr marL="342900" indent="-342900">
              <a:buFont typeface="Wingdings" panose="05000000000000000000" pitchFamily="2" charset="2"/>
              <a:buChar char="§"/>
            </a:pPr>
            <a:r>
              <a:rPr lang="en-US" sz="2400" dirty="0"/>
              <a:t>Purpose of the briefing</a:t>
            </a:r>
          </a:p>
          <a:p>
            <a:endParaRPr lang="en-US" sz="2400" dirty="0"/>
          </a:p>
          <a:p>
            <a:pPr marL="342900" indent="-342900">
              <a:buFont typeface="Wingdings" panose="05000000000000000000" pitchFamily="2" charset="2"/>
              <a:buChar char="§"/>
            </a:pPr>
            <a:r>
              <a:rPr lang="en-US" sz="2400" dirty="0"/>
              <a:t>Overview of risk informed prioritization methodology for the 2021 HHPD </a:t>
            </a:r>
          </a:p>
          <a:p>
            <a:pPr marL="1085850" lvl="1" indent="-342900">
              <a:buClr>
                <a:schemeClr val="bg1"/>
              </a:buClr>
              <a:buFont typeface="Wingdings" panose="05000000000000000000" pitchFamily="2" charset="2"/>
              <a:buChar char="ü"/>
            </a:pPr>
            <a:endParaRPr lang="en-US" dirty="0">
              <a:solidFill>
                <a:schemeClr val="bg1"/>
              </a:solidFill>
            </a:endParaRPr>
          </a:p>
          <a:p>
            <a:pPr marL="342900" indent="-342900">
              <a:buFont typeface="Wingdings" panose="05000000000000000000" pitchFamily="2" charset="2"/>
              <a:buChar char="§"/>
            </a:pPr>
            <a:r>
              <a:rPr lang="en-US" sz="2400" dirty="0"/>
              <a:t>Methods for the determination of the population-at-risk </a:t>
            </a:r>
          </a:p>
          <a:p>
            <a:endParaRPr lang="en-US" sz="2400" dirty="0"/>
          </a:p>
          <a:p>
            <a:pPr marL="342900" indent="-342900">
              <a:buFont typeface="Wingdings" panose="05000000000000000000" pitchFamily="2" charset="2"/>
              <a:buChar char="§"/>
            </a:pPr>
            <a:r>
              <a:rPr lang="en-US" sz="2400" dirty="0"/>
              <a:t>QUESTIONS</a:t>
            </a:r>
            <a:endParaRPr lang="en-US" dirty="0"/>
          </a:p>
        </p:txBody>
      </p:sp>
    </p:spTree>
    <p:extLst>
      <p:ext uri="{BB962C8B-B14F-4D97-AF65-F5344CB8AC3E}">
        <p14:creationId xmlns:p14="http://schemas.microsoft.com/office/powerpoint/2010/main" val="92574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23D2962-EA79-49CD-A62F-5AEB239B0394}"/>
              </a:ext>
            </a:extLst>
          </p:cNvPr>
          <p:cNvSpPr txBox="1">
            <a:spLocks noGrp="1"/>
          </p:cNvSpPr>
          <p:nvPr>
            <p:ph type="title" idx="4294967295"/>
          </p:nvPr>
        </p:nvSpPr>
        <p:spPr>
          <a:xfrm>
            <a:off x="890589" y="604840"/>
            <a:ext cx="10715627" cy="743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2800" kern="1200">
                <a:solidFill>
                  <a:srgbClr val="00528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5288"/>
                </a:solidFill>
                <a:effectLst/>
                <a:uLnTx/>
                <a:uFillTx/>
                <a:latin typeface="+mj-lt"/>
                <a:ea typeface="+mj-ea"/>
                <a:cs typeface="+mj-cs"/>
              </a:rPr>
              <a:t>Purpose of the Briefing</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10715627" cy="4106412"/>
          </a:xfrm>
        </p:spPr>
        <p:txBody>
          <a:bodyPr>
            <a:normAutofit/>
          </a:bodyPr>
          <a:lstStyle/>
          <a:p>
            <a:pPr indent="-342900"/>
            <a:r>
              <a:rPr lang="en-US" b="1" dirty="0"/>
              <a:t>To introduce the risk-based eligibility matrix for use with the 2021 HHPD grants</a:t>
            </a:r>
          </a:p>
          <a:p>
            <a:pPr lvl="1" indent="-342900">
              <a:buFont typeface="Wingdings" panose="05000000000000000000" pitchFamily="2" charset="2"/>
              <a:buChar char=""/>
            </a:pPr>
            <a:r>
              <a:rPr lang="en-US" sz="1900" dirty="0"/>
              <a:t>To establish a consistent nationwide process for assessing dam risk</a:t>
            </a:r>
          </a:p>
          <a:p>
            <a:pPr lvl="1" indent="-342900">
              <a:buFont typeface="Wingdings" panose="05000000000000000000" pitchFamily="2" charset="2"/>
              <a:buChar char=""/>
            </a:pPr>
            <a:r>
              <a:rPr lang="en-US" sz="1900" dirty="0"/>
              <a:t>To direct 2021 funding to the most at-risk dams eligible under the HHPD</a:t>
            </a:r>
            <a:endParaRPr lang="en-US" dirty="0"/>
          </a:p>
          <a:p>
            <a:pPr indent="-342900"/>
            <a:r>
              <a:rPr lang="en-US" b="1" dirty="0"/>
              <a:t>How to map dams to the risk-based eligibility matrix</a:t>
            </a:r>
          </a:p>
          <a:p>
            <a:pPr lvl="1" indent="-342900">
              <a:buFont typeface="Wingdings" panose="05000000000000000000" pitchFamily="2" charset="2"/>
              <a:buChar char=""/>
            </a:pPr>
            <a:r>
              <a:rPr lang="en-US" sz="1900" dirty="0"/>
              <a:t>Review the inventory of dams to identify dams eligible under the Act</a:t>
            </a:r>
          </a:p>
          <a:p>
            <a:pPr lvl="1" indent="-342900">
              <a:buFont typeface="Wingdings" panose="05000000000000000000" pitchFamily="2" charset="2"/>
              <a:buChar char=""/>
            </a:pPr>
            <a:r>
              <a:rPr lang="en-US" sz="1900" dirty="0"/>
              <a:t>Further review and identify eligible dams considered as an unacceptable risk to the public</a:t>
            </a:r>
          </a:p>
          <a:p>
            <a:pPr lvl="1" indent="-342900">
              <a:buFont typeface="Wingdings" panose="05000000000000000000" pitchFamily="2" charset="2"/>
              <a:buChar char=""/>
            </a:pPr>
            <a:r>
              <a:rPr lang="en-US" sz="1900" dirty="0"/>
              <a:t>Use of the NID condition assessment and population-at-risk to prioritize dams by risk for the 2021 HHPD grants</a:t>
            </a:r>
          </a:p>
          <a:p>
            <a:pPr indent="-342900"/>
            <a:r>
              <a:rPr lang="en-US" b="1" dirty="0"/>
              <a:t>How to estimate population-at-risk to map dams to the risk-based eligibility  matrix</a:t>
            </a:r>
          </a:p>
          <a:p>
            <a:pPr lvl="1" indent="-342900"/>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9331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23D2962-EA79-49CD-A62F-5AEB239B0394}"/>
              </a:ext>
            </a:extLst>
          </p:cNvPr>
          <p:cNvSpPr txBox="1">
            <a:spLocks noGrp="1"/>
          </p:cNvSpPr>
          <p:nvPr>
            <p:ph type="title" idx="4294967295"/>
          </p:nvPr>
        </p:nvSpPr>
        <p:spPr>
          <a:xfrm>
            <a:off x="890589" y="604840"/>
            <a:ext cx="10715627" cy="743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2800" kern="1200">
                <a:solidFill>
                  <a:srgbClr val="00528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5288"/>
                </a:solidFill>
                <a:effectLst/>
                <a:uLnTx/>
                <a:uFillTx/>
                <a:latin typeface="+mj-lt"/>
                <a:ea typeface="+mj-ea"/>
                <a:cs typeface="+mj-cs"/>
              </a:rPr>
              <a:t>Risk Informed Prioritization</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90" y="1524000"/>
            <a:ext cx="11041804" cy="4106412"/>
          </a:xfrm>
        </p:spPr>
        <p:txBody>
          <a:bodyPr>
            <a:normAutofit fontScale="92500"/>
          </a:bodyPr>
          <a:lstStyle/>
          <a:p>
            <a:pPr indent="-342900"/>
            <a:r>
              <a:rPr lang="en-US" b="1" dirty="0"/>
              <a:t>The Act requires risk prioritization</a:t>
            </a:r>
          </a:p>
          <a:p>
            <a:pPr lvl="1" indent="-342900">
              <a:buFont typeface="Wingdings" panose="05000000000000000000" pitchFamily="2" charset="2"/>
              <a:buChar char=""/>
            </a:pPr>
            <a:r>
              <a:rPr lang="en-US" i="1" dirty="0"/>
              <a:t>“The Administrator, in consultation with the Board, must develop a risk-based priority system  for use in identifying eligible high hazard potential dams”</a:t>
            </a:r>
          </a:p>
          <a:p>
            <a:pPr indent="-342900">
              <a:buFont typeface="Wingdings" panose="05000000000000000000" pitchFamily="2" charset="2"/>
              <a:buChar char="§"/>
            </a:pPr>
            <a:r>
              <a:rPr lang="en-US" b="1" dirty="0"/>
              <a:t>FEMA consulted with the Board during the FY 2019 and 2020 grant cycles</a:t>
            </a:r>
          </a:p>
          <a:p>
            <a:pPr lvl="1" indent="-342900">
              <a:buFont typeface="Wingdings" panose="05000000000000000000" pitchFamily="2" charset="2"/>
              <a:buChar char="ü"/>
            </a:pPr>
            <a:r>
              <a:rPr lang="en-US" dirty="0"/>
              <a:t>Resulting in a risk prioritization requirement for selection of projects after the initial application</a:t>
            </a:r>
          </a:p>
          <a:p>
            <a:pPr indent="-342900">
              <a:buFont typeface="Wingdings" panose="05000000000000000000" pitchFamily="2" charset="2"/>
              <a:buChar char="§"/>
            </a:pPr>
            <a:r>
              <a:rPr lang="en-US" b="1" dirty="0"/>
              <a:t>The need in 2021 is to move risk prioritization to the HHPD initial application</a:t>
            </a:r>
          </a:p>
          <a:p>
            <a:pPr lvl="1" indent="-342900">
              <a:buFont typeface="Wingdings" panose="05000000000000000000" pitchFamily="2" charset="2"/>
              <a:buChar char=""/>
            </a:pPr>
            <a:r>
              <a:rPr lang="en-US" dirty="0"/>
              <a:t>The HHPD program is maturing in year 3. Congressional oversight is occurring to evaluate how the allocated funds have justified the public expenditure to reduce risk</a:t>
            </a:r>
          </a:p>
          <a:p>
            <a:pPr lvl="1" indent="-342900">
              <a:buFont typeface="Wingdings" panose="05000000000000000000" pitchFamily="2" charset="2"/>
              <a:buChar char=""/>
            </a:pPr>
            <a:r>
              <a:rPr lang="en-US" dirty="0"/>
              <a:t>A consistent nationwide process is needed  for assessing dam risk and for fair allocation of funds</a:t>
            </a:r>
          </a:p>
          <a:p>
            <a:pPr lvl="1" indent="-342900">
              <a:buFont typeface="Wingdings" panose="05000000000000000000" pitchFamily="2" charset="2"/>
              <a:buChar char=""/>
            </a:pPr>
            <a:r>
              <a:rPr lang="en-US" dirty="0"/>
              <a:t>A focus in the  2021 funding is to direct grants to the most at-risk dams eligible under the HHPD</a:t>
            </a:r>
          </a:p>
          <a:p>
            <a:pPr lvl="1" indent="-342900">
              <a:buFont typeface="Wingdings" panose="05000000000000000000" pitchFamily="2" charset="2"/>
              <a:buChar char="ü"/>
            </a:pPr>
            <a:endParaRPr lang="en-US" dirty="0"/>
          </a:p>
          <a:p>
            <a:pPr lvl="1" indent="-342900">
              <a:buFont typeface="Wingdings" panose="05000000000000000000" pitchFamily="2" charset="2"/>
              <a:buChar char="ü"/>
            </a:pPr>
            <a:endParaRPr lang="en-US" dirty="0"/>
          </a:p>
          <a:p>
            <a:pPr lvl="1" indent="-342900">
              <a:buFont typeface="Wingdings" panose="05000000000000000000" pitchFamily="2" charset="2"/>
              <a:buChar char=""/>
            </a:pPr>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485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23D2962-EA79-49CD-A62F-5AEB239B0394}"/>
              </a:ext>
            </a:extLst>
          </p:cNvPr>
          <p:cNvSpPr txBox="1">
            <a:spLocks noGrp="1"/>
          </p:cNvSpPr>
          <p:nvPr>
            <p:ph type="title" idx="4294967295"/>
          </p:nvPr>
        </p:nvSpPr>
        <p:spPr>
          <a:xfrm>
            <a:off x="890589" y="604840"/>
            <a:ext cx="10715627" cy="743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2800" kern="1200">
                <a:solidFill>
                  <a:srgbClr val="00528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5288"/>
                </a:solidFill>
                <a:effectLst/>
                <a:uLnTx/>
                <a:uFillTx/>
                <a:latin typeface="+mj-lt"/>
                <a:ea typeface="+mj-ea"/>
                <a:cs typeface="+mj-cs"/>
              </a:rPr>
              <a:t>Risk Informed Prioritization (2)</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6785115" cy="4106412"/>
          </a:xfrm>
        </p:spPr>
        <p:txBody>
          <a:bodyPr>
            <a:normAutofit lnSpcReduction="10000"/>
          </a:bodyPr>
          <a:lstStyle/>
          <a:p>
            <a:pPr indent="-342900"/>
            <a:r>
              <a:rPr lang="en-US" b="1" dirty="0"/>
              <a:t>In FY 2021 FEMA consulted with the Board</a:t>
            </a:r>
          </a:p>
          <a:p>
            <a:pPr lvl="1" indent="-342900">
              <a:buFont typeface="Wingdings" panose="05000000000000000000" pitchFamily="2" charset="2"/>
              <a:buChar char=""/>
            </a:pPr>
            <a:r>
              <a:rPr lang="en-US" dirty="0"/>
              <a:t>Resulting in the addition of a risk matrix for HHPD eligibility during the initial application</a:t>
            </a:r>
          </a:p>
          <a:p>
            <a:pPr lvl="1" indent="-342900">
              <a:buFont typeface="Wingdings" panose="05000000000000000000" pitchFamily="2" charset="2"/>
              <a:buChar char=""/>
            </a:pPr>
            <a:r>
              <a:rPr lang="en-US" dirty="0"/>
              <a:t>Using the NID condition assessment for the likelihood of failure</a:t>
            </a:r>
          </a:p>
          <a:p>
            <a:pPr lvl="1" indent="-342900">
              <a:buFont typeface="Wingdings" panose="05000000000000000000" pitchFamily="2" charset="2"/>
              <a:buChar char=""/>
            </a:pPr>
            <a:r>
              <a:rPr lang="en-US" dirty="0"/>
              <a:t>And population at risk (PAR) for consequences </a:t>
            </a:r>
          </a:p>
          <a:p>
            <a:pPr indent="-342900">
              <a:buFont typeface="Wingdings" panose="05000000000000000000" pitchFamily="2" charset="2"/>
              <a:buChar char="§"/>
            </a:pPr>
            <a:r>
              <a:rPr lang="en-US" b="1" dirty="0"/>
              <a:t>FEMA made the decision to define HHPD eligible dams consistent with FEMA P-1025</a:t>
            </a:r>
          </a:p>
          <a:p>
            <a:pPr lvl="1" indent="-342900">
              <a:buFont typeface="Wingdings" panose="05000000000000000000" pitchFamily="2" charset="2"/>
              <a:buChar char="ü"/>
            </a:pPr>
            <a:r>
              <a:rPr lang="en-US" dirty="0"/>
              <a:t>Using condition assessment in lieu of probability and PAR in lieu of loss of life </a:t>
            </a:r>
          </a:p>
          <a:p>
            <a:pPr lvl="1" indent="-342900">
              <a:buFont typeface="Wingdings" panose="05000000000000000000" pitchFamily="2" charset="2"/>
              <a:buChar char="ü"/>
            </a:pPr>
            <a:r>
              <a:rPr lang="en-US" dirty="0"/>
              <a:t>The tolerable risk line was generally maintained</a:t>
            </a:r>
          </a:p>
          <a:p>
            <a:pPr lvl="1" indent="-342900">
              <a:buFont typeface="Wingdings" panose="05000000000000000000" pitchFamily="2" charset="2"/>
              <a:buChar char="ü"/>
            </a:pPr>
            <a:endParaRPr lang="en-US" dirty="0"/>
          </a:p>
          <a:p>
            <a:pPr lvl="1" indent="-342900">
              <a:buFont typeface="Wingdings" panose="05000000000000000000" pitchFamily="2" charset="2"/>
              <a:buChar char="ü"/>
            </a:pPr>
            <a:endParaRPr lang="en-US" dirty="0"/>
          </a:p>
          <a:p>
            <a:pPr lvl="1" indent="-342900">
              <a:buFont typeface="Wingdings" panose="05000000000000000000" pitchFamily="2" charset="2"/>
              <a:buChar char=""/>
            </a:pPr>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pic>
        <p:nvPicPr>
          <p:cNvPr id="7" name="Picture 6" descr="Cover of Federal Guidelines­ for Dam Safety Risk Management ">
            <a:extLst>
              <a:ext uri="{FF2B5EF4-FFF2-40B4-BE49-F238E27FC236}">
                <a16:creationId xmlns:a16="http://schemas.microsoft.com/office/drawing/2014/main" id="{8DA8F170-3110-4A91-82CF-50B163E4E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3304" y="1377705"/>
            <a:ext cx="2492942" cy="3207119"/>
          </a:xfrm>
          <a:prstGeom prst="rect">
            <a:avLst/>
          </a:prstGeom>
        </p:spPr>
      </p:pic>
      <p:pic>
        <p:nvPicPr>
          <p:cNvPr id="8" name="Picture 7" descr="Graph of adjusted plot for dam failure risk">
            <a:extLst>
              <a:ext uri="{FF2B5EF4-FFF2-40B4-BE49-F238E27FC236}">
                <a16:creationId xmlns:a16="http://schemas.microsoft.com/office/drawing/2014/main" id="{A2121C47-430B-4B8E-A2D0-F5DAE5229A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5618" y="2893179"/>
            <a:ext cx="2599237" cy="3383291"/>
          </a:xfrm>
          <a:prstGeom prst="rect">
            <a:avLst/>
          </a:prstGeom>
        </p:spPr>
      </p:pic>
    </p:spTree>
    <p:extLst>
      <p:ext uri="{BB962C8B-B14F-4D97-AF65-F5344CB8AC3E}">
        <p14:creationId xmlns:p14="http://schemas.microsoft.com/office/powerpoint/2010/main" val="77298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23D2962-EA79-49CD-A62F-5AEB239B0394}"/>
              </a:ext>
            </a:extLst>
          </p:cNvPr>
          <p:cNvSpPr txBox="1">
            <a:spLocks noGrp="1"/>
          </p:cNvSpPr>
          <p:nvPr>
            <p:ph type="title" idx="4294967295"/>
          </p:nvPr>
        </p:nvSpPr>
        <p:spPr>
          <a:xfrm>
            <a:off x="890589" y="604840"/>
            <a:ext cx="10715627" cy="743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2800" kern="1200">
                <a:solidFill>
                  <a:srgbClr val="00528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5288"/>
                </a:solidFill>
                <a:effectLst/>
                <a:uLnTx/>
                <a:uFillTx/>
                <a:latin typeface="+mj-lt"/>
                <a:ea typeface="+mj-ea"/>
                <a:cs typeface="+mj-cs"/>
              </a:rPr>
              <a:t>The Risk Eligibility Matrix</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5510213" cy="4106412"/>
          </a:xfrm>
        </p:spPr>
        <p:txBody>
          <a:bodyPr>
            <a:normAutofit/>
          </a:bodyPr>
          <a:lstStyle/>
          <a:p>
            <a:pPr indent="-342900"/>
            <a:r>
              <a:rPr lang="en-US" b="1" dirty="0"/>
              <a:t>This matrix will only apply in FY 2021</a:t>
            </a:r>
          </a:p>
          <a:p>
            <a:pPr indent="-342900"/>
            <a:r>
              <a:rPr lang="en-US" b="1" dirty="0"/>
              <a:t>The NDSRB and FEMA are collaborating on a new matrix to be used in future HHPD grant cycles starting in FY 2022</a:t>
            </a:r>
          </a:p>
          <a:p>
            <a:pPr indent="-342900"/>
            <a:r>
              <a:rPr lang="en-US" b="1" dirty="0"/>
              <a:t>Likelihood of failure (vertical axis)</a:t>
            </a:r>
          </a:p>
          <a:p>
            <a:pPr lvl="1" indent="-342900">
              <a:buFont typeface="Wingdings" panose="05000000000000000000" pitchFamily="2" charset="2"/>
              <a:buChar char="ü"/>
            </a:pPr>
            <a:r>
              <a:rPr lang="en-US" dirty="0"/>
              <a:t>From the latest NID condition assessment</a:t>
            </a:r>
          </a:p>
          <a:p>
            <a:pPr lvl="1" indent="-342900">
              <a:buFont typeface="Wingdings" panose="05000000000000000000" pitchFamily="2" charset="2"/>
              <a:buChar char="ü"/>
            </a:pPr>
            <a:r>
              <a:rPr lang="en-US" dirty="0"/>
              <a:t>Likelihood of failure can not be from  deferred operations and maintenance</a:t>
            </a:r>
          </a:p>
          <a:p>
            <a:pPr indent="-342900">
              <a:buFont typeface="Wingdings" panose="05000000000000000000" pitchFamily="2" charset="2"/>
              <a:buChar char="§"/>
            </a:pPr>
            <a:r>
              <a:rPr lang="en-US" b="1" dirty="0"/>
              <a:t>Consequences (horizonal axis)</a:t>
            </a:r>
          </a:p>
          <a:p>
            <a:pPr lvl="1" indent="-342900">
              <a:buFont typeface="Wingdings" panose="05000000000000000000" pitchFamily="2" charset="2"/>
              <a:buChar char="ü"/>
            </a:pPr>
            <a:r>
              <a:rPr lang="en-US" dirty="0"/>
              <a:t>PAR based on incremental risk of failure</a:t>
            </a:r>
          </a:p>
          <a:p>
            <a:pPr indent="-342900">
              <a:buFont typeface="Wingdings" panose="05000000000000000000" pitchFamily="2" charset="2"/>
              <a:buChar char="§"/>
            </a:pPr>
            <a:endParaRPr lang="en-US" b="1" dirty="0"/>
          </a:p>
          <a:p>
            <a:pPr lvl="1" indent="-342900">
              <a:buFont typeface="Wingdings" panose="05000000000000000000" pitchFamily="2" charset="2"/>
              <a:buChar char=""/>
            </a:pPr>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descr="Risk-Based Eligibility Matrix Graph">
            <a:extLst>
              <a:ext uri="{FF2B5EF4-FFF2-40B4-BE49-F238E27FC236}">
                <a16:creationId xmlns:a16="http://schemas.microsoft.com/office/drawing/2014/main" id="{C3034A54-6CB3-4126-9EB1-5D2DAF5ABA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5200" y="1500588"/>
            <a:ext cx="5409694" cy="4673204"/>
          </a:xfrm>
          <a:prstGeom prst="rect">
            <a:avLst/>
          </a:prstGeom>
          <a:ln>
            <a:solidFill>
              <a:schemeClr val="accent1"/>
            </a:solidFill>
          </a:ln>
        </p:spPr>
      </p:pic>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2561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23D2962-EA79-49CD-A62F-5AEB239B0394}"/>
              </a:ext>
            </a:extLst>
          </p:cNvPr>
          <p:cNvSpPr txBox="1">
            <a:spLocks noGrp="1"/>
          </p:cNvSpPr>
          <p:nvPr>
            <p:ph type="title" idx="4294967295"/>
          </p:nvPr>
        </p:nvSpPr>
        <p:spPr>
          <a:xfrm>
            <a:off x="890589" y="604840"/>
            <a:ext cx="10715627" cy="743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2800" kern="1200">
                <a:solidFill>
                  <a:srgbClr val="00528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5288"/>
                </a:solidFill>
                <a:effectLst/>
                <a:uLnTx/>
                <a:uFillTx/>
                <a:latin typeface="+mj-lt"/>
                <a:ea typeface="+mj-ea"/>
                <a:cs typeface="+mj-cs"/>
              </a:rPr>
              <a:t>The Risk Eligibility Matrix (2)</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7106732" cy="481374"/>
          </a:xfrm>
        </p:spPr>
        <p:txBody>
          <a:bodyPr>
            <a:normAutofit/>
          </a:bodyPr>
          <a:lstStyle/>
          <a:p>
            <a:pPr indent="-342900"/>
            <a:r>
              <a:rPr lang="en-US" b="1" dirty="0"/>
              <a:t>Likelihood of failure (NID condition assessment)</a:t>
            </a:r>
          </a:p>
          <a:p>
            <a:pPr lvl="1" indent="-342900">
              <a:buFont typeface="Wingdings" panose="05000000000000000000" pitchFamily="2" charset="2"/>
              <a:buChar char="ü"/>
            </a:pPr>
            <a:endParaRPr lang="en-US" b="1" dirty="0"/>
          </a:p>
          <a:p>
            <a:pPr marL="0" indent="0">
              <a:buNone/>
            </a:pPr>
            <a:endParaRPr lang="en-US" b="1" dirty="0"/>
          </a:p>
          <a:p>
            <a:pPr marL="0" indent="0">
              <a:buNone/>
            </a:pPr>
            <a:endParaRPr lang="en-US" b="1" dirty="0"/>
          </a:p>
          <a:p>
            <a:pPr lvl="1" indent="-342900">
              <a:buFont typeface="Wingdings" panose="05000000000000000000" pitchFamily="2" charset="2"/>
              <a:buChar char=""/>
            </a:pPr>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id="{14DB6A51-3E5E-422A-8AF7-DFD0DB5271C3}"/>
              </a:ext>
            </a:extLst>
          </p:cNvPr>
          <p:cNvGraphicFramePr>
            <a:graphicFrameLocks noGrp="1"/>
          </p:cNvGraphicFramePr>
          <p:nvPr>
            <p:extLst>
              <p:ext uri="{D42A27DB-BD31-4B8C-83A1-F6EECF244321}">
                <p14:modId xmlns:p14="http://schemas.microsoft.com/office/powerpoint/2010/main" val="3472278693"/>
              </p:ext>
            </p:extLst>
          </p:nvPr>
        </p:nvGraphicFramePr>
        <p:xfrm>
          <a:off x="801113" y="2079721"/>
          <a:ext cx="7245608" cy="3463436"/>
        </p:xfrm>
        <a:graphic>
          <a:graphicData uri="http://schemas.openxmlformats.org/drawingml/2006/table">
            <a:tbl>
              <a:tblPr firstRow="1" firstCol="1" bandRow="1">
                <a:tableStyleId>{5C22544A-7EE6-4342-B048-85BDC9FD1C3A}</a:tableStyleId>
              </a:tblPr>
              <a:tblGrid>
                <a:gridCol w="911077">
                  <a:extLst>
                    <a:ext uri="{9D8B030D-6E8A-4147-A177-3AD203B41FA5}">
                      <a16:colId xmlns:a16="http://schemas.microsoft.com/office/drawing/2014/main" val="595459928"/>
                    </a:ext>
                  </a:extLst>
                </a:gridCol>
                <a:gridCol w="6334531">
                  <a:extLst>
                    <a:ext uri="{9D8B030D-6E8A-4147-A177-3AD203B41FA5}">
                      <a16:colId xmlns:a16="http://schemas.microsoft.com/office/drawing/2014/main" val="3434179640"/>
                    </a:ext>
                  </a:extLst>
                </a:gridCol>
              </a:tblGrid>
              <a:tr h="679949">
                <a:tc>
                  <a:txBody>
                    <a:bodyPr/>
                    <a:lstStyle/>
                    <a:p>
                      <a:pPr marL="0" marR="0" algn="ctr">
                        <a:lnSpc>
                          <a:spcPct val="107000"/>
                        </a:lnSpc>
                        <a:spcBef>
                          <a:spcPts val="0"/>
                        </a:spcBef>
                        <a:spcAft>
                          <a:spcPts val="0"/>
                        </a:spcAft>
                      </a:pPr>
                      <a:r>
                        <a:rPr lang="en-US" sz="1100" dirty="0">
                          <a:effectLst/>
                        </a:rPr>
                        <a:t>Likelihood of Failure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NID Condition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6845380"/>
                  </a:ext>
                </a:extLst>
              </a:tr>
              <a:tr h="750380">
                <a:tc>
                  <a:txBody>
                    <a:bodyPr/>
                    <a:lstStyle/>
                    <a:p>
                      <a:pPr marL="0" marR="0">
                        <a:lnSpc>
                          <a:spcPct val="107000"/>
                        </a:lnSpc>
                        <a:spcBef>
                          <a:spcPts val="0"/>
                        </a:spcBef>
                        <a:spcAft>
                          <a:spcPts val="0"/>
                        </a:spcAft>
                      </a:pPr>
                      <a:r>
                        <a:rPr lang="en-US" sz="11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SATISFACTORY No existing or potential dam safety deficiencies are recognized. Acceptable performance is expected under all loading conditions (static, hydrologic, seismic) in accordance with the applicable regulatory criteria or tolerable risk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2696203"/>
                  </a:ext>
                </a:extLst>
              </a:tr>
              <a:tr h="679949">
                <a:tc>
                  <a:txBody>
                    <a:bodyPr/>
                    <a:lstStyle/>
                    <a:p>
                      <a:pPr marL="0" marR="0">
                        <a:lnSpc>
                          <a:spcPct val="107000"/>
                        </a:lnSpc>
                        <a:spcBef>
                          <a:spcPts val="0"/>
                        </a:spcBef>
                        <a:spcAft>
                          <a:spcPts val="0"/>
                        </a:spcAft>
                      </a:pPr>
                      <a:r>
                        <a:rPr lang="en-US" sz="1100" dirty="0">
                          <a:effectLst/>
                        </a:rPr>
                        <a:t>Moderate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FAIR No existing dam safety deficiencies are recognized for normal loading conditions. Rare or extreme hydrologic and/or seismic events may result in a dam safety deficiency. Risk may be in the range to take further action.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31492"/>
                  </a:ext>
                </a:extLst>
              </a:tr>
              <a:tr h="855183">
                <a:tc>
                  <a:txBody>
                    <a:bodyPr/>
                    <a:lstStyle/>
                    <a:p>
                      <a:pPr marL="0" marR="0">
                        <a:lnSpc>
                          <a:spcPct val="107000"/>
                        </a:lnSpc>
                        <a:spcBef>
                          <a:spcPts val="0"/>
                        </a:spcBef>
                        <a:spcAft>
                          <a:spcPts val="0"/>
                        </a:spcAft>
                      </a:pPr>
                      <a:r>
                        <a:rPr lang="en-US" sz="1100" dirty="0">
                          <a:effectLst/>
                        </a:rPr>
                        <a:t>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POOR A dam safety deficiency is recognized for loading conditions which may realistically occur. Remedial action is necessary. POOR may also be used when uncertainties exist as to critical analysis parameters which identify a potential dam safety deficiency. Further investigations and studies are necessary.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0635040"/>
                  </a:ext>
                </a:extLst>
              </a:tr>
              <a:tr h="497975">
                <a:tc>
                  <a:txBody>
                    <a:bodyPr/>
                    <a:lstStyle/>
                    <a:p>
                      <a:pPr marL="0" marR="0">
                        <a:lnSpc>
                          <a:spcPct val="107000"/>
                        </a:lnSpc>
                        <a:spcBef>
                          <a:spcPts val="0"/>
                        </a:spcBef>
                        <a:spcAft>
                          <a:spcPts val="0"/>
                        </a:spcAft>
                      </a:pPr>
                      <a:r>
                        <a:rPr lang="en-US" sz="1100" dirty="0">
                          <a:effectLst/>
                        </a:rPr>
                        <a:t>Very 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UNSATISFACTORY A dam safety deficiency is recognized that requires immediate or emergency remedial action for problem resolution.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9867011"/>
                  </a:ext>
                </a:extLst>
              </a:tr>
            </a:tbl>
          </a:graphicData>
        </a:graphic>
      </p:graphicFrame>
      <p:pic>
        <p:nvPicPr>
          <p:cNvPr id="7" name="Picture 6" descr="Risk-Based Eligibility Matrix Graph">
            <a:extLst>
              <a:ext uri="{FF2B5EF4-FFF2-40B4-BE49-F238E27FC236}">
                <a16:creationId xmlns:a16="http://schemas.microsoft.com/office/drawing/2014/main" id="{C3034A54-6CB3-4126-9EB1-5D2DAF5ABA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8974" y="2158185"/>
            <a:ext cx="3689228" cy="3186967"/>
          </a:xfrm>
          <a:prstGeom prst="rect">
            <a:avLst/>
          </a:prstGeom>
          <a:ln>
            <a:solidFill>
              <a:schemeClr val="accent1"/>
            </a:solidFill>
          </a:ln>
        </p:spPr>
      </p:pic>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Tree>
    <p:extLst>
      <p:ext uri="{BB962C8B-B14F-4D97-AF65-F5344CB8AC3E}">
        <p14:creationId xmlns:p14="http://schemas.microsoft.com/office/powerpoint/2010/main" val="7060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23D2962-EA79-49CD-A62F-5AEB239B0394}"/>
              </a:ext>
            </a:extLst>
          </p:cNvPr>
          <p:cNvSpPr txBox="1">
            <a:spLocks noGrp="1"/>
          </p:cNvSpPr>
          <p:nvPr>
            <p:ph type="title" idx="4294967295"/>
          </p:nvPr>
        </p:nvSpPr>
        <p:spPr>
          <a:xfrm>
            <a:off x="890589" y="604840"/>
            <a:ext cx="10715627" cy="743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2800" kern="1200">
                <a:solidFill>
                  <a:srgbClr val="00528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5288"/>
                </a:solidFill>
                <a:effectLst/>
                <a:uLnTx/>
                <a:uFillTx/>
                <a:latin typeface="+mj-lt"/>
                <a:ea typeface="+mj-ea"/>
                <a:cs typeface="+mj-cs"/>
              </a:rPr>
              <a:t>The Risk Eligibility Matrix (3)</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6900692" cy="481374"/>
          </a:xfrm>
        </p:spPr>
        <p:txBody>
          <a:bodyPr>
            <a:normAutofit fontScale="25000" lnSpcReduction="20000"/>
          </a:bodyPr>
          <a:lstStyle/>
          <a:p>
            <a:pPr indent="-342900"/>
            <a:r>
              <a:rPr lang="en-US" sz="8800" b="1" dirty="0"/>
              <a:t>Consequences (PAR incremental risk)</a:t>
            </a:r>
          </a:p>
          <a:p>
            <a:pPr indent="-342900"/>
            <a:r>
              <a:rPr lang="en-US" sz="8800" b="1" dirty="0"/>
              <a:t>Incremental </a:t>
            </a:r>
            <a:r>
              <a:rPr lang="en-US" sz="8000" b="1" dirty="0"/>
              <a:t>Risk- </a:t>
            </a:r>
            <a:r>
              <a:rPr lang="en-US" sz="8000" dirty="0"/>
              <a:t>The risk (likelihood and consequences) to the pool area and downstream floodplain occupants that can be attributed to the presence of the dam should the dam breach prior or subsequent to overtopping, or undergo component malfunction or misoperation, where the consequences considered are over and above those that would occur without dam breach. </a:t>
            </a:r>
          </a:p>
          <a:p>
            <a:pPr indent="-342900"/>
            <a:endParaRPr lang="en-US" b="1" dirty="0"/>
          </a:p>
          <a:p>
            <a:pPr lvl="1" indent="-342900">
              <a:buFont typeface="Wingdings" panose="05000000000000000000" pitchFamily="2" charset="2"/>
              <a:buChar char="ü"/>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lvl="1" indent="-342900">
              <a:buFont typeface="Wingdings" panose="05000000000000000000" pitchFamily="2" charset="2"/>
              <a:buChar char=""/>
            </a:pPr>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9" name="Table 8">
            <a:extLst>
              <a:ext uri="{FF2B5EF4-FFF2-40B4-BE49-F238E27FC236}">
                <a16:creationId xmlns:a16="http://schemas.microsoft.com/office/drawing/2014/main" id="{CAD5D89E-42FC-4D3A-BD6A-58C6159BFD47}"/>
              </a:ext>
            </a:extLst>
          </p:cNvPr>
          <p:cNvGraphicFramePr>
            <a:graphicFrameLocks noGrp="1"/>
          </p:cNvGraphicFramePr>
          <p:nvPr>
            <p:extLst>
              <p:ext uri="{D42A27DB-BD31-4B8C-83A1-F6EECF244321}">
                <p14:modId xmlns:p14="http://schemas.microsoft.com/office/powerpoint/2010/main" val="1843869121"/>
              </p:ext>
            </p:extLst>
          </p:nvPr>
        </p:nvGraphicFramePr>
        <p:xfrm>
          <a:off x="1572273" y="4540486"/>
          <a:ext cx="5405480" cy="1952236"/>
        </p:xfrm>
        <a:graphic>
          <a:graphicData uri="http://schemas.openxmlformats.org/drawingml/2006/table">
            <a:tbl>
              <a:tblPr firstRow="1" firstCol="1" bandRow="1">
                <a:tableStyleId>{5C22544A-7EE6-4342-B048-85BDC9FD1C3A}</a:tableStyleId>
              </a:tblPr>
              <a:tblGrid>
                <a:gridCol w="2154516">
                  <a:extLst>
                    <a:ext uri="{9D8B030D-6E8A-4147-A177-3AD203B41FA5}">
                      <a16:colId xmlns:a16="http://schemas.microsoft.com/office/drawing/2014/main" val="1779967421"/>
                    </a:ext>
                  </a:extLst>
                </a:gridCol>
                <a:gridCol w="3250964">
                  <a:extLst>
                    <a:ext uri="{9D8B030D-6E8A-4147-A177-3AD203B41FA5}">
                      <a16:colId xmlns:a16="http://schemas.microsoft.com/office/drawing/2014/main" val="1895623350"/>
                    </a:ext>
                  </a:extLst>
                </a:gridCol>
              </a:tblGrid>
              <a:tr h="252300">
                <a:tc>
                  <a:txBody>
                    <a:bodyPr/>
                    <a:lstStyle/>
                    <a:p>
                      <a:pPr marL="0" marR="0">
                        <a:lnSpc>
                          <a:spcPct val="107000"/>
                        </a:lnSpc>
                        <a:spcBef>
                          <a:spcPts val="0"/>
                        </a:spcBef>
                        <a:spcAft>
                          <a:spcPts val="0"/>
                        </a:spcAft>
                      </a:pPr>
                      <a:r>
                        <a:rPr lang="en-US" sz="1100" dirty="0">
                          <a:effectLst/>
                        </a:rPr>
                        <a:t>Consequences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Population at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6706357"/>
                  </a:ext>
                </a:extLst>
              </a:tr>
              <a:tr h="424984">
                <a:tc>
                  <a:txBody>
                    <a:bodyPr/>
                    <a:lstStyle/>
                    <a:p>
                      <a:pPr marL="0" marR="0">
                        <a:lnSpc>
                          <a:spcPct val="107000"/>
                        </a:lnSpc>
                        <a:spcBef>
                          <a:spcPts val="0"/>
                        </a:spcBef>
                        <a:spcAft>
                          <a:spcPts val="0"/>
                        </a:spcAft>
                      </a:pPr>
                      <a:r>
                        <a:rPr lang="en-US" sz="11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779910"/>
                  </a:ext>
                </a:extLst>
              </a:tr>
              <a:tr h="424984">
                <a:tc>
                  <a:txBody>
                    <a:bodyPr/>
                    <a:lstStyle/>
                    <a:p>
                      <a:pPr marL="0" marR="0">
                        <a:lnSpc>
                          <a:spcPct val="107000"/>
                        </a:lnSpc>
                        <a:spcBef>
                          <a:spcPts val="0"/>
                        </a:spcBef>
                        <a:spcAft>
                          <a:spcPts val="0"/>
                        </a:spcAft>
                      </a:pPr>
                      <a:r>
                        <a:rPr lang="en-US" sz="1100" dirty="0">
                          <a:effectLst/>
                        </a:rPr>
                        <a:t>Medium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11-100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1669982"/>
                  </a:ext>
                </a:extLst>
              </a:tr>
              <a:tr h="424984">
                <a:tc>
                  <a:txBody>
                    <a:bodyPr/>
                    <a:lstStyle/>
                    <a:p>
                      <a:pPr marL="0" marR="0">
                        <a:lnSpc>
                          <a:spcPct val="107000"/>
                        </a:lnSpc>
                        <a:spcBef>
                          <a:spcPts val="0"/>
                        </a:spcBef>
                        <a:spcAft>
                          <a:spcPts val="0"/>
                        </a:spcAft>
                      </a:pPr>
                      <a:r>
                        <a:rPr lang="en-US" sz="1100" dirty="0">
                          <a:effectLst/>
                        </a:rPr>
                        <a:t>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101-1000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036046"/>
                  </a:ext>
                </a:extLst>
              </a:tr>
              <a:tr h="424984">
                <a:tc>
                  <a:txBody>
                    <a:bodyPr/>
                    <a:lstStyle/>
                    <a:p>
                      <a:pPr marL="0" marR="0">
                        <a:lnSpc>
                          <a:spcPct val="107000"/>
                        </a:lnSpc>
                        <a:spcBef>
                          <a:spcPts val="0"/>
                        </a:spcBef>
                        <a:spcAft>
                          <a:spcPts val="0"/>
                        </a:spcAft>
                      </a:pPr>
                      <a:r>
                        <a:rPr lang="en-US" sz="1100" dirty="0">
                          <a:effectLst/>
                        </a:rPr>
                        <a:t>Very 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4833735"/>
                  </a:ext>
                </a:extLst>
              </a:tr>
            </a:tbl>
          </a:graphicData>
        </a:graphic>
      </p:graphicFrame>
      <p:pic>
        <p:nvPicPr>
          <p:cNvPr id="7" name="Picture 6" descr="Risk-Based Eligibility Matrix Graph">
            <a:extLst>
              <a:ext uri="{FF2B5EF4-FFF2-40B4-BE49-F238E27FC236}">
                <a16:creationId xmlns:a16="http://schemas.microsoft.com/office/drawing/2014/main" id="{C3034A54-6CB3-4126-9EB1-5D2DAF5ABA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9780" y="2018273"/>
            <a:ext cx="4019264" cy="3472071"/>
          </a:xfrm>
          <a:prstGeom prst="rect">
            <a:avLst/>
          </a:prstGeom>
          <a:ln>
            <a:solidFill>
              <a:schemeClr val="accent1"/>
            </a:solidFill>
          </a:ln>
        </p:spPr>
      </p:pic>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1318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FDD90-4541-414B-BB4C-BCCE7E444FA9}"/>
              </a:ext>
            </a:extLst>
          </p:cNvPr>
          <p:cNvSpPr>
            <a:spLocks noGrp="1"/>
          </p:cNvSpPr>
          <p:nvPr>
            <p:ph type="title"/>
          </p:nvPr>
        </p:nvSpPr>
        <p:spPr/>
        <p:txBody>
          <a:bodyPr/>
          <a:lstStyle/>
          <a:p>
            <a:r>
              <a:rPr lang="en-US" dirty="0"/>
              <a:t>Risk-based Eligibility of Unacceptable Risk to the Public</a:t>
            </a:r>
          </a:p>
        </p:txBody>
      </p:sp>
      <p:sp>
        <p:nvSpPr>
          <p:cNvPr id="5" name="TextBox 4">
            <a:extLst>
              <a:ext uri="{FF2B5EF4-FFF2-40B4-BE49-F238E27FC236}">
                <a16:creationId xmlns:a16="http://schemas.microsoft.com/office/drawing/2014/main" id="{FA443285-C1C1-42A5-8307-607F95F159D8}"/>
              </a:ext>
            </a:extLst>
          </p:cNvPr>
          <p:cNvSpPr txBox="1"/>
          <p:nvPr/>
        </p:nvSpPr>
        <p:spPr>
          <a:xfrm flipH="1">
            <a:off x="841571" y="1585481"/>
            <a:ext cx="10847383" cy="707886"/>
          </a:xfrm>
          <a:prstGeom prst="rect">
            <a:avLst/>
          </a:prstGeom>
          <a:noFill/>
        </p:spPr>
        <p:txBody>
          <a:bodyPr wrap="square" rtlCol="0">
            <a:spAutoFit/>
          </a:bodyPr>
          <a:lstStyle/>
          <a:p>
            <a:r>
              <a:rPr lang="en-US" sz="2200" b="1" dirty="0"/>
              <a:t>How it Works- </a:t>
            </a:r>
            <a:r>
              <a:rPr lang="en-US" dirty="0"/>
              <a:t>Screen eligibility from the NID </a:t>
            </a:r>
            <a:r>
              <a:rPr lang="en-US" dirty="0">
                <a:sym typeface="Symbol" panose="05050102010706020507" pitchFamily="18" charset="2"/>
              </a:rPr>
              <a:t> E</a:t>
            </a:r>
            <a:r>
              <a:rPr lang="en-US" dirty="0"/>
              <a:t>valuate the nature of the deficiencies </a:t>
            </a:r>
            <a:r>
              <a:rPr lang="en-US" dirty="0">
                <a:sym typeface="Symbol" panose="05050102010706020507" pitchFamily="18" charset="2"/>
              </a:rPr>
              <a:t></a:t>
            </a:r>
            <a:r>
              <a:rPr lang="en-US" dirty="0"/>
              <a:t> Develop documentation for official regulatory notice</a:t>
            </a:r>
            <a:r>
              <a:rPr lang="en-US" dirty="0">
                <a:sym typeface="Symbol" panose="05050102010706020507" pitchFamily="18" charset="2"/>
              </a:rPr>
              <a:t>  Calculate PAR  Map to Matrix  </a:t>
            </a:r>
            <a:r>
              <a:rPr lang="en-US" b="1" dirty="0">
                <a:sym typeface="Symbol" panose="05050102010706020507" pitchFamily="18" charset="2"/>
              </a:rPr>
              <a:t>RED boxes ID Eligible Dams</a:t>
            </a:r>
            <a:endParaRPr lang="en-US" b="1" dirty="0"/>
          </a:p>
        </p:txBody>
      </p:sp>
      <p:pic>
        <p:nvPicPr>
          <p:cNvPr id="2" name="Picture 1" descr="A list of Eligible Inventory of Dams Criteria (High Hazard Potential Dams, Located in a state with a dam safety program, has an approved or pending approval EAP, Fails to meet minimum state dam safety standards, unacceptable risk to the public), A list of Unacceptable risk to the public criteria (Fails to meet minimum state dam safety standards (not including routine O&amp;M), Documented deficiencies requiring mitigation, Official regulatory notice to the dam owner to actions), and a Risk-Based Eligibility Matrix Graph with blue dots to illustrate dams are considered as unacceptable risk to the public, moderate risk, and low risk.">
            <a:extLst>
              <a:ext uri="{FF2B5EF4-FFF2-40B4-BE49-F238E27FC236}">
                <a16:creationId xmlns:a16="http://schemas.microsoft.com/office/drawing/2014/main" id="{FBC74031-9F71-440F-AB03-FDF7A9B0927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153" b="4127"/>
          <a:stretch/>
        </p:blipFill>
        <p:spPr>
          <a:xfrm>
            <a:off x="507532" y="2377608"/>
            <a:ext cx="11515460" cy="3479575"/>
          </a:xfrm>
          <a:prstGeom prst="rect">
            <a:avLst/>
          </a:prstGeom>
        </p:spPr>
      </p:pic>
      <p:sp>
        <p:nvSpPr>
          <p:cNvPr id="4" name="Slide Number Placeholder 3">
            <a:extLst>
              <a:ext uri="{FF2B5EF4-FFF2-40B4-BE49-F238E27FC236}">
                <a16:creationId xmlns:a16="http://schemas.microsoft.com/office/drawing/2014/main" id="{8ABC46DE-F5F5-4968-9DA5-8D0C5D879792}"/>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9</a:t>
            </a:fld>
            <a:endParaRPr lang="en-US" dirty="0"/>
          </a:p>
        </p:txBody>
      </p:sp>
    </p:spTree>
    <p:extLst>
      <p:ext uri="{BB962C8B-B14F-4D97-AF65-F5344CB8AC3E}">
        <p14:creationId xmlns:p14="http://schemas.microsoft.com/office/powerpoint/2010/main" val="10689590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FEMA Colors">
      <a:dk1>
        <a:sysClr val="windowText" lastClr="000000"/>
      </a:dk1>
      <a:lt1>
        <a:sysClr val="window" lastClr="FFFFFF"/>
      </a:lt1>
      <a:dk2>
        <a:srgbClr val="00365E"/>
      </a:dk2>
      <a:lt2>
        <a:srgbClr val="AAABAA"/>
      </a:lt2>
      <a:accent1>
        <a:srgbClr val="3E3F3E"/>
      </a:accent1>
      <a:accent2>
        <a:srgbClr val="9F0927"/>
      </a:accent2>
      <a:accent3>
        <a:srgbClr val="005A88"/>
      </a:accent3>
      <a:accent4>
        <a:srgbClr val="487D26"/>
      </a:accent4>
      <a:accent5>
        <a:srgbClr val="AAABAA"/>
      </a:accent5>
      <a:accent6>
        <a:srgbClr val="00365E"/>
      </a:accent6>
      <a:hlink>
        <a:srgbClr val="0A639D"/>
      </a:hlink>
      <a:folHlink>
        <a:srgbClr val="B50224"/>
      </a:folHlink>
    </a:clrScheme>
    <a:fontScheme name="Custom 3">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HS">
      <a:dk1>
        <a:sysClr val="windowText" lastClr="000000"/>
      </a:dk1>
      <a:lt1>
        <a:sysClr val="window" lastClr="FFFFFF"/>
      </a:lt1>
      <a:dk2>
        <a:srgbClr val="003366"/>
      </a:dk2>
      <a:lt2>
        <a:srgbClr val="FFFFFF"/>
      </a:lt2>
      <a:accent1>
        <a:srgbClr val="005886"/>
      </a:accent1>
      <a:accent2>
        <a:srgbClr val="0078A4"/>
      </a:accent2>
      <a:accent3>
        <a:srgbClr val="9A9897"/>
      </a:accent3>
      <a:accent4>
        <a:srgbClr val="D71F2C"/>
      </a:accent4>
      <a:accent5>
        <a:srgbClr val="FFFFFF"/>
      </a:accent5>
      <a:accent6>
        <a:srgbClr val="36943E"/>
      </a:accent6>
      <a:hlink>
        <a:srgbClr val="005886"/>
      </a:hlink>
      <a:folHlink>
        <a:srgbClr val="9A9897"/>
      </a:folHlink>
    </a:clrScheme>
    <a:fontScheme name="Custom 3">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5B5C5E"/>
        </a:lt2>
        <a:accent1>
          <a:srgbClr val="005288"/>
        </a:accent1>
        <a:accent2>
          <a:srgbClr val="5D9732"/>
        </a:accent2>
        <a:accent3>
          <a:srgbClr val="FFFFFF"/>
        </a:accent3>
        <a:accent4>
          <a:srgbClr val="000000"/>
        </a:accent4>
        <a:accent5>
          <a:srgbClr val="AAB3C3"/>
        </a:accent5>
        <a:accent6>
          <a:srgbClr val="53882C"/>
        </a:accent6>
        <a:hlink>
          <a:srgbClr val="0078AE"/>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0073e7-31cd-4c32-9712-79659562e3c7"/>
    <Category xmlns="b95e3999-e8c9-43ef-ae44-9c97c33b99bd">Governance Documents</Category>
    <FIMA_x0020_Directorates_x0020__x0026__x0020_Office xmlns="b95e3999-e8c9-43ef-ae44-9c97c33b99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F863AF799F8445A5344D8668637F59" ma:contentTypeVersion="2" ma:contentTypeDescription="Create a new document." ma:contentTypeScope="" ma:versionID="baf380ca8d1359494a8d39fa4b42180c">
  <xsd:schema xmlns:xsd="http://www.w3.org/2001/XMLSchema" xmlns:xs="http://www.w3.org/2001/XMLSchema" xmlns:p="http://schemas.microsoft.com/office/2006/metadata/properties" xmlns:ns2="cc0073e7-31cd-4c32-9712-79659562e3c7" xmlns:ns3="b95e3999-e8c9-43ef-ae44-9c97c33b99bd" targetNamespace="http://schemas.microsoft.com/office/2006/metadata/properties" ma:root="true" ma:fieldsID="4545564d5e5e81a2ba190b69042d36ea" ns2:_="" ns3:_="">
    <xsd:import namespace="cc0073e7-31cd-4c32-9712-79659562e3c7"/>
    <xsd:import namespace="b95e3999-e8c9-43ef-ae44-9c97c33b99bd"/>
    <xsd:element name="properties">
      <xsd:complexType>
        <xsd:sequence>
          <xsd:element name="documentManagement">
            <xsd:complexType>
              <xsd:all>
                <xsd:element ref="ns2:TaxCatchAll" minOccurs="0"/>
                <xsd:element ref="ns2:TaxCatchAllLabel" minOccurs="0"/>
                <xsd:element ref="ns3:Category" minOccurs="0"/>
                <xsd:element ref="ns3:FIMA_x0020_Directorates_x0020__x0026__x0020_Off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de15815-30b4-472f-82fa-5daf97349bcc}" ma:internalName="TaxCatchAll" ma:showField="CatchAllData" ma:web="2b9cc7b6-3d8c-4bb7-8f31-2c06680ea4c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de15815-30b4-472f-82fa-5daf97349bcc}" ma:internalName="TaxCatchAllLabel" ma:readOnly="true" ma:showField="CatchAllDataLabel" ma:web="2b9cc7b6-3d8c-4bb7-8f31-2c06680ea4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5e3999-e8c9-43ef-ae44-9c97c33b99bd" elementFormDefault="qualified">
    <xsd:import namespace="http://schemas.microsoft.com/office/2006/documentManagement/types"/>
    <xsd:import namespace="http://schemas.microsoft.com/office/infopath/2007/PartnerControls"/>
    <xsd:element name="Category" ma:index="10" nillable="true" ma:displayName="Category" ma:format="Dropdown" ma:internalName="Category">
      <xsd:simpleType>
        <xsd:restriction base="dms:Choice">
          <xsd:enumeration value="CCT Meeting Minutes"/>
          <xsd:enumeration value="Cleared Talking Points"/>
          <xsd:enumeration value="CCT Meeting Agendas"/>
          <xsd:enumeration value="COVID-19 Priority Language"/>
          <xsd:enumeration value="EA Coordination Trackers"/>
          <xsd:enumeration value="David Maurstad Speaking Engagement Calendars"/>
          <xsd:enumeration value="Governance Documents"/>
          <xsd:enumeration value="MD"/>
          <xsd:enumeration value="FMD"/>
          <xsd:enumeration value="FID"/>
          <xsd:enumeration value="RMD"/>
          <xsd:enumeration value="OEHP"/>
          <xsd:enumeration value="OFIA"/>
          <xsd:enumeration value="IO"/>
          <xsd:enumeration value="Closed EA Clearance Requests"/>
        </xsd:restriction>
      </xsd:simpleType>
    </xsd:element>
    <xsd:element name="FIMA_x0020_Directorates_x0020__x0026__x0020_Office" ma:index="11" nillable="true" ma:displayName="FIMA Directorates &amp; Office" ma:format="Dropdown" ma:internalName="FIMA_x0020_Directorates_x0020__x0026__x0020_Office">
      <xsd:simpleType>
        <xsd:restriction base="dms:Choice">
          <xsd:enumeration value="MD"/>
          <xsd:enumeration value="FMD"/>
          <xsd:enumeration value="FID"/>
          <xsd:enumeration value="RMD"/>
          <xsd:enumeration value="OEHP"/>
          <xsd:enumeration value="OFIA"/>
          <xsd:enumeration value="I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568ddf3f-b77f-46a0-9295-2b9495b51427"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5BB03-DD21-4258-90BA-4BA883F2CE48}">
  <ds:schemaRefs>
    <ds:schemaRef ds:uri="cc0073e7-31cd-4c32-9712-79659562e3c7"/>
    <ds:schemaRef ds:uri="http://schemas.openxmlformats.org/package/2006/metadata/core-properties"/>
    <ds:schemaRef ds:uri="http://schemas.microsoft.com/office/2006/metadata/properties"/>
    <ds:schemaRef ds:uri="http://www.w3.org/XML/1998/namespace"/>
    <ds:schemaRef ds:uri="http://purl.org/dc/elements/1.1/"/>
    <ds:schemaRef ds:uri="b95e3999-e8c9-43ef-ae44-9c97c33b99bd"/>
    <ds:schemaRef ds:uri="http://purl.org/dc/dcmityp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5C29B90F-51BE-47DC-A89F-93311F098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0073e7-31cd-4c32-9712-79659562e3c7"/>
    <ds:schemaRef ds:uri="b95e3999-e8c9-43ef-ae44-9c97c33b9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0C217F-4955-4D52-A75D-B4ED68576F88}">
  <ds:schemaRefs>
    <ds:schemaRef ds:uri="Microsoft.SharePoint.Taxonomy.ContentTypeSync"/>
  </ds:schemaRefs>
</ds:datastoreItem>
</file>

<file path=customXml/itemProps4.xml><?xml version="1.0" encoding="utf-8"?>
<ds:datastoreItem xmlns:ds="http://schemas.openxmlformats.org/officeDocument/2006/customXml" ds:itemID="{76976EDC-3E53-4B2A-8042-2CE68B9B8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8690</TotalTime>
  <Words>2645</Words>
  <Application>Microsoft Office PowerPoint</Application>
  <PresentationFormat>Widescreen</PresentationFormat>
  <Paragraphs>399</Paragraphs>
  <Slides>19</Slides>
  <Notes>19</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6" baseType="lpstr">
      <vt:lpstr>Arial</vt:lpstr>
      <vt:lpstr>Arial Narrow</vt:lpstr>
      <vt:lpstr>Calibri</vt:lpstr>
      <vt:lpstr>Franklin Gothic Book</vt:lpstr>
      <vt:lpstr>Franklin Gothic Demi</vt:lpstr>
      <vt:lpstr>Franklin Gothic Demi Cond</vt:lpstr>
      <vt:lpstr>Franklin Gothic Medium</vt:lpstr>
      <vt:lpstr>Franklin Gothic Medium Cond</vt:lpstr>
      <vt:lpstr>Joanna MT Std SemiBold</vt:lpstr>
      <vt:lpstr>LMRoman12-Regular</vt:lpstr>
      <vt:lpstr>Lucida Grande</vt:lpstr>
      <vt:lpstr>Wingdings</vt:lpstr>
      <vt:lpstr>Office Theme</vt:lpstr>
      <vt:lpstr>1_Default Design</vt:lpstr>
      <vt:lpstr>2_Default Design</vt:lpstr>
      <vt:lpstr>1_Office Theme</vt:lpstr>
      <vt:lpstr>PDF</vt:lpstr>
      <vt:lpstr>High Hazard Potential Dam Rehabilitation Grant Program  WEBINAR 2021 Grant Program Risk-based Eligibility Matrix</vt:lpstr>
      <vt:lpstr>Agenda</vt:lpstr>
      <vt:lpstr>Purpose of the Briefing</vt:lpstr>
      <vt:lpstr>Risk Informed Prioritization</vt:lpstr>
      <vt:lpstr>Risk Informed Prioritization (2)</vt:lpstr>
      <vt:lpstr>The Risk Eligibility Matrix</vt:lpstr>
      <vt:lpstr>The Risk Eligibility Matrix (2)</vt:lpstr>
      <vt:lpstr>The Risk Eligibility Matrix (3)</vt:lpstr>
      <vt:lpstr>Risk-based Eligibility of Unacceptable Risk to the Public</vt:lpstr>
      <vt:lpstr>Estimation of the Population-at-Risk</vt:lpstr>
      <vt:lpstr>Estimation of the Population-at-Risk (2)</vt:lpstr>
      <vt:lpstr>Estimation of the Population-at-Risk (3)</vt:lpstr>
      <vt:lpstr>Estimation of the Population-at-Risk (4)</vt:lpstr>
      <vt:lpstr>Estimation of the Population-at-Risk (5)</vt:lpstr>
      <vt:lpstr>Estimation of the Population-at-Risk (6)</vt:lpstr>
      <vt:lpstr>Estimation of the Population-at-Risk (7)</vt:lpstr>
      <vt:lpstr>Estimation of the Population-at-Risk (8)</vt:lpstr>
      <vt:lpstr>Estimation of the Population-at-Risk (9)</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FY21 Rehabilitation of High Hazard Potential Dams (HHPD) Grant Program - Risk Matrix Webinar Slides</dc:title>
  <dc:subject>FEMA NDSP HHPD Grant Program</dc:subject>
  <dc:creator>FEMA</dc:creator>
  <cp:keywords>FEMA, NDSP, HHPD, Dam Safety, Grant, Risk Matrix, FY21, Webinar</cp:keywords>
  <cp:lastModifiedBy>Steph Brendel</cp:lastModifiedBy>
  <cp:revision>131</cp:revision>
  <dcterms:created xsi:type="dcterms:W3CDTF">2020-09-21T15:25:57Z</dcterms:created>
  <dcterms:modified xsi:type="dcterms:W3CDTF">2021-06-03T12:49:57Z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