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6884" r:id="rId2"/>
    <p:sldId id="6788" r:id="rId3"/>
    <p:sldId id="678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3" autoAdjust="0"/>
  </p:normalViewPr>
  <p:slideViewPr>
    <p:cSldViewPr snapToGrid="0">
      <p:cViewPr>
        <p:scale>
          <a:sx n="37" d="100"/>
          <a:sy n="37" d="100"/>
        </p:scale>
        <p:origin x="43" y="7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20E4-0013-4C67-8813-D018F119C7C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DFE3-D397-4004-BFF9-26295FC74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 Geiger/Dave Wethington/Jeff Anderson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depicts the funding authorities provided by the recent Infrastructure Investment and Jobs Act. In short, 90% of this investment goes toward Construction and Operations &amp; Maintenance. The remaining 10% is for our </a:t>
            </a:r>
            <a:r>
              <a:rPr lang="en-U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program, </a:t>
            </a:r>
            <a:r>
              <a:rPr lang="en-U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 storm damages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expenses.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[Walk through infographic]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Criteria for this Infrastructure funding: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Life/Safety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Legal Mandates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National Security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Environmental and Economic Returns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Finish what we start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Current USACE Construction Backlog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Funded but not completed 272 @ $48.6B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Authorized but not funded 406 @ $42.7B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Dam Safety 285 @ $18B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Total 963 @ $109B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90% of this money has no geographic limitations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$4B for O&amp;M is Huge!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$2B – FY22; $1B – FY23; $1B – FY24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239 Locks &amp; 715 Dams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15K miles of levees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577 new channels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#11.615B for Construction, Rehabilitation, &amp; Restoration: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$1.5B - Rivers &amp; Harbors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$2.5B – Inland Waterways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$1.98 – AER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$2.5B – CSRM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$2.5B - Inland Flood Risk Management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$75M for Water Infrastructure and Finance Innovation Act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Non-Federal Dam Safety,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144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Long-term/low interest loans (Total $7B in loans)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$150M for Feasibility Studies &amp; Investigations – we have flexibility to move this into Programs or Regulatory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Also – tools like WRDA 22 is around the corner – Testimony before the House Transportation &amp; Infrastructure Committee on January 12</a:t>
            </a:r>
            <a:r>
              <a:rPr lang="en-US" sz="16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A couple of examples is Section 318 and regional Dredge Program.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NEXT SLIDE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86D8-1D95-4DFF-A26B-8F86AC3AC58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12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 Geiger/Dave Wethington/Jeff Anderson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 we received an additional $5.71 Billion for Disaster Relief Supplemental Appropriations after Hurricane Ida.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chart depicts how those funds are broken down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i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through INFOGRAPHIC – Highlight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2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$2B Short-Term Repairs;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2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$3.6B Long-term Construction (½ to LA, NY, PA, NJ &amp; ½ Nation wide)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made our project recommendations to the Secretary and Administration, and they are currently being considered for funding in this bill, the IIJA, or the FY23 CW Budget.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NEXT SLIDE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86D8-1D95-4DFF-A26B-8F86AC3AC58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8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2951-4504-4222-A881-B0A640B72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47AF4-F5C1-4781-9C7D-5696D8496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FB112-1424-40E6-A9D8-9382F109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8EB00-9853-4D11-AB9D-6FD27818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731B7-F5AE-4056-85E6-47AF0720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6A96-AC48-435F-9DCA-B20F8A48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425EF-B3CA-4FB4-860B-3A066C64C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959E-1BF3-4989-9433-5C871149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6C5F0-7282-4EC4-93CC-12D76D36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35303-F643-4FF4-9D67-94E2F9CF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AD7B4-382A-4E58-8043-1BEAD0328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8975F-72A0-4AF7-8706-37EF8E20E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4EDF0-F180-4D57-BCAD-D4B54784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9359-1EA5-45DF-9238-2373CEA4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E929-D705-4211-B723-41A10700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0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2"/>
          </p:nvPr>
        </p:nvSpPr>
        <p:spPr>
          <a:xfrm>
            <a:off x="9182100" y="664051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5A36-843B-4599-BB9E-3A5ED1D8C4B7}" type="datetime1">
              <a:rPr lang="en-US" smtClean="0"/>
              <a:t>2/23/2022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3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92A6-5A24-4988-9FD0-982E138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093C6-4334-499D-B695-3679F1395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4201D-7DF9-447C-9C01-0DFDD2B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168F-AFC7-4F41-9286-228F3FC8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C088A-F5E3-4A4A-8C3F-B0829DC5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6CF-9E13-46B3-96EA-05A3292E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488B2-02A5-483F-A23F-8394FFE40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DC5F-E3B7-4E48-94FA-8437B308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7ADB-33D8-4AE0-8C5D-D411AA55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2B98-2431-41D8-9E75-2049BE12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6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C7F0-9CEB-4C50-96B6-D2E5FE65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38B2B-F94B-488B-8911-9B2AB0B3A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D1705-2D99-4487-9BD7-63FB411DA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DEB28-BCFD-4736-BE81-69CCB1C6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81149-3F2C-4F31-9045-3051076C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C69BE-062C-4D63-80F3-8ABE580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9F06-153C-4ED1-910D-D4F8667D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C9955-DE38-4686-A90F-7942609F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D144F-8E56-4BE5-BF87-B3B4CCD02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8E162-7B19-472B-A0CB-AA8BAB9BB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36FB8-DD36-47BA-8D6E-5CF9002A6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30063-B17C-49A2-A4F5-90A51BBE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0A580-4320-47B6-A31D-069F37FC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FB7D2-7C98-4BEE-8F9E-691F257B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B9A-4BB3-45F2-823A-940506CC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B2AB8-B42B-4D10-9F4C-CE542A11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02661-A33A-4D3B-B525-F188C19C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7A312-221D-4364-A7AD-BBDBD9EB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CC3F8-B110-41EF-88FF-489F8E35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5821B-10C2-4B6B-9816-61B06BCF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248EC-439D-43E3-9B0C-1610B795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DF97-6ECB-4DAC-82C0-E1C098C4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E9E86-E7FE-4248-BED0-5E35A072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C3E65-F0AC-427F-9180-45FD2653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E7FA9-8608-4B2B-82FE-327F125B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B9452-97EA-4220-B227-11BA5A03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D8626-9740-4C74-B927-16FCD6F4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6546-B0C9-457F-BC08-A086B36D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078A8-0361-4CAD-AFB9-49011763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BFBB-A4F1-45CD-B627-E18C5CE0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EFF63-19E2-4617-ADCC-B0FCA7D7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263F9-1F5D-4CE6-A188-05D8A47D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CA28-C566-4FB8-AD15-B2857C35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5F473-15B3-4C14-93E1-B42E69DC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A0752-4F4F-4406-ADE6-65A32614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E4159-6281-4BC8-B544-884BBA77C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7560-0807-44DF-A14E-E872D973625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DC45-47F1-4198-BEE8-4FEE8D1A2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A6122-DF21-4BDE-B13D-BAE82EF4A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A2A6-6770-4C91-9FF8-A837C554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5893FE-CED0-4FB5-B2C9-F82FF0C3D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946" y="-682039"/>
            <a:ext cx="9144000" cy="2387600"/>
          </a:xfr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Civil Works Program - 2022 Appropriations</a:t>
            </a:r>
            <a:endParaRPr lang="en-US" dirty="0">
              <a:effectLst/>
            </a:endParaRPr>
          </a:p>
          <a:p>
            <a:endParaRPr lang="en-US" dirty="0"/>
          </a:p>
        </p:txBody>
      </p:sp>
      <p:grpSp>
        <p:nvGrpSpPr>
          <p:cNvPr id="2" name="Group 1" descr="Diagram of a dam's purposes. Dams are used for recreation, navigation, aquatic ecosystem restoration, regulatory, and flood risk management, hydropower">
            <a:extLst>
              <a:ext uri="{FF2B5EF4-FFF2-40B4-BE49-F238E27FC236}">
                <a16:creationId xmlns:a16="http://schemas.microsoft.com/office/drawing/2014/main" id="{271DE3B7-B207-4584-AC93-A08EC3D5629C}"/>
              </a:ext>
            </a:extLst>
          </p:cNvPr>
          <p:cNvGrpSpPr/>
          <p:nvPr/>
        </p:nvGrpSpPr>
        <p:grpSpPr>
          <a:xfrm>
            <a:off x="293511" y="1066041"/>
            <a:ext cx="6174230" cy="5063574"/>
            <a:chOff x="887112" y="-132942"/>
            <a:chExt cx="11303364" cy="6856718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C286B77-1018-4660-9857-721B713E0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7112" y="-132942"/>
              <a:ext cx="11303364" cy="6856718"/>
            </a:xfrm>
            <a:prstGeom prst="rect">
              <a:avLst/>
            </a:prstGeom>
          </p:spPr>
        </p:pic>
        <p:sp>
          <p:nvSpPr>
            <p:cNvPr id="6" name="Callout: Bent Line 5">
              <a:extLst>
                <a:ext uri="{FF2B5EF4-FFF2-40B4-BE49-F238E27FC236}">
                  <a16:creationId xmlns:a16="http://schemas.microsoft.com/office/drawing/2014/main" id="{6AA76CD1-0106-407F-BE38-D1E8D73062F7}"/>
                </a:ext>
              </a:extLst>
            </p:cNvPr>
            <p:cNvSpPr/>
            <p:nvPr/>
          </p:nvSpPr>
          <p:spPr>
            <a:xfrm>
              <a:off x="7048788" y="1073442"/>
              <a:ext cx="1605166" cy="468051"/>
            </a:xfrm>
            <a:prstGeom prst="borderCallout2">
              <a:avLst>
                <a:gd name="adj1" fmla="val 28366"/>
                <a:gd name="adj2" fmla="val 99457"/>
                <a:gd name="adj3" fmla="val 28366"/>
                <a:gd name="adj4" fmla="val 117793"/>
                <a:gd name="adj5" fmla="val 583654"/>
                <a:gd name="adj6" fmla="val 837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bg1"/>
                  </a:solidFill>
                </a:rPr>
                <a:t>Navigation</a:t>
              </a:r>
            </a:p>
          </p:txBody>
        </p:sp>
        <p:sp>
          <p:nvSpPr>
            <p:cNvPr id="8" name="Callout: Bent Line 7">
              <a:extLst>
                <a:ext uri="{FF2B5EF4-FFF2-40B4-BE49-F238E27FC236}">
                  <a16:creationId xmlns:a16="http://schemas.microsoft.com/office/drawing/2014/main" id="{623DE3B7-1D83-4ADC-85BC-5D0E4383EEF7}"/>
                </a:ext>
              </a:extLst>
            </p:cNvPr>
            <p:cNvSpPr/>
            <p:nvPr/>
          </p:nvSpPr>
          <p:spPr>
            <a:xfrm>
              <a:off x="9852110" y="1857295"/>
              <a:ext cx="2273081" cy="735697"/>
            </a:xfrm>
            <a:prstGeom prst="borderCallout2">
              <a:avLst>
                <a:gd name="adj1" fmla="val 36038"/>
                <a:gd name="adj2" fmla="val -614"/>
                <a:gd name="adj3" fmla="val 18750"/>
                <a:gd name="adj4" fmla="val -16667"/>
                <a:gd name="adj5" fmla="val 358164"/>
                <a:gd name="adj6" fmla="val -4245"/>
              </a:avLst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Aquatic Ecosystem Restoration</a:t>
              </a:r>
            </a:p>
          </p:txBody>
        </p:sp>
        <p:sp>
          <p:nvSpPr>
            <p:cNvPr id="11" name="Callout: Bent Line 10">
              <a:extLst>
                <a:ext uri="{FF2B5EF4-FFF2-40B4-BE49-F238E27FC236}">
                  <a16:creationId xmlns:a16="http://schemas.microsoft.com/office/drawing/2014/main" id="{1724D3A3-10E7-428B-BA40-1600EC9FF2AF}"/>
                </a:ext>
              </a:extLst>
            </p:cNvPr>
            <p:cNvSpPr/>
            <p:nvPr/>
          </p:nvSpPr>
          <p:spPr>
            <a:xfrm>
              <a:off x="1146117" y="4142317"/>
              <a:ext cx="1665180" cy="341663"/>
            </a:xfrm>
            <a:prstGeom prst="borderCallout2">
              <a:avLst>
                <a:gd name="adj1" fmla="val 42041"/>
                <a:gd name="adj2" fmla="val 102231"/>
                <a:gd name="adj3" fmla="val 23428"/>
                <a:gd name="adj4" fmla="val 123297"/>
                <a:gd name="adj5" fmla="val -280539"/>
                <a:gd name="adj6" fmla="val 21392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bg1"/>
                  </a:solidFill>
                </a:rPr>
                <a:t>Hydropower</a:t>
              </a:r>
            </a:p>
          </p:txBody>
        </p:sp>
        <p:sp>
          <p:nvSpPr>
            <p:cNvPr id="12" name="Callout: Bent Line 11">
              <a:extLst>
                <a:ext uri="{FF2B5EF4-FFF2-40B4-BE49-F238E27FC236}">
                  <a16:creationId xmlns:a16="http://schemas.microsoft.com/office/drawing/2014/main" id="{7F20F13B-58B8-4530-8B33-C04F9356261E}"/>
                </a:ext>
              </a:extLst>
            </p:cNvPr>
            <p:cNvSpPr/>
            <p:nvPr/>
          </p:nvSpPr>
          <p:spPr>
            <a:xfrm>
              <a:off x="3290520" y="383800"/>
              <a:ext cx="1608694" cy="520739"/>
            </a:xfrm>
            <a:prstGeom prst="borderCallout2">
              <a:avLst>
                <a:gd name="adj1" fmla="val 18750"/>
                <a:gd name="adj2" fmla="val -2880"/>
                <a:gd name="adj3" fmla="val 18750"/>
                <a:gd name="adj4" fmla="val -16667"/>
                <a:gd name="adj5" fmla="val 521555"/>
                <a:gd name="adj6" fmla="val 1337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Recreation</a:t>
              </a:r>
            </a:p>
          </p:txBody>
        </p:sp>
        <p:sp>
          <p:nvSpPr>
            <p:cNvPr id="13" name="Callout: Bent Line 12">
              <a:extLst>
                <a:ext uri="{FF2B5EF4-FFF2-40B4-BE49-F238E27FC236}">
                  <a16:creationId xmlns:a16="http://schemas.microsoft.com/office/drawing/2014/main" id="{0A9E90E2-C9DD-49C6-9CA3-A83362F69BE2}"/>
                </a:ext>
              </a:extLst>
            </p:cNvPr>
            <p:cNvSpPr/>
            <p:nvPr/>
          </p:nvSpPr>
          <p:spPr>
            <a:xfrm>
              <a:off x="1677797" y="5492692"/>
              <a:ext cx="1850189" cy="520738"/>
            </a:xfrm>
            <a:prstGeom prst="borderCallout2">
              <a:avLst>
                <a:gd name="adj1" fmla="val 29559"/>
                <a:gd name="adj2" fmla="val 101660"/>
                <a:gd name="adj3" fmla="val 12981"/>
                <a:gd name="adj4" fmla="val 115765"/>
                <a:gd name="adj5" fmla="val -166279"/>
                <a:gd name="adj6" fmla="val 19909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Flood Risk Management</a:t>
              </a:r>
            </a:p>
          </p:txBody>
        </p:sp>
        <p:sp>
          <p:nvSpPr>
            <p:cNvPr id="14" name="Callout: Bent Line 13">
              <a:extLst>
                <a:ext uri="{FF2B5EF4-FFF2-40B4-BE49-F238E27FC236}">
                  <a16:creationId xmlns:a16="http://schemas.microsoft.com/office/drawing/2014/main" id="{4284CFFC-2ABA-49D4-8B25-E7964F705A62}"/>
                </a:ext>
              </a:extLst>
            </p:cNvPr>
            <p:cNvSpPr/>
            <p:nvPr/>
          </p:nvSpPr>
          <p:spPr>
            <a:xfrm>
              <a:off x="10223700" y="5365810"/>
              <a:ext cx="1516142" cy="371691"/>
            </a:xfrm>
            <a:prstGeom prst="borderCallout2">
              <a:avLst>
                <a:gd name="adj1" fmla="val 52969"/>
                <a:gd name="adj2" fmla="val -2547"/>
                <a:gd name="adj3" fmla="val 39281"/>
                <a:gd name="adj4" fmla="val -27082"/>
                <a:gd name="adj5" fmla="val -322116"/>
                <a:gd name="adj6" fmla="val -11964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>
                  <a:solidFill>
                    <a:schemeClr val="tx1"/>
                  </a:solidFill>
                </a:rPr>
                <a:t>Regulatory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2FA3E2-1138-4E07-A0E7-28735D211691}"/>
              </a:ext>
            </a:extLst>
          </p:cNvPr>
          <p:cNvSpPr txBox="1"/>
          <p:nvPr/>
        </p:nvSpPr>
        <p:spPr>
          <a:xfrm>
            <a:off x="6816786" y="1588552"/>
            <a:ext cx="5081703" cy="38087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Infrastructure Investment &amp; Jobs Act</a:t>
            </a:r>
            <a:r>
              <a:rPr lang="en-US" dirty="0">
                <a:ea typeface="+mn-lt"/>
                <a:cs typeface="+mn-lt"/>
              </a:rPr>
              <a:t>:  </a:t>
            </a:r>
            <a:r>
              <a:rPr lang="en-US" u="sng" dirty="0">
                <a:ea typeface="+mn-lt"/>
                <a:cs typeface="+mn-lt"/>
              </a:rPr>
              <a:t>$17.1B</a:t>
            </a:r>
            <a:endParaRPr lang="en-US" u="sng" dirty="0">
              <a:cs typeface="Calibri"/>
            </a:endParaRPr>
          </a:p>
          <a:p>
            <a:r>
              <a:rPr lang="en-US" i="1" dirty="0">
                <a:ea typeface="+mn-lt"/>
                <a:cs typeface="+mn-lt"/>
              </a:rPr>
              <a:t>   (signed into law 15 Nov 21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FY22 Supplemental Appropriations</a:t>
            </a:r>
            <a:r>
              <a:rPr lang="en-US" dirty="0">
                <a:ea typeface="+mn-lt"/>
                <a:cs typeface="+mn-lt"/>
              </a:rPr>
              <a:t>:  </a:t>
            </a:r>
            <a:r>
              <a:rPr lang="en-US" u="sng" dirty="0">
                <a:ea typeface="+mn-lt"/>
                <a:cs typeface="+mn-lt"/>
              </a:rPr>
              <a:t>$5.7B</a:t>
            </a:r>
            <a:endParaRPr lang="en-US" u="sng" dirty="0">
              <a:cs typeface="Calibri"/>
            </a:endParaRPr>
          </a:p>
          <a:p>
            <a:r>
              <a:rPr lang="en-US" i="1" dirty="0">
                <a:ea typeface="+mn-lt"/>
                <a:cs typeface="+mn-lt"/>
              </a:rPr>
              <a:t>    (Disaster Relief Supplementation Appropriations  Act focused on Hurricane Ida)</a:t>
            </a: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FY22 Regular Appropriations</a:t>
            </a:r>
            <a:r>
              <a:rPr lang="en-US" dirty="0">
                <a:ea typeface="+mn-lt"/>
                <a:cs typeface="+mn-lt"/>
              </a:rPr>
              <a:t>:  </a:t>
            </a:r>
            <a:r>
              <a:rPr lang="en-US" u="sng" dirty="0">
                <a:ea typeface="+mn-lt"/>
                <a:cs typeface="+mn-lt"/>
              </a:rPr>
              <a:t>$6.7B - $8.7B</a:t>
            </a:r>
            <a:endParaRPr lang="en-US" u="sng" dirty="0">
              <a:cs typeface="Calibri"/>
            </a:endParaRPr>
          </a:p>
          <a:p>
            <a:r>
              <a:rPr lang="en-US" i="1" dirty="0">
                <a:ea typeface="+mn-lt"/>
                <a:cs typeface="+mn-lt"/>
              </a:rPr>
              <a:t>    (pending Congressional action)</a:t>
            </a:r>
            <a:endParaRPr lang="en-US" dirty="0"/>
          </a:p>
          <a:p>
            <a:endParaRPr lang="en-US" sz="1350" b="1" dirty="0">
              <a:ea typeface="+mn-lt"/>
              <a:cs typeface="+mn-lt"/>
            </a:endParaRPr>
          </a:p>
          <a:p>
            <a:endParaRPr lang="en-US" sz="1350" b="1" dirty="0">
              <a:ea typeface="+mn-lt"/>
              <a:cs typeface="+mn-lt"/>
            </a:endParaRPr>
          </a:p>
          <a:p>
            <a:pPr algn="ctr"/>
            <a:r>
              <a:rPr lang="en-US" sz="2700" b="1" dirty="0">
                <a:ea typeface="+mn-lt"/>
                <a:cs typeface="+mn-lt"/>
              </a:rPr>
              <a:t>FY22 Appropriations:</a:t>
            </a:r>
          </a:p>
          <a:p>
            <a:pPr algn="ctr"/>
            <a:r>
              <a:rPr lang="en-US" sz="2700" b="1" i="1" dirty="0">
                <a:ea typeface="+mn-lt"/>
                <a:cs typeface="+mn-lt"/>
              </a:rPr>
              <a:t>approximately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u="sng" dirty="0">
                <a:ea typeface="+mn-lt"/>
                <a:cs typeface="+mn-lt"/>
              </a:rPr>
              <a:t>$30B</a:t>
            </a:r>
            <a:endParaRPr lang="en-US" sz="2700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2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FC9FAF-AEA8-478E-9945-DEE3EBDD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2057400"/>
            <a:ext cx="3792071" cy="7854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USACE Role in the IIJA</a:t>
            </a:r>
            <a:br>
              <a:rPr lang="en-US" dirty="0"/>
            </a:br>
            <a:r>
              <a:rPr lang="en-US" dirty="0"/>
              <a:t>MG Graham</a:t>
            </a:r>
          </a:p>
        </p:txBody>
      </p:sp>
      <p:pic>
        <p:nvPicPr>
          <p:cNvPr id="4" name="Picture 3" descr="$17.1 Billion investment &#10;$40 million program oversight, $11.615 billion construction, rehabilitation, and restoration, $4 billion operations and maintenance, $808 million Mississippi River and tributaries program, $251 million flood control and coastal emergencies, $160 million regulatory program, $150 million feasibility studies and investigations, $75 million water infrastructure finance innovation act">
            <a:extLst>
              <a:ext uri="{FF2B5EF4-FFF2-40B4-BE49-F238E27FC236}">
                <a16:creationId xmlns:a16="http://schemas.microsoft.com/office/drawing/2014/main" id="{57E4220A-FA20-439C-BF92-7F778494C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"/>
          <a:stretch/>
        </p:blipFill>
        <p:spPr>
          <a:xfrm>
            <a:off x="4724400" y="123905"/>
            <a:ext cx="6402932" cy="6474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1D9727-35CF-4FDB-86BF-997C070E3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4741" y="6575612"/>
            <a:ext cx="1694329" cy="121024"/>
          </a:xfrm>
          <a:prstGeom prst="rect">
            <a:avLst/>
          </a:prstGeom>
          <a:solidFill>
            <a:srgbClr val="D8D7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solidFill>
                <a:srgbClr val="83847A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F27CD-67F8-46DA-810C-E0384CC0C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8307" y="5849470"/>
            <a:ext cx="40340" cy="847165"/>
          </a:xfrm>
          <a:prstGeom prst="rect">
            <a:avLst/>
          </a:prstGeom>
          <a:solidFill>
            <a:srgbClr val="D8D7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solidFill>
                <a:srgbClr val="83847A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CB308A-07AB-45A5-B26D-42847C884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39554-2A8F-4DFC-B187-ACA054777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pic>
        <p:nvPicPr>
          <p:cNvPr id="8" name="Picture 7" descr="USACE Role in the Infrastructure Investment and Jobs Act&#10;$17.1 Billion Investment for civil works projects that address water resources and infrastructure needs for the Nation.&#10;$40 million program oversight, $11.615 billion construction, rehabilitation, and restoration, $4 billion operations and maintenance, $808 million Mississippi River and tributaries program, $251 million flood control and coastal emergencies, $160 million regulatory program, $150 million feasibility studies and investigations, $75 million water infrastructure finance innovation act">
            <a:extLst>
              <a:ext uri="{FF2B5EF4-FFF2-40B4-BE49-F238E27FC236}">
                <a16:creationId xmlns:a16="http://schemas.microsoft.com/office/drawing/2014/main" id="{E672C4D8-B36A-4F24-88A4-214D6A4AFA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FC9FAF-AEA8-478E-9945-DEE3EBDD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2710953"/>
            <a:ext cx="4727384" cy="1428396"/>
          </a:xfrm>
        </p:spPr>
        <p:txBody>
          <a:bodyPr>
            <a:normAutofit fontScale="90000"/>
          </a:bodyPr>
          <a:lstStyle/>
          <a:p>
            <a:r>
              <a:rPr lang="en-US" dirty="0"/>
              <a:t>Disaster relief supplemental appropriations act, 2022</a:t>
            </a:r>
          </a:p>
        </p:txBody>
      </p:sp>
      <p:pic>
        <p:nvPicPr>
          <p:cNvPr id="4" name="Picture 3" descr="$5.711 billion disaster relief funds provided to the US Army Corps of Engineers&#10;&#10;- $2.081 billion short term disaster relief&#10;- 3.630 billion long term resiliency investments&#10;- $3 billion flood and storm damage reduction construction&#10;- $887 million operations and maintenance&#10;- $868 million Mississippi River and tributaries program&#10;- $826 million &#10;- $100 million&#10;- $30 million">
            <a:extLst>
              <a:ext uri="{FF2B5EF4-FFF2-40B4-BE49-F238E27FC236}">
                <a16:creationId xmlns:a16="http://schemas.microsoft.com/office/drawing/2014/main" id="{9CE54486-E75B-43B0-B92A-1872988F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5250"/>
            <a:ext cx="5681382" cy="6479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305CF-24D0-4386-A341-066EF402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0EEEA-D3BD-4E7B-B6B3-BB8B33D31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pic>
        <p:nvPicPr>
          <p:cNvPr id="7" name="Picture 6" descr="$5.711 billion disaster relief funds provided to the US Army Corps of Engineers&#10;&#10;- $2.081 billion short term disaster relief and $3.630 billion long term resiliency investment&#10;&#10;$30 million program oversight&#10;$3 billion flood and storm damage reduction construction&#10;$887 million operations and maintenance&#10;$868 million Mississippi River and tributaries program&#10;$826 million flood control and coastal emergencies&#10;$100 million investigations and damage reduction studies&#10;$3.630 billion long term resiliency investments">
            <a:extLst>
              <a:ext uri="{FF2B5EF4-FFF2-40B4-BE49-F238E27FC236}">
                <a16:creationId xmlns:a16="http://schemas.microsoft.com/office/drawing/2014/main" id="{BD408ACF-32B0-436C-91C6-6E4F3F5CBE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467</Words>
  <Application>Microsoft Office PowerPoint</Application>
  <PresentationFormat>Widescreen</PresentationFormat>
  <Paragraphs>71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Civil Works Program - 2022 Appropriations </vt:lpstr>
      <vt:lpstr>USACE Role in the IIJA MG Graham</vt:lpstr>
      <vt:lpstr>Disaster relief supplemental appropriations act,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NDSPTS Panel Discussion Jacob Davis</dc:title>
  <dc:subject>2022 NDSPTS</dc:subject>
  <dc:creator>FEMA</dc:creator>
  <cp:keywords>FEMA, 2022, NDSPTS, Panel Discussion, Dam, Safety, EMI, NDSP, Technical Seminar</cp:keywords>
  <cp:lastModifiedBy>Annie Laukaitis</cp:lastModifiedBy>
  <cp:revision>4</cp:revision>
  <dcterms:created xsi:type="dcterms:W3CDTF">2021-12-13T21:09:42Z</dcterms:created>
  <dcterms:modified xsi:type="dcterms:W3CDTF">2022-02-23T20:25:36Z</dcterms:modified>
</cp:coreProperties>
</file>