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Lst>
  <p:notesMasterIdLst>
    <p:notesMasterId r:id="rId65"/>
  </p:notesMasterIdLst>
  <p:handoutMasterIdLst>
    <p:handoutMasterId r:id="rId66"/>
  </p:handoutMasterIdLst>
  <p:sldIdLst>
    <p:sldId id="331" r:id="rId6"/>
    <p:sldId id="375" r:id="rId7"/>
    <p:sldId id="332" r:id="rId8"/>
    <p:sldId id="333" r:id="rId9"/>
    <p:sldId id="335" r:id="rId10"/>
    <p:sldId id="336" r:id="rId11"/>
    <p:sldId id="337" r:id="rId12"/>
    <p:sldId id="4205" r:id="rId13"/>
    <p:sldId id="4210" r:id="rId14"/>
    <p:sldId id="4206" r:id="rId15"/>
    <p:sldId id="4208" r:id="rId16"/>
    <p:sldId id="4203" r:id="rId17"/>
    <p:sldId id="4209" r:id="rId18"/>
    <p:sldId id="334" r:id="rId19"/>
    <p:sldId id="339" r:id="rId20"/>
    <p:sldId id="340" r:id="rId21"/>
    <p:sldId id="341" r:id="rId22"/>
    <p:sldId id="342" r:id="rId23"/>
    <p:sldId id="343" r:id="rId24"/>
    <p:sldId id="344" r:id="rId25"/>
    <p:sldId id="345" r:id="rId26"/>
    <p:sldId id="358" r:id="rId27"/>
    <p:sldId id="4211" r:id="rId28"/>
    <p:sldId id="356" r:id="rId29"/>
    <p:sldId id="380" r:id="rId30"/>
    <p:sldId id="382" r:id="rId31"/>
    <p:sldId id="347" r:id="rId32"/>
    <p:sldId id="324" r:id="rId33"/>
    <p:sldId id="301" r:id="rId34"/>
    <p:sldId id="326" r:id="rId35"/>
    <p:sldId id="330" r:id="rId36"/>
    <p:sldId id="325" r:id="rId37"/>
    <p:sldId id="381" r:id="rId38"/>
    <p:sldId id="352" r:id="rId39"/>
    <p:sldId id="353" r:id="rId40"/>
    <p:sldId id="354" r:id="rId41"/>
    <p:sldId id="379" r:id="rId42"/>
    <p:sldId id="351" r:id="rId43"/>
    <p:sldId id="355" r:id="rId44"/>
    <p:sldId id="374" r:id="rId45"/>
    <p:sldId id="357" r:id="rId46"/>
    <p:sldId id="4212" r:id="rId47"/>
    <p:sldId id="359" r:id="rId48"/>
    <p:sldId id="360" r:id="rId49"/>
    <p:sldId id="376" r:id="rId50"/>
    <p:sldId id="348" r:id="rId51"/>
    <p:sldId id="377" r:id="rId52"/>
    <p:sldId id="361" r:id="rId53"/>
    <p:sldId id="362" r:id="rId54"/>
    <p:sldId id="364" r:id="rId55"/>
    <p:sldId id="365" r:id="rId56"/>
    <p:sldId id="366" r:id="rId57"/>
    <p:sldId id="367" r:id="rId58"/>
    <p:sldId id="368" r:id="rId59"/>
    <p:sldId id="369" r:id="rId60"/>
    <p:sldId id="370" r:id="rId61"/>
    <p:sldId id="371" r:id="rId62"/>
    <p:sldId id="372" r:id="rId63"/>
    <p:sldId id="295" r:id="rId6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userDrawn="1">
          <p15:clr>
            <a:srgbClr val="A4A3A4"/>
          </p15:clr>
        </p15:guide>
        <p15:guide id="2" pos="4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803408-827F-7628-4923-9CADB10A1F9E}" name="Jordan, Jenai" initials="JJ" userId="S::0170885400@FEMA.DHS.GOV::889e9e6c-b65c-41f6-9476-5212e2356f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sia Za Gara" initials="AZG" lastIdx="4" clrIdx="0">
    <p:extLst>
      <p:ext uri="{19B8F6BF-5375-455C-9EA6-DF929625EA0E}">
        <p15:presenceInfo xmlns:p15="http://schemas.microsoft.com/office/powerpoint/2012/main" userId="Alesia Za G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a:srgbClr val="0072CE"/>
    <a:srgbClr val="5A5B5D"/>
    <a:srgbClr val="005288"/>
    <a:srgbClr val="C0C2C4"/>
    <a:srgbClr val="B0B1B3"/>
    <a:srgbClr val="8A8B8A"/>
    <a:srgbClr val="002F80"/>
    <a:srgbClr val="003366"/>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842" autoAdjust="0"/>
  </p:normalViewPr>
  <p:slideViewPr>
    <p:cSldViewPr snapToGrid="0">
      <p:cViewPr varScale="1">
        <p:scale>
          <a:sx n="63" d="100"/>
          <a:sy n="63" d="100"/>
        </p:scale>
        <p:origin x="1426" y="62"/>
      </p:cViewPr>
      <p:guideLst>
        <p:guide orient="horz" pos="944"/>
        <p:guide pos="468"/>
      </p:guideLst>
    </p:cSldViewPr>
  </p:slideViewPr>
  <p:outlineViewPr>
    <p:cViewPr>
      <p:scale>
        <a:sx n="33" d="100"/>
        <a:sy n="33" d="100"/>
      </p:scale>
      <p:origin x="0" y="-3979"/>
    </p:cViewPr>
  </p:outlineViewPr>
  <p:notesTextViewPr>
    <p:cViewPr>
      <p:scale>
        <a:sx n="1" d="1"/>
        <a:sy n="1" d="1"/>
      </p:scale>
      <p:origin x="0" y="0"/>
    </p:cViewPr>
  </p:notesTextViewPr>
  <p:notesViewPr>
    <p:cSldViewPr snapToGrid="0">
      <p:cViewPr>
        <p:scale>
          <a:sx n="1" d="2"/>
          <a:sy n="1" d="2"/>
        </p:scale>
        <p:origin x="1013"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ssina, Darlene" userId="09385c21-ef16-40e4-acb7-b361c81dec4c" providerId="ADAL" clId="{0CB27AEC-6B91-4990-BE3A-3F637F5F5B60}"/>
    <pc:docChg chg="undo redo custSel modSld sldOrd">
      <pc:chgData name="Messina, Darlene" userId="09385c21-ef16-40e4-acb7-b361c81dec4c" providerId="ADAL" clId="{0CB27AEC-6B91-4990-BE3A-3F637F5F5B60}" dt="2022-09-06T16:27:37.806" v="1363" actId="20577"/>
      <pc:docMkLst>
        <pc:docMk/>
      </pc:docMkLst>
      <pc:sldChg chg="modSp mod">
        <pc:chgData name="Messina, Darlene" userId="09385c21-ef16-40e4-acb7-b361c81dec4c" providerId="ADAL" clId="{0CB27AEC-6B91-4990-BE3A-3F637F5F5B60}" dt="2022-09-06T15:03:08.524" v="543" actId="27636"/>
        <pc:sldMkLst>
          <pc:docMk/>
          <pc:sldMk cId="3713164542" sldId="324"/>
        </pc:sldMkLst>
        <pc:spChg chg="mod">
          <ac:chgData name="Messina, Darlene" userId="09385c21-ef16-40e4-acb7-b361c81dec4c" providerId="ADAL" clId="{0CB27AEC-6B91-4990-BE3A-3F637F5F5B60}" dt="2022-09-06T15:03:08.524" v="543" actId="27636"/>
          <ac:spMkLst>
            <pc:docMk/>
            <pc:sldMk cId="3713164542" sldId="324"/>
            <ac:spMk id="2" creationId="{F0B2CC9C-0C5F-47A1-A27D-5487191CD1EF}"/>
          </ac:spMkLst>
        </pc:spChg>
      </pc:sldChg>
      <pc:sldChg chg="modNotesTx">
        <pc:chgData name="Messina, Darlene" userId="09385c21-ef16-40e4-acb7-b361c81dec4c" providerId="ADAL" clId="{0CB27AEC-6B91-4990-BE3A-3F637F5F5B60}" dt="2022-09-06T15:46:50.419" v="783" actId="20577"/>
        <pc:sldMkLst>
          <pc:docMk/>
          <pc:sldMk cId="3287199282" sldId="325"/>
        </pc:sldMkLst>
      </pc:sldChg>
      <pc:sldChg chg="modSp mod modNotesTx">
        <pc:chgData name="Messina, Darlene" userId="09385c21-ef16-40e4-acb7-b361c81dec4c" providerId="ADAL" clId="{0CB27AEC-6B91-4990-BE3A-3F637F5F5B60}" dt="2022-09-06T15:09:58.290" v="670" actId="207"/>
        <pc:sldMkLst>
          <pc:docMk/>
          <pc:sldMk cId="2433469139" sldId="326"/>
        </pc:sldMkLst>
        <pc:spChg chg="mod">
          <ac:chgData name="Messina, Darlene" userId="09385c21-ef16-40e4-acb7-b361c81dec4c" providerId="ADAL" clId="{0CB27AEC-6B91-4990-BE3A-3F637F5F5B60}" dt="2022-09-06T15:09:58.290" v="670" actId="207"/>
          <ac:spMkLst>
            <pc:docMk/>
            <pc:sldMk cId="2433469139" sldId="326"/>
            <ac:spMk id="2" creationId="{0D50B1A0-A26E-4B31-9F9B-DE2B9A59AAB4}"/>
          </ac:spMkLst>
        </pc:spChg>
        <pc:spChg chg="mod">
          <ac:chgData name="Messina, Darlene" userId="09385c21-ef16-40e4-acb7-b361c81dec4c" providerId="ADAL" clId="{0CB27AEC-6B91-4990-BE3A-3F637F5F5B60}" dt="2022-09-06T15:04:39.378" v="547" actId="20577"/>
          <ac:spMkLst>
            <pc:docMk/>
            <pc:sldMk cId="2433469139" sldId="326"/>
            <ac:spMk id="3" creationId="{B774F800-D1BD-4339-BC52-A456199D8032}"/>
          </ac:spMkLst>
        </pc:spChg>
      </pc:sldChg>
      <pc:sldChg chg="modSp mod ord">
        <pc:chgData name="Messina, Darlene" userId="09385c21-ef16-40e4-acb7-b361c81dec4c" providerId="ADAL" clId="{0CB27AEC-6B91-4990-BE3A-3F637F5F5B60}" dt="2022-09-06T16:24:40.240" v="1287" actId="14100"/>
        <pc:sldMkLst>
          <pc:docMk/>
          <pc:sldMk cId="1666917714" sldId="332"/>
        </pc:sldMkLst>
        <pc:spChg chg="mod">
          <ac:chgData name="Messina, Darlene" userId="09385c21-ef16-40e4-acb7-b361c81dec4c" providerId="ADAL" clId="{0CB27AEC-6B91-4990-BE3A-3F637F5F5B60}" dt="2022-09-06T16:24:40.240" v="1287" actId="14100"/>
          <ac:spMkLst>
            <pc:docMk/>
            <pc:sldMk cId="1666917714" sldId="332"/>
            <ac:spMk id="4" creationId="{81B1247A-9912-47FE-9B21-87D89A829A5A}"/>
          </ac:spMkLst>
        </pc:spChg>
        <pc:spChg chg="mod">
          <ac:chgData name="Messina, Darlene" userId="09385c21-ef16-40e4-acb7-b361c81dec4c" providerId="ADAL" clId="{0CB27AEC-6B91-4990-BE3A-3F637F5F5B60}" dt="2022-09-06T16:24:13.091" v="1284" actId="27636"/>
          <ac:spMkLst>
            <pc:docMk/>
            <pc:sldMk cId="1666917714" sldId="332"/>
            <ac:spMk id="6" creationId="{EE12BBDD-6B89-487A-A08F-FE311127E940}"/>
          </ac:spMkLst>
        </pc:spChg>
      </pc:sldChg>
      <pc:sldChg chg="modSp mod modNotesTx">
        <pc:chgData name="Messina, Darlene" userId="09385c21-ef16-40e4-acb7-b361c81dec4c" providerId="ADAL" clId="{0CB27AEC-6B91-4990-BE3A-3F637F5F5B60}" dt="2022-09-04T16:45:50.143" v="249" actId="255"/>
        <pc:sldMkLst>
          <pc:docMk/>
          <pc:sldMk cId="1624847369" sldId="333"/>
        </pc:sldMkLst>
        <pc:spChg chg="mod">
          <ac:chgData name="Messina, Darlene" userId="09385c21-ef16-40e4-acb7-b361c81dec4c" providerId="ADAL" clId="{0CB27AEC-6B91-4990-BE3A-3F637F5F5B60}" dt="2022-09-04T16:45:50.143" v="249" actId="255"/>
          <ac:spMkLst>
            <pc:docMk/>
            <pc:sldMk cId="1624847369" sldId="333"/>
            <ac:spMk id="2" creationId="{162C4FFF-D425-4DD8-B0EB-888C991A3F63}"/>
          </ac:spMkLst>
        </pc:spChg>
        <pc:picChg chg="mod">
          <ac:chgData name="Messina, Darlene" userId="09385c21-ef16-40e4-acb7-b361c81dec4c" providerId="ADAL" clId="{0CB27AEC-6B91-4990-BE3A-3F637F5F5B60}" dt="2022-09-04T16:45:10.625" v="246" actId="1076"/>
          <ac:picMkLst>
            <pc:docMk/>
            <pc:sldMk cId="1624847369" sldId="333"/>
            <ac:picMk id="6" creationId="{9728AB3E-981E-47BB-84AA-8CD0DEFC0DE4}"/>
          </ac:picMkLst>
        </pc:picChg>
      </pc:sldChg>
      <pc:sldChg chg="modSp ord modNotesTx">
        <pc:chgData name="Messina, Darlene" userId="09385c21-ef16-40e4-acb7-b361c81dec4c" providerId="ADAL" clId="{0CB27AEC-6B91-4990-BE3A-3F637F5F5B60}" dt="2022-09-06T16:26:24.802" v="1311" actId="20577"/>
        <pc:sldMkLst>
          <pc:docMk/>
          <pc:sldMk cId="1492002953" sldId="334"/>
        </pc:sldMkLst>
        <pc:graphicFrameChg chg="mod">
          <ac:chgData name="Messina, Darlene" userId="09385c21-ef16-40e4-acb7-b361c81dec4c" providerId="ADAL" clId="{0CB27AEC-6B91-4990-BE3A-3F637F5F5B60}" dt="2022-09-06T16:26:24.802" v="1311" actId="20577"/>
          <ac:graphicFrameMkLst>
            <pc:docMk/>
            <pc:sldMk cId="1492002953" sldId="334"/>
            <ac:graphicFrameMk id="7" creationId="{81134872-33D0-40C4-A29A-03A68D60D53C}"/>
          </ac:graphicFrameMkLst>
        </pc:graphicFrameChg>
      </pc:sldChg>
      <pc:sldChg chg="delCm modCm modNotesTx">
        <pc:chgData name="Messina, Darlene" userId="09385c21-ef16-40e4-acb7-b361c81dec4c" providerId="ADAL" clId="{0CB27AEC-6B91-4990-BE3A-3F637F5F5B60}" dt="2022-09-06T16:09:26.395" v="1042"/>
        <pc:sldMkLst>
          <pc:docMk/>
          <pc:sldMk cId="2221635618" sldId="335"/>
        </pc:sldMkLst>
      </pc:sldChg>
      <pc:sldChg chg="modSp mod delCm modCm modNotes modNotesTx">
        <pc:chgData name="Messina, Darlene" userId="09385c21-ef16-40e4-acb7-b361c81dec4c" providerId="ADAL" clId="{0CB27AEC-6B91-4990-BE3A-3F637F5F5B60}" dt="2022-09-06T16:09:18.203" v="1041"/>
        <pc:sldMkLst>
          <pc:docMk/>
          <pc:sldMk cId="3944468060" sldId="336"/>
        </pc:sldMkLst>
        <pc:spChg chg="mod">
          <ac:chgData name="Messina, Darlene" userId="09385c21-ef16-40e4-acb7-b361c81dec4c" providerId="ADAL" clId="{0CB27AEC-6B91-4990-BE3A-3F637F5F5B60}" dt="2022-09-04T16:47:40.019" v="254" actId="20577"/>
          <ac:spMkLst>
            <pc:docMk/>
            <pc:sldMk cId="3944468060" sldId="336"/>
            <ac:spMk id="20" creationId="{1E097A41-3D27-4906-B97F-5FF0827EE4DA}"/>
          </ac:spMkLst>
        </pc:spChg>
      </pc:sldChg>
      <pc:sldChg chg="modSp mod">
        <pc:chgData name="Messina, Darlene" userId="09385c21-ef16-40e4-acb7-b361c81dec4c" providerId="ADAL" clId="{0CB27AEC-6B91-4990-BE3A-3F637F5F5B60}" dt="2022-09-06T16:26:42.689" v="1316" actId="20577"/>
        <pc:sldMkLst>
          <pc:docMk/>
          <pc:sldMk cId="3505032674" sldId="339"/>
        </pc:sldMkLst>
        <pc:spChg chg="mod">
          <ac:chgData name="Messina, Darlene" userId="09385c21-ef16-40e4-acb7-b361c81dec4c" providerId="ADAL" clId="{0CB27AEC-6B91-4990-BE3A-3F637F5F5B60}" dt="2022-09-06T16:16:41.324" v="1149" actId="313"/>
          <ac:spMkLst>
            <pc:docMk/>
            <pc:sldMk cId="3505032674" sldId="339"/>
            <ac:spMk id="2" creationId="{3BFB49B3-580C-48FD-8A1E-C10A5F329A73}"/>
          </ac:spMkLst>
        </pc:spChg>
        <pc:spChg chg="mod">
          <ac:chgData name="Messina, Darlene" userId="09385c21-ef16-40e4-acb7-b361c81dec4c" providerId="ADAL" clId="{0CB27AEC-6B91-4990-BE3A-3F637F5F5B60}" dt="2022-09-06T16:26:42.689" v="1316" actId="20577"/>
          <ac:spMkLst>
            <pc:docMk/>
            <pc:sldMk cId="3505032674" sldId="339"/>
            <ac:spMk id="4" creationId="{1C0E5CD4-5E31-4245-8C17-33C9BFF70ACD}"/>
          </ac:spMkLst>
        </pc:spChg>
      </pc:sldChg>
      <pc:sldChg chg="modSp mod modNotesTx">
        <pc:chgData name="Messina, Darlene" userId="09385c21-ef16-40e4-acb7-b361c81dec4c" providerId="ADAL" clId="{0CB27AEC-6B91-4990-BE3A-3F637F5F5B60}" dt="2022-09-06T16:27:37.806" v="1363" actId="20577"/>
        <pc:sldMkLst>
          <pc:docMk/>
          <pc:sldMk cId="2779120488" sldId="340"/>
        </pc:sldMkLst>
        <pc:spChg chg="mod">
          <ac:chgData name="Messina, Darlene" userId="09385c21-ef16-40e4-acb7-b361c81dec4c" providerId="ADAL" clId="{0CB27AEC-6B91-4990-BE3A-3F637F5F5B60}" dt="2022-09-06T16:27:28.696" v="1361" actId="114"/>
          <ac:spMkLst>
            <pc:docMk/>
            <pc:sldMk cId="2779120488" sldId="340"/>
            <ac:spMk id="7" creationId="{BF6F3DF4-743B-4DCD-89A7-55A90505C600}"/>
          </ac:spMkLst>
        </pc:spChg>
        <pc:spChg chg="mod">
          <ac:chgData name="Messina, Darlene" userId="09385c21-ef16-40e4-acb7-b361c81dec4c" providerId="ADAL" clId="{0CB27AEC-6B91-4990-BE3A-3F637F5F5B60}" dt="2022-09-06T16:05:51.943" v="1002" actId="14100"/>
          <ac:spMkLst>
            <pc:docMk/>
            <pc:sldMk cId="2779120488" sldId="340"/>
            <ac:spMk id="8" creationId="{92324DD8-8AB5-4F7D-8232-144EC032F50A}"/>
          </ac:spMkLst>
        </pc:spChg>
      </pc:sldChg>
      <pc:sldChg chg="modSp mod">
        <pc:chgData name="Messina, Darlene" userId="09385c21-ef16-40e4-acb7-b361c81dec4c" providerId="ADAL" clId="{0CB27AEC-6B91-4990-BE3A-3F637F5F5B60}" dt="2022-09-06T16:18:15.089" v="1182" actId="255"/>
        <pc:sldMkLst>
          <pc:docMk/>
          <pc:sldMk cId="1640701123" sldId="341"/>
        </pc:sldMkLst>
        <pc:spChg chg="mod">
          <ac:chgData name="Messina, Darlene" userId="09385c21-ef16-40e4-acb7-b361c81dec4c" providerId="ADAL" clId="{0CB27AEC-6B91-4990-BE3A-3F637F5F5B60}" dt="2022-09-06T16:18:15.089" v="1182" actId="255"/>
          <ac:spMkLst>
            <pc:docMk/>
            <pc:sldMk cId="1640701123" sldId="341"/>
            <ac:spMk id="3" creationId="{F6A1FFA1-C8A6-4290-A168-6BD58FBF14D7}"/>
          </ac:spMkLst>
        </pc:spChg>
      </pc:sldChg>
      <pc:sldChg chg="modSp mod">
        <pc:chgData name="Messina, Darlene" userId="09385c21-ef16-40e4-acb7-b361c81dec4c" providerId="ADAL" clId="{0CB27AEC-6B91-4990-BE3A-3F637F5F5B60}" dt="2022-09-06T16:18:29.240" v="1185" actId="255"/>
        <pc:sldMkLst>
          <pc:docMk/>
          <pc:sldMk cId="806388763" sldId="342"/>
        </pc:sldMkLst>
        <pc:spChg chg="mod">
          <ac:chgData name="Messina, Darlene" userId="09385c21-ef16-40e4-acb7-b361c81dec4c" providerId="ADAL" clId="{0CB27AEC-6B91-4990-BE3A-3F637F5F5B60}" dt="2022-09-06T16:18:29.240" v="1185" actId="255"/>
          <ac:spMkLst>
            <pc:docMk/>
            <pc:sldMk cId="806388763" sldId="342"/>
            <ac:spMk id="3" creationId="{00B19C59-4093-4FFF-B9ED-D3FF0FE6C717}"/>
          </ac:spMkLst>
        </pc:spChg>
      </pc:sldChg>
      <pc:sldChg chg="modSp mod">
        <pc:chgData name="Messina, Darlene" userId="09385c21-ef16-40e4-acb7-b361c81dec4c" providerId="ADAL" clId="{0CB27AEC-6B91-4990-BE3A-3F637F5F5B60}" dt="2022-09-06T16:21:13.627" v="1236" actId="20577"/>
        <pc:sldMkLst>
          <pc:docMk/>
          <pc:sldMk cId="4022817560" sldId="343"/>
        </pc:sldMkLst>
        <pc:spChg chg="mod">
          <ac:chgData name="Messina, Darlene" userId="09385c21-ef16-40e4-acb7-b361c81dec4c" providerId="ADAL" clId="{0CB27AEC-6B91-4990-BE3A-3F637F5F5B60}" dt="2022-09-06T16:19:17.436" v="1195" actId="12"/>
          <ac:spMkLst>
            <pc:docMk/>
            <pc:sldMk cId="4022817560" sldId="343"/>
            <ac:spMk id="2" creationId="{7F8DA4DE-68CE-4B56-8251-F9AFDD0757CE}"/>
          </ac:spMkLst>
        </pc:spChg>
        <pc:spChg chg="mod">
          <ac:chgData name="Messina, Darlene" userId="09385c21-ef16-40e4-acb7-b361c81dec4c" providerId="ADAL" clId="{0CB27AEC-6B91-4990-BE3A-3F637F5F5B60}" dt="2022-09-06T16:21:13.627" v="1236" actId="20577"/>
          <ac:spMkLst>
            <pc:docMk/>
            <pc:sldMk cId="4022817560" sldId="343"/>
            <ac:spMk id="3" creationId="{24373294-99CC-4E1E-9828-118DCE123A4B}"/>
          </ac:spMkLst>
        </pc:spChg>
      </pc:sldChg>
      <pc:sldChg chg="modSp mod">
        <pc:chgData name="Messina, Darlene" userId="09385c21-ef16-40e4-acb7-b361c81dec4c" providerId="ADAL" clId="{0CB27AEC-6B91-4990-BE3A-3F637F5F5B60}" dt="2022-09-06T16:21:03.762" v="1235" actId="27636"/>
        <pc:sldMkLst>
          <pc:docMk/>
          <pc:sldMk cId="2033639336" sldId="344"/>
        </pc:sldMkLst>
        <pc:spChg chg="mod">
          <ac:chgData name="Messina, Darlene" userId="09385c21-ef16-40e4-acb7-b361c81dec4c" providerId="ADAL" clId="{0CB27AEC-6B91-4990-BE3A-3F637F5F5B60}" dt="2022-09-06T16:21:03.762" v="1235" actId="27636"/>
          <ac:spMkLst>
            <pc:docMk/>
            <pc:sldMk cId="2033639336" sldId="344"/>
            <ac:spMk id="7" creationId="{0FE3658C-E241-4ED6-A56F-10A21562F588}"/>
          </ac:spMkLst>
        </pc:spChg>
      </pc:sldChg>
      <pc:sldChg chg="modSp mod">
        <pc:chgData name="Messina, Darlene" userId="09385c21-ef16-40e4-acb7-b361c81dec4c" providerId="ADAL" clId="{0CB27AEC-6B91-4990-BE3A-3F637F5F5B60}" dt="2022-09-06T15:02:01.485" v="535" actId="20577"/>
        <pc:sldMkLst>
          <pc:docMk/>
          <pc:sldMk cId="2504376981" sldId="347"/>
        </pc:sldMkLst>
        <pc:spChg chg="mod">
          <ac:chgData name="Messina, Darlene" userId="09385c21-ef16-40e4-acb7-b361c81dec4c" providerId="ADAL" clId="{0CB27AEC-6B91-4990-BE3A-3F637F5F5B60}" dt="2022-09-06T15:02:01.485" v="535" actId="20577"/>
          <ac:spMkLst>
            <pc:docMk/>
            <pc:sldMk cId="2504376981" sldId="347"/>
            <ac:spMk id="2" creationId="{A717C67F-67EA-45C2-998D-1CEA6524455A}"/>
          </ac:spMkLst>
        </pc:spChg>
      </pc:sldChg>
      <pc:sldChg chg="modSp mod">
        <pc:chgData name="Messina, Darlene" userId="09385c21-ef16-40e4-acb7-b361c81dec4c" providerId="ADAL" clId="{0CB27AEC-6B91-4990-BE3A-3F637F5F5B60}" dt="2022-09-06T16:03:09.038" v="999" actId="14100"/>
        <pc:sldMkLst>
          <pc:docMk/>
          <pc:sldMk cId="1136202015" sldId="352"/>
        </pc:sldMkLst>
        <pc:spChg chg="mod">
          <ac:chgData name="Messina, Darlene" userId="09385c21-ef16-40e4-acb7-b361c81dec4c" providerId="ADAL" clId="{0CB27AEC-6B91-4990-BE3A-3F637F5F5B60}" dt="2022-09-06T16:03:09.038" v="999" actId="14100"/>
          <ac:spMkLst>
            <pc:docMk/>
            <pc:sldMk cId="1136202015" sldId="352"/>
            <ac:spMk id="2" creationId="{D4B395C4-FD39-410E-A275-084179214AE8}"/>
          </ac:spMkLst>
        </pc:spChg>
        <pc:spChg chg="mod">
          <ac:chgData name="Messina, Darlene" userId="09385c21-ef16-40e4-acb7-b361c81dec4c" providerId="ADAL" clId="{0CB27AEC-6B91-4990-BE3A-3F637F5F5B60}" dt="2022-09-06T16:02:09.950" v="987" actId="1076"/>
          <ac:spMkLst>
            <pc:docMk/>
            <pc:sldMk cId="1136202015" sldId="352"/>
            <ac:spMk id="3" creationId="{D1F9FB5B-9F97-4A14-94E9-56B4C88EFAFA}"/>
          </ac:spMkLst>
        </pc:spChg>
      </pc:sldChg>
      <pc:sldChg chg="ord delCm modCm">
        <pc:chgData name="Messina, Darlene" userId="09385c21-ef16-40e4-acb7-b361c81dec4c" providerId="ADAL" clId="{0CB27AEC-6B91-4990-BE3A-3F637F5F5B60}" dt="2022-09-06T16:11:09.222" v="1055"/>
        <pc:sldMkLst>
          <pc:docMk/>
          <pc:sldMk cId="2015106208" sldId="356"/>
        </pc:sldMkLst>
      </pc:sldChg>
      <pc:sldChg chg="modSp mod">
        <pc:chgData name="Messina, Darlene" userId="09385c21-ef16-40e4-acb7-b361c81dec4c" providerId="ADAL" clId="{0CB27AEC-6B91-4990-BE3A-3F637F5F5B60}" dt="2022-09-06T16:11:43.806" v="1070" actId="20577"/>
        <pc:sldMkLst>
          <pc:docMk/>
          <pc:sldMk cId="3404203262" sldId="358"/>
        </pc:sldMkLst>
        <pc:spChg chg="mod">
          <ac:chgData name="Messina, Darlene" userId="09385c21-ef16-40e4-acb7-b361c81dec4c" providerId="ADAL" clId="{0CB27AEC-6B91-4990-BE3A-3F637F5F5B60}" dt="2022-09-06T16:11:43.806" v="1070" actId="20577"/>
          <ac:spMkLst>
            <pc:docMk/>
            <pc:sldMk cId="3404203262" sldId="358"/>
            <ac:spMk id="7" creationId="{DFDD09D3-2DD1-40E9-AC53-A62FB542D107}"/>
          </ac:spMkLst>
        </pc:spChg>
      </pc:sldChg>
      <pc:sldChg chg="modSp mod">
        <pc:chgData name="Messina, Darlene" userId="09385c21-ef16-40e4-acb7-b361c81dec4c" providerId="ADAL" clId="{0CB27AEC-6B91-4990-BE3A-3F637F5F5B60}" dt="2022-09-06T16:01:08.884" v="978" actId="1076"/>
        <pc:sldMkLst>
          <pc:docMk/>
          <pc:sldMk cId="2115463555" sldId="361"/>
        </pc:sldMkLst>
        <pc:spChg chg="mod">
          <ac:chgData name="Messina, Darlene" userId="09385c21-ef16-40e4-acb7-b361c81dec4c" providerId="ADAL" clId="{0CB27AEC-6B91-4990-BE3A-3F637F5F5B60}" dt="2022-09-06T16:01:08.884" v="978" actId="1076"/>
          <ac:spMkLst>
            <pc:docMk/>
            <pc:sldMk cId="2115463555" sldId="361"/>
            <ac:spMk id="2" creationId="{909DA8F0-188B-45D8-8C50-F0BCE6C781F8}"/>
          </ac:spMkLst>
        </pc:spChg>
        <pc:spChg chg="mod">
          <ac:chgData name="Messina, Darlene" userId="09385c21-ef16-40e4-acb7-b361c81dec4c" providerId="ADAL" clId="{0CB27AEC-6B91-4990-BE3A-3F637F5F5B60}" dt="2022-09-06T16:01:06.012" v="977" actId="1076"/>
          <ac:spMkLst>
            <pc:docMk/>
            <pc:sldMk cId="2115463555" sldId="361"/>
            <ac:spMk id="3" creationId="{CDDF104E-80D3-4DF7-B2AA-F1727C6319B4}"/>
          </ac:spMkLst>
        </pc:spChg>
      </pc:sldChg>
      <pc:sldChg chg="modSp mod">
        <pc:chgData name="Messina, Darlene" userId="09385c21-ef16-40e4-acb7-b361c81dec4c" providerId="ADAL" clId="{0CB27AEC-6B91-4990-BE3A-3F637F5F5B60}" dt="2022-09-04T16:34:09.491" v="81" actId="113"/>
        <pc:sldMkLst>
          <pc:docMk/>
          <pc:sldMk cId="596644607" sldId="375"/>
        </pc:sldMkLst>
        <pc:spChg chg="mod">
          <ac:chgData name="Messina, Darlene" userId="09385c21-ef16-40e4-acb7-b361c81dec4c" providerId="ADAL" clId="{0CB27AEC-6B91-4990-BE3A-3F637F5F5B60}" dt="2022-09-04T16:34:09.491" v="81" actId="113"/>
          <ac:spMkLst>
            <pc:docMk/>
            <pc:sldMk cId="596644607" sldId="375"/>
            <ac:spMk id="2" creationId="{162C4FFF-D425-4DD8-B0EB-888C991A3F63}"/>
          </ac:spMkLst>
        </pc:spChg>
      </pc:sldChg>
      <pc:sldChg chg="modSp mod modNotesTx">
        <pc:chgData name="Messina, Darlene" userId="09385c21-ef16-40e4-acb7-b361c81dec4c" providerId="ADAL" clId="{0CB27AEC-6B91-4990-BE3A-3F637F5F5B60}" dt="2022-09-06T15:44:20.002" v="773" actId="255"/>
        <pc:sldMkLst>
          <pc:docMk/>
          <pc:sldMk cId="3286335830" sldId="379"/>
        </pc:sldMkLst>
        <pc:spChg chg="mod">
          <ac:chgData name="Messina, Darlene" userId="09385c21-ef16-40e4-acb7-b361c81dec4c" providerId="ADAL" clId="{0CB27AEC-6B91-4990-BE3A-3F637F5F5B60}" dt="2022-09-06T15:41:19.033" v="743" actId="20577"/>
          <ac:spMkLst>
            <pc:docMk/>
            <pc:sldMk cId="3286335830" sldId="379"/>
            <ac:spMk id="2" creationId="{0906E57A-32C8-4A2F-ACF4-DFB91FBBDB8F}"/>
          </ac:spMkLst>
        </pc:spChg>
        <pc:spChg chg="mod">
          <ac:chgData name="Messina, Darlene" userId="09385c21-ef16-40e4-acb7-b361c81dec4c" providerId="ADAL" clId="{0CB27AEC-6B91-4990-BE3A-3F637F5F5B60}" dt="2022-09-06T15:44:20.002" v="773" actId="255"/>
          <ac:spMkLst>
            <pc:docMk/>
            <pc:sldMk cId="3286335830" sldId="379"/>
            <ac:spMk id="3" creationId="{C73B68E0-EF8F-4943-9FC6-11B03C264AAD}"/>
          </ac:spMkLst>
        </pc:spChg>
        <pc:spChg chg="mod">
          <ac:chgData name="Messina, Darlene" userId="09385c21-ef16-40e4-acb7-b361c81dec4c" providerId="ADAL" clId="{0CB27AEC-6B91-4990-BE3A-3F637F5F5B60}" dt="2022-09-06T15:36:17.030" v="685" actId="20577"/>
          <ac:spMkLst>
            <pc:docMk/>
            <pc:sldMk cId="3286335830" sldId="379"/>
            <ac:spMk id="4" creationId="{59253DF7-0448-4AE8-B24F-7C2A3B1F69C3}"/>
          </ac:spMkLst>
        </pc:spChg>
      </pc:sldChg>
      <pc:sldChg chg="modSp mod modNotesTx">
        <pc:chgData name="Messina, Darlene" userId="09385c21-ef16-40e4-acb7-b361c81dec4c" providerId="ADAL" clId="{0CB27AEC-6B91-4990-BE3A-3F637F5F5B60}" dt="2022-09-06T16:00:17.321" v="976" actId="255"/>
        <pc:sldMkLst>
          <pc:docMk/>
          <pc:sldMk cId="3893490562" sldId="380"/>
        </pc:sldMkLst>
        <pc:spChg chg="mod">
          <ac:chgData name="Messina, Darlene" userId="09385c21-ef16-40e4-acb7-b361c81dec4c" providerId="ADAL" clId="{0CB27AEC-6B91-4990-BE3A-3F637F5F5B60}" dt="2022-09-06T16:00:17.321" v="976" actId="255"/>
          <ac:spMkLst>
            <pc:docMk/>
            <pc:sldMk cId="3893490562" sldId="380"/>
            <ac:spMk id="4" creationId="{DD45A256-6376-447B-AE27-B1B9077CF4D5}"/>
          </ac:spMkLst>
        </pc:spChg>
      </pc:sldChg>
      <pc:sldChg chg="modSp mod">
        <pc:chgData name="Messina, Darlene" userId="09385c21-ef16-40e4-acb7-b361c81dec4c" providerId="ADAL" clId="{0CB27AEC-6B91-4990-BE3A-3F637F5F5B60}" dt="2022-09-06T15:01:30.951" v="506" actId="20577"/>
        <pc:sldMkLst>
          <pc:docMk/>
          <pc:sldMk cId="2150803032" sldId="382"/>
        </pc:sldMkLst>
        <pc:spChg chg="mod">
          <ac:chgData name="Messina, Darlene" userId="09385c21-ef16-40e4-acb7-b361c81dec4c" providerId="ADAL" clId="{0CB27AEC-6B91-4990-BE3A-3F637F5F5B60}" dt="2022-09-06T15:01:30.951" v="506" actId="20577"/>
          <ac:spMkLst>
            <pc:docMk/>
            <pc:sldMk cId="2150803032" sldId="382"/>
            <ac:spMk id="2" creationId="{B476A030-C6C4-4E32-81FD-07D9CCBD63C1}"/>
          </ac:spMkLst>
        </pc:spChg>
      </pc:sldChg>
      <pc:sldChg chg="modSp mod modNotes">
        <pc:chgData name="Messina, Darlene" userId="09385c21-ef16-40e4-acb7-b361c81dec4c" providerId="ADAL" clId="{0CB27AEC-6B91-4990-BE3A-3F637F5F5B60}" dt="2022-09-04T17:04:39.027" v="270" actId="20577"/>
        <pc:sldMkLst>
          <pc:docMk/>
          <pc:sldMk cId="1097837169" sldId="4205"/>
        </pc:sldMkLst>
        <pc:spChg chg="mod">
          <ac:chgData name="Messina, Darlene" userId="09385c21-ef16-40e4-acb7-b361c81dec4c" providerId="ADAL" clId="{0CB27AEC-6B91-4990-BE3A-3F637F5F5B60}" dt="2022-09-04T17:04:39.027" v="270" actId="20577"/>
          <ac:spMkLst>
            <pc:docMk/>
            <pc:sldMk cId="1097837169" sldId="4205"/>
            <ac:spMk id="10" creationId="{3669CAA7-1358-440C-A033-9DE40E279D75}"/>
          </ac:spMkLst>
        </pc:spChg>
      </pc:sldChg>
      <pc:sldChg chg="modSp mod modNotesTx">
        <pc:chgData name="Messina, Darlene" userId="09385c21-ef16-40e4-acb7-b361c81dec4c" providerId="ADAL" clId="{0CB27AEC-6B91-4990-BE3A-3F637F5F5B60}" dt="2022-09-04T17:12:29.916" v="414" actId="5793"/>
        <pc:sldMkLst>
          <pc:docMk/>
          <pc:sldMk cId="3529713490" sldId="4206"/>
        </pc:sldMkLst>
        <pc:spChg chg="mod">
          <ac:chgData name="Messina, Darlene" userId="09385c21-ef16-40e4-acb7-b361c81dec4c" providerId="ADAL" clId="{0CB27AEC-6B91-4990-BE3A-3F637F5F5B60}" dt="2022-09-04T17:08:54.979" v="287" actId="20577"/>
          <ac:spMkLst>
            <pc:docMk/>
            <pc:sldMk cId="3529713490" sldId="4206"/>
            <ac:spMk id="11" creationId="{3656C500-9B76-4A46-9A51-864EB106E3F1}"/>
          </ac:spMkLst>
        </pc:spChg>
        <pc:spChg chg="mod">
          <ac:chgData name="Messina, Darlene" userId="09385c21-ef16-40e4-acb7-b361c81dec4c" providerId="ADAL" clId="{0CB27AEC-6B91-4990-BE3A-3F637F5F5B60}" dt="2022-09-04T17:09:33.705" v="335" actId="20577"/>
          <ac:spMkLst>
            <pc:docMk/>
            <pc:sldMk cId="3529713490" sldId="4206"/>
            <ac:spMk id="12" creationId="{B4A14768-6D8D-4563-9E6D-F16FCEA5975F}"/>
          </ac:spMkLst>
        </pc:spChg>
      </pc:sldChg>
      <pc:sldChg chg="modNotesTx">
        <pc:chgData name="Messina, Darlene" userId="09385c21-ef16-40e4-acb7-b361c81dec4c" providerId="ADAL" clId="{0CB27AEC-6B91-4990-BE3A-3F637F5F5B60}" dt="2022-09-06T16:10:42.123" v="1053" actId="20577"/>
        <pc:sldMkLst>
          <pc:docMk/>
          <pc:sldMk cId="2554700138" sldId="4210"/>
        </pc:sldMkLst>
      </pc:sldChg>
      <pc:sldChg chg="modSp mod modNotesTx">
        <pc:chgData name="Messina, Darlene" userId="09385c21-ef16-40e4-acb7-b361c81dec4c" providerId="ADAL" clId="{0CB27AEC-6B91-4990-BE3A-3F637F5F5B60}" dt="2022-09-06T15:59:38.304" v="975"/>
        <pc:sldMkLst>
          <pc:docMk/>
          <pc:sldMk cId="1310757980" sldId="4211"/>
        </pc:sldMkLst>
        <pc:spChg chg="mod">
          <ac:chgData name="Messina, Darlene" userId="09385c21-ef16-40e4-acb7-b361c81dec4c" providerId="ADAL" clId="{0CB27AEC-6B91-4990-BE3A-3F637F5F5B60}" dt="2022-09-06T15:58:16.218" v="974" actId="20577"/>
          <ac:spMkLst>
            <pc:docMk/>
            <pc:sldMk cId="1310757980" sldId="4211"/>
            <ac:spMk id="4" creationId="{D09E0D58-4467-489F-9CA7-4E4E85976688}"/>
          </ac:spMkLst>
        </pc:spChg>
        <pc:spChg chg="mod">
          <ac:chgData name="Messina, Darlene" userId="09385c21-ef16-40e4-acb7-b361c81dec4c" providerId="ADAL" clId="{0CB27AEC-6B91-4990-BE3A-3F637F5F5B60}" dt="2022-09-06T15:53:36.913" v="892" actId="20577"/>
          <ac:spMkLst>
            <pc:docMk/>
            <pc:sldMk cId="1310757980" sldId="4211"/>
            <ac:spMk id="5" creationId="{9C52CD24-78A1-492A-A51F-D258144A2ECB}"/>
          </ac:spMkLst>
        </pc:spChg>
      </pc:sldChg>
    </pc:docChg>
  </pc:docChgLst>
  <pc:docChgLst>
    <pc:chgData name="Christina Zagara" userId="ae4b1d6f24aa1bac" providerId="LiveId" clId="{8D0D67CD-8B95-4B9C-B236-0C3605EAE4C1}"/>
    <pc:docChg chg="delSld">
      <pc:chgData name="Christina Zagara" userId="ae4b1d6f24aa1bac" providerId="LiveId" clId="{8D0D67CD-8B95-4B9C-B236-0C3605EAE4C1}" dt="2022-09-28T17:43:36.902" v="0" actId="2696"/>
      <pc:docMkLst>
        <pc:docMk/>
      </pc:docMkLst>
      <pc:sldChg chg="del">
        <pc:chgData name="Christina Zagara" userId="ae4b1d6f24aa1bac" providerId="LiveId" clId="{8D0D67CD-8B95-4B9C-B236-0C3605EAE4C1}" dt="2022-09-28T17:43:36.902" v="0" actId="2696"/>
        <pc:sldMkLst>
          <pc:docMk/>
          <pc:sldMk cId="4003802968" sldId="3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3133E-31B6-4E4C-B0B5-6AB6C7F5A349}"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891D782D-7615-4687-A208-AD2C7CADE11B}">
      <dgm:prSet phldrT="[Text]"/>
      <dgm:spPr/>
      <dgm:t>
        <a:bodyPr/>
        <a:lstStyle/>
        <a:p>
          <a:r>
            <a:rPr lang="en-US" b="1">
              <a:solidFill>
                <a:schemeClr val="tx1"/>
              </a:solidFill>
              <a:latin typeface="Arial Narrow" panose="020B0606020202030204" pitchFamily="34" charset="0"/>
            </a:rPr>
            <a:t>PART-2</a:t>
          </a:r>
        </a:p>
        <a:p>
          <a:r>
            <a:rPr lang="en-US" b="1">
              <a:solidFill>
                <a:schemeClr val="tx1"/>
              </a:solidFill>
              <a:latin typeface="Arial Narrow" panose="020B0606020202030204" pitchFamily="34" charset="0"/>
            </a:rPr>
            <a:t>Scope of Work Package (SOW) Submission and Review</a:t>
          </a:r>
        </a:p>
      </dgm:t>
    </dgm:pt>
    <dgm:pt modelId="{DA4584E7-91FB-403B-8768-47CC96F9D0EA}" type="parTrans" cxnId="{342FE5DC-8682-41E1-92AB-C18D66A9AD56}">
      <dgm:prSet/>
      <dgm:spPr/>
      <dgm:t>
        <a:bodyPr/>
        <a:lstStyle/>
        <a:p>
          <a:endParaRPr lang="en-US"/>
        </a:p>
      </dgm:t>
    </dgm:pt>
    <dgm:pt modelId="{C0DB3DF9-A332-48E5-92ED-F7EC04212C88}" type="sibTrans" cxnId="{342FE5DC-8682-41E1-92AB-C18D66A9AD56}">
      <dgm:prSet/>
      <dgm:spPr/>
      <dgm:t>
        <a:bodyPr/>
        <a:lstStyle/>
        <a:p>
          <a:endParaRPr lang="en-US"/>
        </a:p>
      </dgm:t>
    </dgm:pt>
    <dgm:pt modelId="{DC87F0B3-2300-4645-AD53-933DC66A66AF}">
      <dgm:prSet phldrT="[Text]"/>
      <dgm:spPr/>
      <dgm:t>
        <a:bodyPr/>
        <a:lstStyle/>
        <a:p>
          <a:r>
            <a:rPr lang="en-US" b="1">
              <a:solidFill>
                <a:schemeClr val="tx1"/>
              </a:solidFill>
              <a:latin typeface="Arial Narrow" panose="020B0606020202030204" pitchFamily="34" charset="0"/>
            </a:rPr>
            <a:t>Project Management </a:t>
          </a:r>
          <a:r>
            <a:rPr lang="en-US" b="1">
              <a:latin typeface="Arial Narrow" panose="020B0606020202030204" pitchFamily="34" charset="0"/>
            </a:rPr>
            <a:t> </a:t>
          </a:r>
        </a:p>
      </dgm:t>
    </dgm:pt>
    <dgm:pt modelId="{3E96731D-E681-475E-8280-592E58F6D692}" type="parTrans" cxnId="{9FCF5E8F-A784-47D5-8AC4-1BB61CD43FDE}">
      <dgm:prSet/>
      <dgm:spPr/>
      <dgm:t>
        <a:bodyPr/>
        <a:lstStyle/>
        <a:p>
          <a:endParaRPr lang="en-US"/>
        </a:p>
      </dgm:t>
    </dgm:pt>
    <dgm:pt modelId="{D17DF5FA-446E-4303-B87D-34FD9BE9EFA6}" type="sibTrans" cxnId="{9FCF5E8F-A784-47D5-8AC4-1BB61CD43FDE}">
      <dgm:prSet/>
      <dgm:spPr/>
      <dgm:t>
        <a:bodyPr/>
        <a:lstStyle/>
        <a:p>
          <a:endParaRPr lang="en-US"/>
        </a:p>
      </dgm:t>
    </dgm:pt>
    <dgm:pt modelId="{313B00A1-C001-4C90-9DC5-7586BABEE1B0}">
      <dgm:prSet phldrT="[Text]"/>
      <dgm:spPr/>
      <dgm:t>
        <a:bodyPr/>
        <a:lstStyle/>
        <a:p>
          <a:pPr>
            <a:buFont typeface="Arial" panose="020B0604020202020204" pitchFamily="34" charset="0"/>
            <a:buChar char="•"/>
          </a:pPr>
          <a:r>
            <a:rPr lang="en-US">
              <a:latin typeface="Arial Narrow" panose="020B0606020202030204" pitchFamily="34" charset="0"/>
            </a:rPr>
            <a:t>Project POC/Lead</a:t>
          </a:r>
        </a:p>
      </dgm:t>
    </dgm:pt>
    <dgm:pt modelId="{4F7AE2A5-2157-4ECC-9E31-38B38A89583F}" type="parTrans" cxnId="{D18993EA-7153-4079-AEBC-DDF02CBAF528}">
      <dgm:prSet/>
      <dgm:spPr/>
      <dgm:t>
        <a:bodyPr/>
        <a:lstStyle/>
        <a:p>
          <a:endParaRPr lang="en-US"/>
        </a:p>
      </dgm:t>
    </dgm:pt>
    <dgm:pt modelId="{CE2A91A7-29D6-4657-9617-851C39F5B39A}" type="sibTrans" cxnId="{D18993EA-7153-4079-AEBC-DDF02CBAF528}">
      <dgm:prSet/>
      <dgm:spPr/>
      <dgm:t>
        <a:bodyPr/>
        <a:lstStyle/>
        <a:p>
          <a:endParaRPr lang="en-US"/>
        </a:p>
      </dgm:t>
    </dgm:pt>
    <dgm:pt modelId="{20DD2CB4-4855-406B-BD48-6AC42C6EB8C5}">
      <dgm:prSet/>
      <dgm:spPr/>
      <dgm:t>
        <a:bodyPr/>
        <a:lstStyle/>
        <a:p>
          <a:pPr>
            <a:buFont typeface="Arial" panose="020B0604020202020204" pitchFamily="34" charset="0"/>
            <a:buChar char="•"/>
          </a:pPr>
          <a:r>
            <a:rPr lang="en-US" b="1">
              <a:solidFill>
                <a:schemeClr val="tx1"/>
              </a:solidFill>
              <a:latin typeface="Arial Narrow" panose="020B0606020202030204" pitchFamily="34" charset="0"/>
            </a:rPr>
            <a:t>Award Determinations and Obligation</a:t>
          </a:r>
        </a:p>
      </dgm:t>
    </dgm:pt>
    <dgm:pt modelId="{D0A522C0-5BFB-4CA5-9829-1EC8394BD7A0}" type="parTrans" cxnId="{12E660D3-7D85-4E74-8D14-276566E7A042}">
      <dgm:prSet/>
      <dgm:spPr/>
      <dgm:t>
        <a:bodyPr/>
        <a:lstStyle/>
        <a:p>
          <a:endParaRPr lang="en-US"/>
        </a:p>
      </dgm:t>
    </dgm:pt>
    <dgm:pt modelId="{8F1469E0-8D5B-4A53-9184-005D0A1EE5A1}" type="sibTrans" cxnId="{12E660D3-7D85-4E74-8D14-276566E7A042}">
      <dgm:prSet/>
      <dgm:spPr/>
      <dgm:t>
        <a:bodyPr/>
        <a:lstStyle/>
        <a:p>
          <a:endParaRPr lang="en-US"/>
        </a:p>
      </dgm:t>
    </dgm:pt>
    <dgm:pt modelId="{4389951D-9F83-4AD3-B98B-26457627E051}">
      <dgm:prSet/>
      <dgm:spPr/>
      <dgm:t>
        <a:bodyPr/>
        <a:lstStyle/>
        <a:p>
          <a:pPr>
            <a:buFont typeface="Arial" panose="020B0604020202020204" pitchFamily="34" charset="0"/>
            <a:buChar char="•"/>
          </a:pPr>
          <a:r>
            <a:rPr lang="en-US" b="0">
              <a:latin typeface="Arial Narrow" panose="020B0606020202030204" pitchFamily="34" charset="0"/>
            </a:rPr>
            <a:t>Final Award Determinations</a:t>
          </a:r>
          <a:endParaRPr lang="en-US">
            <a:latin typeface="Arial Narrow" panose="020B0606020202030204" pitchFamily="34" charset="0"/>
          </a:endParaRPr>
        </a:p>
      </dgm:t>
    </dgm:pt>
    <dgm:pt modelId="{F67C98DD-24DF-45BC-A4CD-FD9ECF1B5136}" type="parTrans" cxnId="{714BDEAD-D720-47E8-A7D5-8513E9272D46}">
      <dgm:prSet/>
      <dgm:spPr/>
      <dgm:t>
        <a:bodyPr/>
        <a:lstStyle/>
        <a:p>
          <a:endParaRPr lang="en-US"/>
        </a:p>
      </dgm:t>
    </dgm:pt>
    <dgm:pt modelId="{1816F97C-5BB3-4FB4-B3F1-4C5ED8C07AF5}" type="sibTrans" cxnId="{714BDEAD-D720-47E8-A7D5-8513E9272D46}">
      <dgm:prSet/>
      <dgm:spPr/>
      <dgm:t>
        <a:bodyPr/>
        <a:lstStyle/>
        <a:p>
          <a:endParaRPr lang="en-US"/>
        </a:p>
      </dgm:t>
    </dgm:pt>
    <dgm:pt modelId="{A92D765B-87D7-4796-9ED4-87B9D4375410}">
      <dgm:prSet/>
      <dgm:spPr/>
      <dgm:t>
        <a:bodyPr/>
        <a:lstStyle/>
        <a:p>
          <a:r>
            <a:rPr lang="en-US" b="0">
              <a:latin typeface="Arial Narrow" panose="020B0606020202030204" pitchFamily="34" charset="0"/>
            </a:rPr>
            <a:t>Develop Award Package</a:t>
          </a:r>
        </a:p>
      </dgm:t>
    </dgm:pt>
    <dgm:pt modelId="{6D8F913E-EF44-46C9-ABE5-E296E5A3066F}" type="parTrans" cxnId="{5E6C8F33-78E0-473B-BCB2-5092CC072968}">
      <dgm:prSet/>
      <dgm:spPr/>
      <dgm:t>
        <a:bodyPr/>
        <a:lstStyle/>
        <a:p>
          <a:endParaRPr lang="en-US"/>
        </a:p>
      </dgm:t>
    </dgm:pt>
    <dgm:pt modelId="{31AE6CF2-5A09-4236-94E5-864071FB3B74}" type="sibTrans" cxnId="{5E6C8F33-78E0-473B-BCB2-5092CC072968}">
      <dgm:prSet/>
      <dgm:spPr/>
      <dgm:t>
        <a:bodyPr/>
        <a:lstStyle/>
        <a:p>
          <a:endParaRPr lang="en-US"/>
        </a:p>
      </dgm:t>
    </dgm:pt>
    <dgm:pt modelId="{FD818803-B2CE-4263-95CA-7B2C9079A3DF}">
      <dgm:prSet/>
      <dgm:spPr/>
      <dgm:t>
        <a:bodyPr/>
        <a:lstStyle/>
        <a:p>
          <a:r>
            <a:rPr lang="en-US" b="0">
              <a:latin typeface="Arial Narrow" panose="020B0606020202030204" pitchFamily="34" charset="0"/>
            </a:rPr>
            <a:t>Recipient Notification of Award</a:t>
          </a:r>
        </a:p>
      </dgm:t>
    </dgm:pt>
    <dgm:pt modelId="{2F38C78C-24E0-4905-B208-2A1E28D1FF28}" type="parTrans" cxnId="{06FDB8C9-F4FF-4263-933C-06B79E4B538A}">
      <dgm:prSet/>
      <dgm:spPr/>
      <dgm:t>
        <a:bodyPr/>
        <a:lstStyle/>
        <a:p>
          <a:endParaRPr lang="en-US"/>
        </a:p>
      </dgm:t>
    </dgm:pt>
    <dgm:pt modelId="{62E56894-FC38-4A1C-8110-D2029E36CC26}" type="sibTrans" cxnId="{06FDB8C9-F4FF-4263-933C-06B79E4B538A}">
      <dgm:prSet/>
      <dgm:spPr/>
      <dgm:t>
        <a:bodyPr/>
        <a:lstStyle/>
        <a:p>
          <a:endParaRPr lang="en-US"/>
        </a:p>
      </dgm:t>
    </dgm:pt>
    <dgm:pt modelId="{8039B756-3A19-446D-A7CB-A36C0AFBEB1C}">
      <dgm:prSet/>
      <dgm:spPr/>
      <dgm:t>
        <a:bodyPr/>
        <a:lstStyle/>
        <a:p>
          <a:r>
            <a:rPr lang="en-US" b="0">
              <a:latin typeface="Arial Narrow" panose="020B0606020202030204" pitchFamily="34" charset="0"/>
            </a:rPr>
            <a:t>Federal Funding Obligated in the Financial System</a:t>
          </a:r>
          <a:endParaRPr lang="en-US" b="0" i="1">
            <a:latin typeface="Arial Narrow" panose="020B0606020202030204" pitchFamily="34" charset="0"/>
          </a:endParaRPr>
        </a:p>
      </dgm:t>
    </dgm:pt>
    <dgm:pt modelId="{09209F4D-EDB7-49D3-938A-D8A36F5A40B2}" type="parTrans" cxnId="{CB321D02-5282-4207-8AE3-68965DF669E0}">
      <dgm:prSet/>
      <dgm:spPr/>
      <dgm:t>
        <a:bodyPr/>
        <a:lstStyle/>
        <a:p>
          <a:endParaRPr lang="en-US"/>
        </a:p>
      </dgm:t>
    </dgm:pt>
    <dgm:pt modelId="{C0F4C4C9-9445-493B-8027-4A2268EB1C02}" type="sibTrans" cxnId="{CB321D02-5282-4207-8AE3-68965DF669E0}">
      <dgm:prSet/>
      <dgm:spPr/>
      <dgm:t>
        <a:bodyPr/>
        <a:lstStyle/>
        <a:p>
          <a:endParaRPr lang="en-US"/>
        </a:p>
      </dgm:t>
    </dgm:pt>
    <dgm:pt modelId="{DF629AE2-5064-4704-89B0-3F78C205C839}">
      <dgm:prSet/>
      <dgm:spPr/>
      <dgm:t>
        <a:bodyPr/>
        <a:lstStyle/>
        <a:p>
          <a:r>
            <a:rPr lang="en-US" b="1">
              <a:solidFill>
                <a:schemeClr val="tx1"/>
              </a:solidFill>
              <a:latin typeface="Arial Narrow" panose="020B0606020202030204" pitchFamily="34" charset="0"/>
            </a:rPr>
            <a:t>Quarterly Reporting and Close Out</a:t>
          </a:r>
        </a:p>
      </dgm:t>
    </dgm:pt>
    <dgm:pt modelId="{9C0F4003-38E7-4116-845D-8F31FEA805E8}" type="parTrans" cxnId="{083FBE97-2F63-4088-8B68-6BD29092B33B}">
      <dgm:prSet/>
      <dgm:spPr/>
      <dgm:t>
        <a:bodyPr/>
        <a:lstStyle/>
        <a:p>
          <a:endParaRPr lang="en-US"/>
        </a:p>
      </dgm:t>
    </dgm:pt>
    <dgm:pt modelId="{9A4B014B-9962-4112-9C33-97272E647DAE}" type="sibTrans" cxnId="{083FBE97-2F63-4088-8B68-6BD29092B33B}">
      <dgm:prSet/>
      <dgm:spPr/>
      <dgm:t>
        <a:bodyPr/>
        <a:lstStyle/>
        <a:p>
          <a:endParaRPr lang="en-US"/>
        </a:p>
      </dgm:t>
    </dgm:pt>
    <dgm:pt modelId="{AE2F2286-00A0-459F-81C0-350E2B18C170}">
      <dgm:prSet/>
      <dgm:spPr/>
      <dgm:t>
        <a:bodyPr/>
        <a:lstStyle/>
        <a:p>
          <a:r>
            <a:rPr lang="en-US" sz="1500" kern="1200">
              <a:latin typeface="Arial Narrow" panose="020B0606020202030204" pitchFamily="34" charset="0"/>
            </a:rPr>
            <a:t>Project Workplan</a:t>
          </a:r>
        </a:p>
      </dgm:t>
    </dgm:pt>
    <dgm:pt modelId="{15C74F0B-7E0E-4257-9B21-6328F40971C6}" type="parTrans" cxnId="{B960E59C-DCC2-442E-A1A6-900DB80A7E73}">
      <dgm:prSet/>
      <dgm:spPr/>
      <dgm:t>
        <a:bodyPr/>
        <a:lstStyle/>
        <a:p>
          <a:endParaRPr lang="en-US"/>
        </a:p>
      </dgm:t>
    </dgm:pt>
    <dgm:pt modelId="{4855BF29-55E1-46B2-8E86-DD5682A8B21C}" type="sibTrans" cxnId="{B960E59C-DCC2-442E-A1A6-900DB80A7E73}">
      <dgm:prSet/>
      <dgm:spPr/>
      <dgm:t>
        <a:bodyPr/>
        <a:lstStyle/>
        <a:p>
          <a:endParaRPr lang="en-US"/>
        </a:p>
      </dgm:t>
    </dgm:pt>
    <dgm:pt modelId="{6AF2E12F-DBE4-4474-A270-196FD8669F04}">
      <dgm:prSet/>
      <dgm:spPr/>
      <dgm:t>
        <a:bodyPr/>
        <a:lstStyle/>
        <a:p>
          <a:r>
            <a:rPr lang="en-US" sz="1500" kern="1200">
              <a:latin typeface="Arial Narrow" panose="020B0606020202030204" pitchFamily="34" charset="0"/>
            </a:rPr>
            <a:t>Schedule of milestones  </a:t>
          </a:r>
        </a:p>
      </dgm:t>
    </dgm:pt>
    <dgm:pt modelId="{8EBF8445-3190-4403-BEF6-34CDDA478F1D}" type="parTrans" cxnId="{F698F49D-4811-4F09-BFEF-A0A4EA658357}">
      <dgm:prSet/>
      <dgm:spPr/>
      <dgm:t>
        <a:bodyPr/>
        <a:lstStyle/>
        <a:p>
          <a:endParaRPr lang="en-US"/>
        </a:p>
      </dgm:t>
    </dgm:pt>
    <dgm:pt modelId="{CF56CCDF-35B7-4CBC-BF71-6BD784822842}" type="sibTrans" cxnId="{F698F49D-4811-4F09-BFEF-A0A4EA658357}">
      <dgm:prSet/>
      <dgm:spPr/>
      <dgm:t>
        <a:bodyPr/>
        <a:lstStyle/>
        <a:p>
          <a:endParaRPr lang="en-US"/>
        </a:p>
      </dgm:t>
    </dgm:pt>
    <dgm:pt modelId="{46A1A599-D6CC-4D37-B48F-0C6F12A5F898}">
      <dgm:prSet/>
      <dgm:spPr/>
      <dgm:t>
        <a:bodyPr/>
        <a:lstStyle/>
        <a:p>
          <a:r>
            <a:rPr lang="en-US" sz="1500" kern="1200">
              <a:latin typeface="Arial Narrow" panose="020B0606020202030204" pitchFamily="34" charset="0"/>
            </a:rPr>
            <a:t>Sub-recipient selection and eligibility /checklist</a:t>
          </a:r>
        </a:p>
      </dgm:t>
    </dgm:pt>
    <dgm:pt modelId="{8D106C2B-AADB-44FA-9C5D-24A8DE50AFDC}" type="parTrans" cxnId="{1E1640C1-E9C5-4094-93CB-267BCA25445C}">
      <dgm:prSet/>
      <dgm:spPr/>
      <dgm:t>
        <a:bodyPr/>
        <a:lstStyle/>
        <a:p>
          <a:endParaRPr lang="en-US"/>
        </a:p>
      </dgm:t>
    </dgm:pt>
    <dgm:pt modelId="{C4147D31-A469-4159-917C-84D39B669368}" type="sibTrans" cxnId="{1E1640C1-E9C5-4094-93CB-267BCA25445C}">
      <dgm:prSet/>
      <dgm:spPr/>
      <dgm:t>
        <a:bodyPr/>
        <a:lstStyle/>
        <a:p>
          <a:endParaRPr lang="en-US"/>
        </a:p>
      </dgm:t>
    </dgm:pt>
    <dgm:pt modelId="{DAD1C935-42FF-4566-9BF7-3408873D386F}">
      <dgm:prSet/>
      <dgm:spPr/>
      <dgm:t>
        <a:bodyPr/>
        <a:lstStyle/>
        <a:p>
          <a:r>
            <a:rPr lang="en-US" sz="1500" kern="1200">
              <a:latin typeface="Arial Narrow" panose="020B0606020202030204" pitchFamily="34" charset="0"/>
            </a:rPr>
            <a:t>Budget detail</a:t>
          </a:r>
        </a:p>
      </dgm:t>
    </dgm:pt>
    <dgm:pt modelId="{0BA8DB15-E212-485A-BAB6-AA3ADFA7AA0A}" type="parTrans" cxnId="{1EB4DF66-F41F-46BB-8C8B-C430B6A0703F}">
      <dgm:prSet/>
      <dgm:spPr/>
      <dgm:t>
        <a:bodyPr/>
        <a:lstStyle/>
        <a:p>
          <a:endParaRPr lang="en-US"/>
        </a:p>
      </dgm:t>
    </dgm:pt>
    <dgm:pt modelId="{42B59ECD-33A2-4D80-9AE3-1BAD6B74232E}" type="sibTrans" cxnId="{1EB4DF66-F41F-46BB-8C8B-C430B6A0703F}">
      <dgm:prSet/>
      <dgm:spPr/>
      <dgm:t>
        <a:bodyPr/>
        <a:lstStyle/>
        <a:p>
          <a:endParaRPr lang="en-US"/>
        </a:p>
      </dgm:t>
    </dgm:pt>
    <dgm:pt modelId="{DF58A82C-470F-47C4-AF1C-5EB16FFD285E}">
      <dgm:prSet/>
      <dgm:spPr/>
      <dgm:t>
        <a:bodyPr/>
        <a:lstStyle/>
        <a:p>
          <a:r>
            <a:rPr lang="en-US" sz="1500" kern="1200" dirty="0">
              <a:latin typeface="Arial Narrow" panose="020B0606020202030204" pitchFamily="34" charset="0"/>
            </a:rPr>
            <a:t>FEMA SOW review process and approval</a:t>
          </a:r>
        </a:p>
      </dgm:t>
    </dgm:pt>
    <dgm:pt modelId="{550155AD-43A3-4071-BFF4-A083E55409D0}" type="parTrans" cxnId="{E0C249B6-9D00-4BAF-9B5F-85B835CE463A}">
      <dgm:prSet/>
      <dgm:spPr/>
      <dgm:t>
        <a:bodyPr/>
        <a:lstStyle/>
        <a:p>
          <a:endParaRPr lang="en-US"/>
        </a:p>
      </dgm:t>
    </dgm:pt>
    <dgm:pt modelId="{C895D41E-5623-45D6-8858-2B9FD1FD42BC}" type="sibTrans" cxnId="{E0C249B6-9D00-4BAF-9B5F-85B835CE463A}">
      <dgm:prSet/>
      <dgm:spPr/>
      <dgm:t>
        <a:bodyPr/>
        <a:lstStyle/>
        <a:p>
          <a:endParaRPr lang="en-US"/>
        </a:p>
      </dgm:t>
    </dgm:pt>
    <dgm:pt modelId="{41080C85-43CB-406B-B1A9-648754F0CD19}">
      <dgm:prSet phldrT="[Text]"/>
      <dgm:spPr/>
      <dgm:t>
        <a:bodyPr/>
        <a:lstStyle/>
        <a:p>
          <a:pPr>
            <a:buFont typeface="Arial" panose="020B0604020202020204" pitchFamily="34" charset="0"/>
            <a:buChar char="•"/>
          </a:pPr>
          <a:r>
            <a:rPr lang="en-US">
              <a:latin typeface="Arial Narrow" panose="020B0606020202030204" pitchFamily="34" charset="0"/>
            </a:rPr>
            <a:t>Project team coordination </a:t>
          </a:r>
        </a:p>
      </dgm:t>
    </dgm:pt>
    <dgm:pt modelId="{2296B6AD-6901-4F12-9058-EF8DE6E0EEDE}" type="parTrans" cxnId="{9C501434-9C04-4F9E-A814-310D20635C7F}">
      <dgm:prSet/>
      <dgm:spPr/>
      <dgm:t>
        <a:bodyPr/>
        <a:lstStyle/>
        <a:p>
          <a:endParaRPr lang="en-US"/>
        </a:p>
      </dgm:t>
    </dgm:pt>
    <dgm:pt modelId="{D290E2A3-787A-494F-8E5F-0D576AE03685}" type="sibTrans" cxnId="{9C501434-9C04-4F9E-A814-310D20635C7F}">
      <dgm:prSet/>
      <dgm:spPr/>
      <dgm:t>
        <a:bodyPr/>
        <a:lstStyle/>
        <a:p>
          <a:endParaRPr lang="en-US"/>
        </a:p>
      </dgm:t>
    </dgm:pt>
    <dgm:pt modelId="{86848A14-C93A-4D4F-8FC2-E7E5017E8296}">
      <dgm:prSet phldrT="[Text]"/>
      <dgm:spPr/>
      <dgm:t>
        <a:bodyPr/>
        <a:lstStyle/>
        <a:p>
          <a:pPr>
            <a:buFont typeface="Arial" panose="020B0604020202020204" pitchFamily="34" charset="0"/>
            <a:buChar char="•"/>
          </a:pPr>
          <a:r>
            <a:rPr lang="en-US">
              <a:latin typeface="Arial Narrow" panose="020B0606020202030204" pitchFamily="34" charset="0"/>
            </a:rPr>
            <a:t>Record keeping and documentation</a:t>
          </a:r>
        </a:p>
      </dgm:t>
    </dgm:pt>
    <dgm:pt modelId="{0AD8CEDB-ECE1-4B33-B5A9-BDE116AEBF7B}" type="parTrans" cxnId="{0E46B9C4-71C1-43BF-BB8E-E4D5670B9B4A}">
      <dgm:prSet/>
      <dgm:spPr/>
      <dgm:t>
        <a:bodyPr/>
        <a:lstStyle/>
        <a:p>
          <a:endParaRPr lang="en-US"/>
        </a:p>
      </dgm:t>
    </dgm:pt>
    <dgm:pt modelId="{A820A762-4D5C-4FBF-86E6-9D8800EEDD17}" type="sibTrans" cxnId="{0E46B9C4-71C1-43BF-BB8E-E4D5670B9B4A}">
      <dgm:prSet/>
      <dgm:spPr/>
      <dgm:t>
        <a:bodyPr/>
        <a:lstStyle/>
        <a:p>
          <a:endParaRPr lang="en-US"/>
        </a:p>
      </dgm:t>
    </dgm:pt>
    <dgm:pt modelId="{632F18A0-E81A-4DC0-B5E9-C73ACDD36EED}">
      <dgm:prSet phldrT="[Text]"/>
      <dgm:spPr/>
      <dgm:t>
        <a:bodyPr/>
        <a:lstStyle/>
        <a:p>
          <a:pPr>
            <a:buFont typeface="Arial" panose="020B0604020202020204" pitchFamily="34" charset="0"/>
            <a:buChar char="•"/>
          </a:pPr>
          <a:r>
            <a:rPr lang="en-US">
              <a:latin typeface="Arial Narrow" panose="020B0606020202030204" pitchFamily="34" charset="0"/>
            </a:rPr>
            <a:t>Draw-down funds</a:t>
          </a:r>
        </a:p>
      </dgm:t>
    </dgm:pt>
    <dgm:pt modelId="{BCF236A5-714A-48AA-A62D-9B13D5149BF0}" type="parTrans" cxnId="{1D3F9282-2A5D-4A16-B9D6-5E796F2381A9}">
      <dgm:prSet/>
      <dgm:spPr/>
      <dgm:t>
        <a:bodyPr/>
        <a:lstStyle/>
        <a:p>
          <a:endParaRPr lang="en-US"/>
        </a:p>
      </dgm:t>
    </dgm:pt>
    <dgm:pt modelId="{402B3E81-59C8-4097-BBE0-5E5C9E1856F8}" type="sibTrans" cxnId="{1D3F9282-2A5D-4A16-B9D6-5E796F2381A9}">
      <dgm:prSet/>
      <dgm:spPr/>
      <dgm:t>
        <a:bodyPr/>
        <a:lstStyle/>
        <a:p>
          <a:endParaRPr lang="en-US"/>
        </a:p>
      </dgm:t>
    </dgm:pt>
    <dgm:pt modelId="{7BE15ABB-E1F7-4065-AB7D-647BECD86CE0}">
      <dgm:prSet/>
      <dgm:spPr/>
      <dgm:t>
        <a:bodyPr/>
        <a:lstStyle/>
        <a:p>
          <a:r>
            <a:rPr lang="en-US">
              <a:latin typeface="Arial Narrow" panose="020B0606020202030204" pitchFamily="34" charset="0"/>
            </a:rPr>
            <a:t>Submission of required quarterly reports (program and financial)</a:t>
          </a:r>
        </a:p>
      </dgm:t>
    </dgm:pt>
    <dgm:pt modelId="{499E7E3D-25E7-4913-B0A7-681F06BFF93B}" type="parTrans" cxnId="{2EE29B4E-E8B4-4011-8B3F-EB3CFF9DD993}">
      <dgm:prSet/>
      <dgm:spPr/>
      <dgm:t>
        <a:bodyPr/>
        <a:lstStyle/>
        <a:p>
          <a:endParaRPr lang="en-US"/>
        </a:p>
      </dgm:t>
    </dgm:pt>
    <dgm:pt modelId="{82E51A67-0F4F-4C16-AD96-8CE137561E3A}" type="sibTrans" cxnId="{2EE29B4E-E8B4-4011-8B3F-EB3CFF9DD993}">
      <dgm:prSet/>
      <dgm:spPr/>
      <dgm:t>
        <a:bodyPr/>
        <a:lstStyle/>
        <a:p>
          <a:endParaRPr lang="en-US"/>
        </a:p>
      </dgm:t>
    </dgm:pt>
    <dgm:pt modelId="{3B98B44C-DAC6-4512-8D1D-04DCE05F290E}">
      <dgm:prSet/>
      <dgm:spPr/>
      <dgm:t>
        <a:bodyPr/>
        <a:lstStyle/>
        <a:p>
          <a:r>
            <a:rPr lang="en-US">
              <a:latin typeface="Arial Narrow" panose="020B0606020202030204" pitchFamily="34" charset="0"/>
            </a:rPr>
            <a:t>Standard and required information reporting</a:t>
          </a:r>
        </a:p>
      </dgm:t>
    </dgm:pt>
    <dgm:pt modelId="{499D0A8D-58A8-4673-88CE-B9FFFC769292}" type="parTrans" cxnId="{DF8B221E-888F-41D8-BDC2-2CC369B5A27D}">
      <dgm:prSet/>
      <dgm:spPr/>
      <dgm:t>
        <a:bodyPr/>
        <a:lstStyle/>
        <a:p>
          <a:endParaRPr lang="en-US"/>
        </a:p>
      </dgm:t>
    </dgm:pt>
    <dgm:pt modelId="{DF69EB18-D8B8-40D9-84F6-0B7140640B5E}" type="sibTrans" cxnId="{DF8B221E-888F-41D8-BDC2-2CC369B5A27D}">
      <dgm:prSet/>
      <dgm:spPr/>
      <dgm:t>
        <a:bodyPr/>
        <a:lstStyle/>
        <a:p>
          <a:endParaRPr lang="en-US"/>
        </a:p>
      </dgm:t>
    </dgm:pt>
    <dgm:pt modelId="{3A599E96-300C-4C3E-945F-5D2B8211FC1C}">
      <dgm:prSet/>
      <dgm:spPr/>
      <dgm:t>
        <a:bodyPr/>
        <a:lstStyle/>
        <a:p>
          <a:endParaRPr lang="en-US"/>
        </a:p>
      </dgm:t>
    </dgm:pt>
    <dgm:pt modelId="{0B28E6C6-14FC-4D3D-BE70-798F500305F3}" type="parTrans" cxnId="{515D0343-0F3A-49E1-9443-1E0A9FEFC1B0}">
      <dgm:prSet/>
      <dgm:spPr/>
      <dgm:t>
        <a:bodyPr/>
        <a:lstStyle/>
        <a:p>
          <a:endParaRPr lang="en-US"/>
        </a:p>
      </dgm:t>
    </dgm:pt>
    <dgm:pt modelId="{163828F1-7947-46FA-BDFF-5A21471C23C5}" type="sibTrans" cxnId="{515D0343-0F3A-49E1-9443-1E0A9FEFC1B0}">
      <dgm:prSet/>
      <dgm:spPr/>
      <dgm:t>
        <a:bodyPr/>
        <a:lstStyle/>
        <a:p>
          <a:endParaRPr lang="en-US"/>
        </a:p>
      </dgm:t>
    </dgm:pt>
    <dgm:pt modelId="{8B898711-60EC-4C71-9FB8-24A32AC238D9}">
      <dgm:prSet/>
      <dgm:spPr/>
      <dgm:t>
        <a:bodyPr/>
        <a:lstStyle/>
        <a:p>
          <a:r>
            <a:rPr lang="en-US">
              <a:latin typeface="Arial Narrow" panose="020B0606020202030204" pitchFamily="34" charset="0"/>
            </a:rPr>
            <a:t>Close out process; final report</a:t>
          </a:r>
        </a:p>
      </dgm:t>
    </dgm:pt>
    <dgm:pt modelId="{EC3B275B-8668-43D3-8638-496610B986B7}" type="parTrans" cxnId="{3F11C101-C4E7-4265-879F-D335ED07AFF8}">
      <dgm:prSet/>
      <dgm:spPr/>
      <dgm:t>
        <a:bodyPr/>
        <a:lstStyle/>
        <a:p>
          <a:endParaRPr lang="en-US"/>
        </a:p>
      </dgm:t>
    </dgm:pt>
    <dgm:pt modelId="{A3232F7E-9104-4263-B2FF-306C1FF64B37}" type="sibTrans" cxnId="{3F11C101-C4E7-4265-879F-D335ED07AFF8}">
      <dgm:prSet/>
      <dgm:spPr/>
      <dgm:t>
        <a:bodyPr/>
        <a:lstStyle/>
        <a:p>
          <a:endParaRPr lang="en-US"/>
        </a:p>
      </dgm:t>
    </dgm:pt>
    <dgm:pt modelId="{AFBE96E0-AE01-4C66-83B5-DAD021125AAE}">
      <dgm:prSet phldrT="[Text]"/>
      <dgm:spPr/>
      <dgm:t>
        <a:bodyPr/>
        <a:lstStyle/>
        <a:p>
          <a:pPr>
            <a:buFont typeface="Arial" panose="020B0604020202020204" pitchFamily="34" charset="0"/>
            <a:buChar char="•"/>
          </a:pPr>
          <a:r>
            <a:rPr lang="en-US">
              <a:latin typeface="Arial Narrow" panose="020B0606020202030204" pitchFamily="34" charset="0"/>
            </a:rPr>
            <a:t>Align with performance metrics</a:t>
          </a:r>
        </a:p>
      </dgm:t>
    </dgm:pt>
    <dgm:pt modelId="{E4D8DEEC-7B9B-4B78-BAE0-A3354615D5DC}" type="parTrans" cxnId="{3676005F-44AD-4684-A2F4-7DDE2FDED888}">
      <dgm:prSet/>
      <dgm:spPr/>
      <dgm:t>
        <a:bodyPr/>
        <a:lstStyle/>
        <a:p>
          <a:endParaRPr lang="en-US"/>
        </a:p>
      </dgm:t>
    </dgm:pt>
    <dgm:pt modelId="{41851E04-5120-4B71-9225-9C09675C6546}" type="sibTrans" cxnId="{3676005F-44AD-4684-A2F4-7DDE2FDED888}">
      <dgm:prSet/>
      <dgm:spPr/>
      <dgm:t>
        <a:bodyPr/>
        <a:lstStyle/>
        <a:p>
          <a:endParaRPr lang="en-US"/>
        </a:p>
      </dgm:t>
    </dgm:pt>
    <dgm:pt modelId="{23013A0A-F0C0-4E29-B298-74ADB72E87E7}">
      <dgm:prSet/>
      <dgm:spPr/>
      <dgm:t>
        <a:bodyPr/>
        <a:lstStyle/>
        <a:p>
          <a:r>
            <a:rPr lang="en-US">
              <a:latin typeface="Arial Narrow" panose="020B0606020202030204" pitchFamily="34" charset="0"/>
            </a:rPr>
            <a:t>ND Grants</a:t>
          </a:r>
        </a:p>
      </dgm:t>
    </dgm:pt>
    <dgm:pt modelId="{FBDE3D6C-82E2-4B54-80FD-8E516DF7EC5F}" type="parTrans" cxnId="{2584F5B5-1CA8-4672-AE98-1318259148D7}">
      <dgm:prSet/>
      <dgm:spPr/>
      <dgm:t>
        <a:bodyPr/>
        <a:lstStyle/>
        <a:p>
          <a:endParaRPr lang="en-US"/>
        </a:p>
      </dgm:t>
    </dgm:pt>
    <dgm:pt modelId="{E1FE932B-D2F4-4555-91FC-094A66CD6F7F}" type="sibTrans" cxnId="{2584F5B5-1CA8-4672-AE98-1318259148D7}">
      <dgm:prSet/>
      <dgm:spPr/>
      <dgm:t>
        <a:bodyPr/>
        <a:lstStyle/>
        <a:p>
          <a:endParaRPr lang="en-US"/>
        </a:p>
      </dgm:t>
    </dgm:pt>
    <dgm:pt modelId="{57637944-FC38-4DDC-8FEA-40305C398A2D}">
      <dgm:prSet/>
      <dgm:spPr/>
      <dgm:t>
        <a:bodyPr/>
        <a:lstStyle/>
        <a:p>
          <a:pPr>
            <a:buFont typeface="Arial" panose="020B0604020202020204" pitchFamily="34" charset="0"/>
            <a:buChar char="•"/>
          </a:pPr>
          <a:r>
            <a:rPr lang="en-US">
              <a:latin typeface="Arial Narrow" panose="020B0606020202030204" pitchFamily="34" charset="0"/>
            </a:rPr>
            <a:t>Period of Performance established</a:t>
          </a:r>
        </a:p>
      </dgm:t>
    </dgm:pt>
    <dgm:pt modelId="{C02C8A90-6E83-4CC1-88D6-94FAA1F749AC}" type="parTrans" cxnId="{724B2F4F-7B3E-41B4-AC2A-5897BB818F26}">
      <dgm:prSet/>
      <dgm:spPr/>
      <dgm:t>
        <a:bodyPr/>
        <a:lstStyle/>
        <a:p>
          <a:endParaRPr lang="en-US"/>
        </a:p>
      </dgm:t>
    </dgm:pt>
    <dgm:pt modelId="{7F2BD138-6814-4DD9-BC60-C05DA83F9962}" type="sibTrans" cxnId="{724B2F4F-7B3E-41B4-AC2A-5897BB818F26}">
      <dgm:prSet/>
      <dgm:spPr/>
      <dgm:t>
        <a:bodyPr/>
        <a:lstStyle/>
        <a:p>
          <a:endParaRPr lang="en-US"/>
        </a:p>
      </dgm:t>
    </dgm:pt>
    <dgm:pt modelId="{6552AC7A-8280-4148-B051-36948DA9BC2E}">
      <dgm:prSet phldrT="[Text]"/>
      <dgm:spPr/>
      <dgm:t>
        <a:bodyPr/>
        <a:lstStyle/>
        <a:p>
          <a:pPr>
            <a:buFont typeface="Arial" panose="020B0604020202020204" pitchFamily="34" charset="0"/>
            <a:buChar char="•"/>
          </a:pPr>
          <a:endParaRPr lang="en-US">
            <a:latin typeface="+mn-lt"/>
          </a:endParaRPr>
        </a:p>
      </dgm:t>
    </dgm:pt>
    <dgm:pt modelId="{FD63E63B-AB34-43B2-B3A0-4A4F861ADFA7}" type="parTrans" cxnId="{9E68DC83-2D5B-4152-AF84-9D5BB5493A0F}">
      <dgm:prSet/>
      <dgm:spPr/>
      <dgm:t>
        <a:bodyPr/>
        <a:lstStyle/>
        <a:p>
          <a:endParaRPr lang="en-US"/>
        </a:p>
      </dgm:t>
    </dgm:pt>
    <dgm:pt modelId="{B8CA870D-ECD4-41E3-BA86-9966B7A93A64}" type="sibTrans" cxnId="{9E68DC83-2D5B-4152-AF84-9D5BB5493A0F}">
      <dgm:prSet/>
      <dgm:spPr/>
      <dgm:t>
        <a:bodyPr/>
        <a:lstStyle/>
        <a:p>
          <a:endParaRPr lang="en-US"/>
        </a:p>
      </dgm:t>
    </dgm:pt>
    <dgm:pt modelId="{8C88ADF1-0B39-4E40-B0DD-F129F62DCB8D}">
      <dgm:prSet phldrT="[Text]"/>
      <dgm:spPr/>
      <dgm:t>
        <a:bodyPr/>
        <a:lstStyle/>
        <a:p>
          <a:pPr>
            <a:buFont typeface="Arial" panose="020B0604020202020204" pitchFamily="34" charset="0"/>
            <a:buChar char="•"/>
          </a:pPr>
          <a:r>
            <a:rPr lang="en-US">
              <a:latin typeface="Arial Narrow" panose="020B0606020202030204" pitchFamily="34" charset="0"/>
            </a:rPr>
            <a:t>Amendments/extensions</a:t>
          </a:r>
        </a:p>
      </dgm:t>
    </dgm:pt>
    <dgm:pt modelId="{CC419EDE-0A42-49AC-9437-2B64CDE9E395}" type="parTrans" cxnId="{8D087FB0-BAA5-4037-AFEC-E2BA5BE318E1}">
      <dgm:prSet/>
      <dgm:spPr/>
      <dgm:t>
        <a:bodyPr/>
        <a:lstStyle/>
        <a:p>
          <a:endParaRPr lang="en-US"/>
        </a:p>
      </dgm:t>
    </dgm:pt>
    <dgm:pt modelId="{6CA59D8D-1C4A-4A29-8069-BCB8E3F5560A}" type="sibTrans" cxnId="{8D087FB0-BAA5-4037-AFEC-E2BA5BE318E1}">
      <dgm:prSet/>
      <dgm:spPr/>
      <dgm:t>
        <a:bodyPr/>
        <a:lstStyle/>
        <a:p>
          <a:endParaRPr lang="en-US"/>
        </a:p>
      </dgm:t>
    </dgm:pt>
    <dgm:pt modelId="{6AB7280E-9996-481B-9BE6-B1F3AFEAA1EC}">
      <dgm:prSet custT="1"/>
      <dgm:spPr/>
      <dgm:t>
        <a:bodyPr/>
        <a:lstStyle/>
        <a:p>
          <a:r>
            <a:rPr lang="en-US" sz="1500" kern="1200">
              <a:solidFill>
                <a:srgbClr val="000000">
                  <a:hueOff val="0"/>
                  <a:satOff val="0"/>
                  <a:lumOff val="0"/>
                  <a:alphaOff val="0"/>
                </a:srgbClr>
              </a:solidFill>
              <a:latin typeface="Arial Narrow" panose="020B0606020202030204" pitchFamily="34" charset="0"/>
              <a:ea typeface="+mn-ea"/>
              <a:cs typeface="+mn-cs"/>
            </a:rPr>
            <a:t>Environmental and Historic Preservation (EHP) </a:t>
          </a:r>
          <a:r>
            <a:rPr lang="en-US" sz="1500" kern="1200">
              <a:latin typeface="Arial Narrow" panose="020B0606020202030204" pitchFamily="34" charset="0"/>
            </a:rPr>
            <a:t>checklist</a:t>
          </a:r>
        </a:p>
      </dgm:t>
    </dgm:pt>
    <dgm:pt modelId="{63095E1D-7CB8-4F1E-9327-1AC274C50963}" type="parTrans" cxnId="{1DF4BE25-1C07-4F0C-838D-572A51A38C14}">
      <dgm:prSet/>
      <dgm:spPr/>
      <dgm:t>
        <a:bodyPr/>
        <a:lstStyle/>
        <a:p>
          <a:endParaRPr lang="en-US"/>
        </a:p>
      </dgm:t>
    </dgm:pt>
    <dgm:pt modelId="{6CD46A59-CC02-4A01-AC3A-A2D62649EE38}" type="sibTrans" cxnId="{1DF4BE25-1C07-4F0C-838D-572A51A38C14}">
      <dgm:prSet/>
      <dgm:spPr/>
      <dgm:t>
        <a:bodyPr/>
        <a:lstStyle/>
        <a:p>
          <a:endParaRPr lang="en-US"/>
        </a:p>
      </dgm:t>
    </dgm:pt>
    <dgm:pt modelId="{0503213B-889A-4740-8B05-86D0FA01C0E9}">
      <dgm:prSet/>
      <dgm:spPr/>
      <dgm:t>
        <a:bodyPr/>
        <a:lstStyle/>
        <a:p>
          <a:r>
            <a:rPr lang="en-US" sz="1500" kern="1200">
              <a:latin typeface="Arial Narrow" panose="020B0606020202030204" pitchFamily="34" charset="0"/>
            </a:rPr>
            <a:t>Eligible Dam and Hazard Mitigation Plan</a:t>
          </a:r>
        </a:p>
      </dgm:t>
    </dgm:pt>
    <dgm:pt modelId="{BB855E5F-B246-4464-BF5A-E85FE3F9CDCC}" type="parTrans" cxnId="{22291812-03B6-4A0A-A2AE-217FD20C0A58}">
      <dgm:prSet/>
      <dgm:spPr/>
      <dgm:t>
        <a:bodyPr/>
        <a:lstStyle/>
        <a:p>
          <a:endParaRPr lang="en-US"/>
        </a:p>
      </dgm:t>
    </dgm:pt>
    <dgm:pt modelId="{BFF5D46B-F647-4D99-AFAD-29289B685650}" type="sibTrans" cxnId="{22291812-03B6-4A0A-A2AE-217FD20C0A58}">
      <dgm:prSet/>
      <dgm:spPr/>
      <dgm:t>
        <a:bodyPr/>
        <a:lstStyle/>
        <a:p>
          <a:endParaRPr lang="en-US"/>
        </a:p>
      </dgm:t>
    </dgm:pt>
    <dgm:pt modelId="{4042D21F-A58D-4755-A1BD-6B61F9A39318}" type="pres">
      <dgm:prSet presAssocID="{7653133E-31B6-4E4C-B0B5-6AB6C7F5A349}" presName="Name0" presStyleCnt="0">
        <dgm:presLayoutVars>
          <dgm:dir/>
          <dgm:animLvl val="lvl"/>
          <dgm:resizeHandles val="exact"/>
        </dgm:presLayoutVars>
      </dgm:prSet>
      <dgm:spPr/>
    </dgm:pt>
    <dgm:pt modelId="{2D0F4733-B4F5-4C80-AE3A-1423203C0D84}" type="pres">
      <dgm:prSet presAssocID="{20DD2CB4-4855-406B-BD48-6AC42C6EB8C5}" presName="composite" presStyleCnt="0"/>
      <dgm:spPr/>
    </dgm:pt>
    <dgm:pt modelId="{4EBB1A9E-1E97-4514-A5AD-B3152EF816DF}" type="pres">
      <dgm:prSet presAssocID="{20DD2CB4-4855-406B-BD48-6AC42C6EB8C5}" presName="parTx" presStyleLbl="alignNode1" presStyleIdx="0" presStyleCnt="4">
        <dgm:presLayoutVars>
          <dgm:chMax val="0"/>
          <dgm:chPref val="0"/>
          <dgm:bulletEnabled val="1"/>
        </dgm:presLayoutVars>
      </dgm:prSet>
      <dgm:spPr/>
    </dgm:pt>
    <dgm:pt modelId="{3A9B74C7-72C7-4788-A70E-42F6DCD3626C}" type="pres">
      <dgm:prSet presAssocID="{20DD2CB4-4855-406B-BD48-6AC42C6EB8C5}" presName="desTx" presStyleLbl="alignAccFollowNode1" presStyleIdx="0" presStyleCnt="4">
        <dgm:presLayoutVars>
          <dgm:bulletEnabled val="1"/>
        </dgm:presLayoutVars>
      </dgm:prSet>
      <dgm:spPr/>
    </dgm:pt>
    <dgm:pt modelId="{D82E45CB-DC64-4673-889D-0C172BEE3C67}" type="pres">
      <dgm:prSet presAssocID="{8F1469E0-8D5B-4A53-9184-005D0A1EE5A1}" presName="space" presStyleCnt="0"/>
      <dgm:spPr/>
    </dgm:pt>
    <dgm:pt modelId="{8AE40466-2089-4FA9-8F03-A0AC22C61E56}" type="pres">
      <dgm:prSet presAssocID="{891D782D-7615-4687-A208-AD2C7CADE11B}" presName="composite" presStyleCnt="0"/>
      <dgm:spPr/>
    </dgm:pt>
    <dgm:pt modelId="{D4C93849-FD66-40F6-829A-FE8D5B5BF4F8}" type="pres">
      <dgm:prSet presAssocID="{891D782D-7615-4687-A208-AD2C7CADE11B}" presName="parTx" presStyleLbl="alignNode1" presStyleIdx="1" presStyleCnt="4">
        <dgm:presLayoutVars>
          <dgm:chMax val="0"/>
          <dgm:chPref val="0"/>
          <dgm:bulletEnabled val="1"/>
        </dgm:presLayoutVars>
      </dgm:prSet>
      <dgm:spPr/>
    </dgm:pt>
    <dgm:pt modelId="{AAB56F4C-214A-4EAE-A747-0C5E653CCC59}" type="pres">
      <dgm:prSet presAssocID="{891D782D-7615-4687-A208-AD2C7CADE11B}" presName="desTx" presStyleLbl="alignAccFollowNode1" presStyleIdx="1" presStyleCnt="4">
        <dgm:presLayoutVars>
          <dgm:bulletEnabled val="1"/>
        </dgm:presLayoutVars>
      </dgm:prSet>
      <dgm:spPr/>
    </dgm:pt>
    <dgm:pt modelId="{7CA70B3A-233E-4B4D-BC7F-CC28B592A7B5}" type="pres">
      <dgm:prSet presAssocID="{C0DB3DF9-A332-48E5-92ED-F7EC04212C88}" presName="space" presStyleCnt="0"/>
      <dgm:spPr/>
    </dgm:pt>
    <dgm:pt modelId="{B114D49C-A054-446F-B456-AD638EFEA7EB}" type="pres">
      <dgm:prSet presAssocID="{DC87F0B3-2300-4645-AD53-933DC66A66AF}" presName="composite" presStyleCnt="0"/>
      <dgm:spPr/>
    </dgm:pt>
    <dgm:pt modelId="{ABD5CC51-188B-4A43-A82A-7E841F9FFDB8}" type="pres">
      <dgm:prSet presAssocID="{DC87F0B3-2300-4645-AD53-933DC66A66AF}" presName="parTx" presStyleLbl="alignNode1" presStyleIdx="2" presStyleCnt="4">
        <dgm:presLayoutVars>
          <dgm:chMax val="0"/>
          <dgm:chPref val="0"/>
          <dgm:bulletEnabled val="1"/>
        </dgm:presLayoutVars>
      </dgm:prSet>
      <dgm:spPr/>
    </dgm:pt>
    <dgm:pt modelId="{99D99822-ED0B-4A12-B80A-451A4A21303E}" type="pres">
      <dgm:prSet presAssocID="{DC87F0B3-2300-4645-AD53-933DC66A66AF}" presName="desTx" presStyleLbl="alignAccFollowNode1" presStyleIdx="2" presStyleCnt="4">
        <dgm:presLayoutVars>
          <dgm:bulletEnabled val="1"/>
        </dgm:presLayoutVars>
      </dgm:prSet>
      <dgm:spPr/>
    </dgm:pt>
    <dgm:pt modelId="{9422A9CE-ABC5-4848-BD4C-697700F55576}" type="pres">
      <dgm:prSet presAssocID="{D17DF5FA-446E-4303-B87D-34FD9BE9EFA6}" presName="space" presStyleCnt="0"/>
      <dgm:spPr/>
    </dgm:pt>
    <dgm:pt modelId="{245A0AF6-9CD2-47B6-B7D7-560D259B7793}" type="pres">
      <dgm:prSet presAssocID="{DF629AE2-5064-4704-89B0-3F78C205C839}" presName="composite" presStyleCnt="0"/>
      <dgm:spPr/>
    </dgm:pt>
    <dgm:pt modelId="{E5157B36-4887-4E34-AC88-E711593167AE}" type="pres">
      <dgm:prSet presAssocID="{DF629AE2-5064-4704-89B0-3F78C205C839}" presName="parTx" presStyleLbl="alignNode1" presStyleIdx="3" presStyleCnt="4">
        <dgm:presLayoutVars>
          <dgm:chMax val="0"/>
          <dgm:chPref val="0"/>
          <dgm:bulletEnabled val="1"/>
        </dgm:presLayoutVars>
      </dgm:prSet>
      <dgm:spPr/>
    </dgm:pt>
    <dgm:pt modelId="{7A9F3C41-20D5-4F4D-A9D2-38FC5764AF5F}" type="pres">
      <dgm:prSet presAssocID="{DF629AE2-5064-4704-89B0-3F78C205C839}" presName="desTx" presStyleLbl="alignAccFollowNode1" presStyleIdx="3" presStyleCnt="4">
        <dgm:presLayoutVars>
          <dgm:bulletEnabled val="1"/>
        </dgm:presLayoutVars>
      </dgm:prSet>
      <dgm:spPr/>
    </dgm:pt>
  </dgm:ptLst>
  <dgm:cxnLst>
    <dgm:cxn modelId="{3F11C101-C4E7-4265-879F-D335ED07AFF8}" srcId="{DF629AE2-5064-4704-89B0-3F78C205C839}" destId="{8B898711-60EC-4C71-9FB8-24A32AC238D9}" srcOrd="3" destOrd="0" parTransId="{EC3B275B-8668-43D3-8638-496610B986B7}" sibTransId="{A3232F7E-9104-4263-B2FF-306C1FF64B37}"/>
    <dgm:cxn modelId="{CB321D02-5282-4207-8AE3-68965DF669E0}" srcId="{20DD2CB4-4855-406B-BD48-6AC42C6EB8C5}" destId="{8039B756-3A19-446D-A7CB-A36C0AFBEB1C}" srcOrd="4" destOrd="0" parTransId="{09209F4D-EDB7-49D3-938A-D8A36F5A40B2}" sibTransId="{C0F4C4C9-9445-493B-8027-4A2268EB1C02}"/>
    <dgm:cxn modelId="{70581404-088E-4364-990D-A40DD5D7A671}" type="presOf" srcId="{7BE15ABB-E1F7-4065-AB7D-647BECD86CE0}" destId="{7A9F3C41-20D5-4F4D-A9D2-38FC5764AF5F}" srcOrd="0" destOrd="1" presId="urn:microsoft.com/office/officeart/2005/8/layout/hList1"/>
    <dgm:cxn modelId="{E545E808-E1A1-4518-A2DE-4068DBBD1B75}" type="presOf" srcId="{632F18A0-E81A-4DC0-B5E9-C73ACDD36EED}" destId="{99D99822-ED0B-4A12-B80A-451A4A21303E}" srcOrd="0" destOrd="4" presId="urn:microsoft.com/office/officeart/2005/8/layout/hList1"/>
    <dgm:cxn modelId="{3DA3B809-E8B4-4820-8A7D-DA2B258BEF6A}" type="presOf" srcId="{DF629AE2-5064-4704-89B0-3F78C205C839}" destId="{E5157B36-4887-4E34-AC88-E711593167AE}" srcOrd="0" destOrd="0" presId="urn:microsoft.com/office/officeart/2005/8/layout/hList1"/>
    <dgm:cxn modelId="{22291812-03B6-4A0A-A2AE-217FD20C0A58}" srcId="{891D782D-7615-4687-A208-AD2C7CADE11B}" destId="{0503213B-889A-4740-8B05-86D0FA01C0E9}" srcOrd="1" destOrd="0" parTransId="{BB855E5F-B246-4464-BF5A-E85FE3F9CDCC}" sibTransId="{BFF5D46B-F647-4D99-AFAD-29289B685650}"/>
    <dgm:cxn modelId="{0ABC4218-C4EA-452D-B08B-9CD61C4A34FD}" type="presOf" srcId="{3A599E96-300C-4C3E-945F-5D2B8211FC1C}" destId="{7A9F3C41-20D5-4F4D-A9D2-38FC5764AF5F}" srcOrd="0" destOrd="4" presId="urn:microsoft.com/office/officeart/2005/8/layout/hList1"/>
    <dgm:cxn modelId="{CB0DB41B-B623-4F9D-906E-968E613816A3}" type="presOf" srcId="{57637944-FC38-4DDC-8FEA-40305C398A2D}" destId="{3A9B74C7-72C7-4788-A70E-42F6DCD3626C}" srcOrd="0" destOrd="1" presId="urn:microsoft.com/office/officeart/2005/8/layout/hList1"/>
    <dgm:cxn modelId="{DF8B221E-888F-41D8-BDC2-2CC369B5A27D}" srcId="{DF629AE2-5064-4704-89B0-3F78C205C839}" destId="{3B98B44C-DAC6-4512-8D1D-04DCE05F290E}" srcOrd="2" destOrd="0" parTransId="{499D0A8D-58A8-4673-88CE-B9FFFC769292}" sibTransId="{DF69EB18-D8B8-40D9-84F6-0B7140640B5E}"/>
    <dgm:cxn modelId="{1DF4BE25-1C07-4F0C-838D-572A51A38C14}" srcId="{891D782D-7615-4687-A208-AD2C7CADE11B}" destId="{6AB7280E-9996-481B-9BE6-B1F3AFEAA1EC}" srcOrd="4" destOrd="0" parTransId="{63095E1D-7CB8-4F1E-9327-1AC274C50963}" sibTransId="{6CD46A59-CC02-4A01-AC3A-A2D62649EE38}"/>
    <dgm:cxn modelId="{0AC7CE26-D6C2-4DF9-A79F-218C7D322B7F}" type="presOf" srcId="{AFBE96E0-AE01-4C66-83B5-DAD021125AAE}" destId="{99D99822-ED0B-4A12-B80A-451A4A21303E}" srcOrd="0" destOrd="2" presId="urn:microsoft.com/office/officeart/2005/8/layout/hList1"/>
    <dgm:cxn modelId="{37C61428-04F8-492F-B43B-D62A69C62BBE}" type="presOf" srcId="{8039B756-3A19-446D-A7CB-A36C0AFBEB1C}" destId="{3A9B74C7-72C7-4788-A70E-42F6DCD3626C}" srcOrd="0" destOrd="4" presId="urn:microsoft.com/office/officeart/2005/8/layout/hList1"/>
    <dgm:cxn modelId="{5E6C8F33-78E0-473B-BCB2-5092CC072968}" srcId="{20DD2CB4-4855-406B-BD48-6AC42C6EB8C5}" destId="{A92D765B-87D7-4796-9ED4-87B9D4375410}" srcOrd="2" destOrd="0" parTransId="{6D8F913E-EF44-46C9-ABE5-E296E5A3066F}" sibTransId="{31AE6CF2-5A09-4236-94E5-864071FB3B74}"/>
    <dgm:cxn modelId="{9C501434-9C04-4F9E-A814-310D20635C7F}" srcId="{DC87F0B3-2300-4645-AD53-933DC66A66AF}" destId="{41080C85-43CB-406B-B1A9-648754F0CD19}" srcOrd="1" destOrd="0" parTransId="{2296B6AD-6901-4F12-9058-EF8DE6E0EEDE}" sibTransId="{D290E2A3-787A-494F-8E5F-0D576AE03685}"/>
    <dgm:cxn modelId="{B23A3F3B-6077-4B52-B6E2-C7668AD8862C}" type="presOf" srcId="{8C88ADF1-0B39-4E40-B0DD-F129F62DCB8D}" destId="{99D99822-ED0B-4A12-B80A-451A4A21303E}" srcOrd="0" destOrd="5" presId="urn:microsoft.com/office/officeart/2005/8/layout/hList1"/>
    <dgm:cxn modelId="{3676005F-44AD-4684-A2F4-7DDE2FDED888}" srcId="{DC87F0B3-2300-4645-AD53-933DC66A66AF}" destId="{AFBE96E0-AE01-4C66-83B5-DAD021125AAE}" srcOrd="2" destOrd="0" parTransId="{E4D8DEEC-7B9B-4B78-BAE0-A3354615D5DC}" sibTransId="{41851E04-5120-4B71-9225-9C09675C6546}"/>
    <dgm:cxn modelId="{515D0343-0F3A-49E1-9443-1E0A9FEFC1B0}" srcId="{DF629AE2-5064-4704-89B0-3F78C205C839}" destId="{3A599E96-300C-4C3E-945F-5D2B8211FC1C}" srcOrd="4" destOrd="0" parTransId="{0B28E6C6-14FC-4D3D-BE70-798F500305F3}" sibTransId="{163828F1-7947-46FA-BDFF-5A21471C23C5}"/>
    <dgm:cxn modelId="{1EB4DF66-F41F-46BB-8C8B-C430B6A0703F}" srcId="{891D782D-7615-4687-A208-AD2C7CADE11B}" destId="{DAD1C935-42FF-4566-9BF7-3408873D386F}" srcOrd="5" destOrd="0" parTransId="{0BA8DB15-E212-485A-BAB6-AA3ADFA7AA0A}" sibTransId="{42B59ECD-33A2-4D80-9AE3-1BAD6B74232E}"/>
    <dgm:cxn modelId="{96B55A48-BD8B-43A7-9749-8421906C48DB}" type="presOf" srcId="{A92D765B-87D7-4796-9ED4-87B9D4375410}" destId="{3A9B74C7-72C7-4788-A70E-42F6DCD3626C}" srcOrd="0" destOrd="2" presId="urn:microsoft.com/office/officeart/2005/8/layout/hList1"/>
    <dgm:cxn modelId="{89E3AC48-6C3A-4008-B0A6-8ADB11CE8FC7}" type="presOf" srcId="{20DD2CB4-4855-406B-BD48-6AC42C6EB8C5}" destId="{4EBB1A9E-1E97-4514-A5AD-B3152EF816DF}" srcOrd="0" destOrd="0" presId="urn:microsoft.com/office/officeart/2005/8/layout/hList1"/>
    <dgm:cxn modelId="{F37B5869-1DCE-469A-BBAF-697A997C9DF2}" type="presOf" srcId="{FD818803-B2CE-4263-95CA-7B2C9079A3DF}" destId="{3A9B74C7-72C7-4788-A70E-42F6DCD3626C}" srcOrd="0" destOrd="3" presId="urn:microsoft.com/office/officeart/2005/8/layout/hList1"/>
    <dgm:cxn modelId="{D95CA16D-0FE6-43FD-82CF-D4679C2747C0}" type="presOf" srcId="{46A1A599-D6CC-4D37-B48F-0C6F12A5F898}" destId="{AAB56F4C-214A-4EAE-A747-0C5E653CCC59}" srcOrd="0" destOrd="3" presId="urn:microsoft.com/office/officeart/2005/8/layout/hList1"/>
    <dgm:cxn modelId="{2EE29B4E-E8B4-4011-8B3F-EB3CFF9DD993}" srcId="{DF629AE2-5064-4704-89B0-3F78C205C839}" destId="{7BE15ABB-E1F7-4065-AB7D-647BECD86CE0}" srcOrd="1" destOrd="0" parTransId="{499E7E3D-25E7-4913-B0A7-681F06BFF93B}" sibTransId="{82E51A67-0F4F-4C16-AD96-8CE137561E3A}"/>
    <dgm:cxn modelId="{724B2F4F-7B3E-41B4-AC2A-5897BB818F26}" srcId="{20DD2CB4-4855-406B-BD48-6AC42C6EB8C5}" destId="{57637944-FC38-4DDC-8FEA-40305C398A2D}" srcOrd="1" destOrd="0" parTransId="{C02C8A90-6E83-4CC1-88D6-94FAA1F749AC}" sibTransId="{7F2BD138-6814-4DD9-BC60-C05DA83F9962}"/>
    <dgm:cxn modelId="{D8F4B574-4C55-47C5-A3DB-5CF429F1E795}" type="presOf" srcId="{DC87F0B3-2300-4645-AD53-933DC66A66AF}" destId="{ABD5CC51-188B-4A43-A82A-7E841F9FFDB8}" srcOrd="0" destOrd="0" presId="urn:microsoft.com/office/officeart/2005/8/layout/hList1"/>
    <dgm:cxn modelId="{25CDD654-9742-42C9-86A1-966832EF598A}" type="presOf" srcId="{6552AC7A-8280-4148-B051-36948DA9BC2E}" destId="{99D99822-ED0B-4A12-B80A-451A4A21303E}" srcOrd="0" destOrd="6" presId="urn:microsoft.com/office/officeart/2005/8/layout/hList1"/>
    <dgm:cxn modelId="{346EEF56-AFFE-45C5-87EA-107356B20C4A}" type="presOf" srcId="{0503213B-889A-4740-8B05-86D0FA01C0E9}" destId="{AAB56F4C-214A-4EAE-A747-0C5E653CCC59}" srcOrd="0" destOrd="1" presId="urn:microsoft.com/office/officeart/2005/8/layout/hList1"/>
    <dgm:cxn modelId="{F730627D-5E6D-4070-891C-68115F8C7F7A}" type="presOf" srcId="{7653133E-31B6-4E4C-B0B5-6AB6C7F5A349}" destId="{4042D21F-A58D-4755-A1BD-6B61F9A39318}" srcOrd="0" destOrd="0" presId="urn:microsoft.com/office/officeart/2005/8/layout/hList1"/>
    <dgm:cxn modelId="{1D7F037E-465E-48D0-BCD6-C129A0E6F6C8}" type="presOf" srcId="{AE2F2286-00A0-459F-81C0-350E2B18C170}" destId="{AAB56F4C-214A-4EAE-A747-0C5E653CCC59}" srcOrd="0" destOrd="0" presId="urn:microsoft.com/office/officeart/2005/8/layout/hList1"/>
    <dgm:cxn modelId="{1D3F9282-2A5D-4A16-B9D6-5E796F2381A9}" srcId="{DC87F0B3-2300-4645-AD53-933DC66A66AF}" destId="{632F18A0-E81A-4DC0-B5E9-C73ACDD36EED}" srcOrd="4" destOrd="0" parTransId="{BCF236A5-714A-48AA-A62D-9B13D5149BF0}" sibTransId="{402B3E81-59C8-4097-BBE0-5E5C9E1856F8}"/>
    <dgm:cxn modelId="{9E68DC83-2D5B-4152-AF84-9D5BB5493A0F}" srcId="{DC87F0B3-2300-4645-AD53-933DC66A66AF}" destId="{6552AC7A-8280-4148-B051-36948DA9BC2E}" srcOrd="6" destOrd="0" parTransId="{FD63E63B-AB34-43B2-B3A0-4A4F861ADFA7}" sibTransId="{B8CA870D-ECD4-41E3-BA86-9966B7A93A64}"/>
    <dgm:cxn modelId="{9FCF5E8F-A784-47D5-8AC4-1BB61CD43FDE}" srcId="{7653133E-31B6-4E4C-B0B5-6AB6C7F5A349}" destId="{DC87F0B3-2300-4645-AD53-933DC66A66AF}" srcOrd="2" destOrd="0" parTransId="{3E96731D-E681-475E-8280-592E58F6D692}" sibTransId="{D17DF5FA-446E-4303-B87D-34FD9BE9EFA6}"/>
    <dgm:cxn modelId="{083FBE97-2F63-4088-8B68-6BD29092B33B}" srcId="{7653133E-31B6-4E4C-B0B5-6AB6C7F5A349}" destId="{DF629AE2-5064-4704-89B0-3F78C205C839}" srcOrd="3" destOrd="0" parTransId="{9C0F4003-38E7-4116-845D-8F31FEA805E8}" sibTransId="{9A4B014B-9962-4112-9C33-97272E647DAE}"/>
    <dgm:cxn modelId="{E9936E9B-BDD5-41F7-9BD5-C1DD114053C3}" type="presOf" srcId="{23013A0A-F0C0-4E29-B298-74ADB72E87E7}" destId="{7A9F3C41-20D5-4F4D-A9D2-38FC5764AF5F}" srcOrd="0" destOrd="0" presId="urn:microsoft.com/office/officeart/2005/8/layout/hList1"/>
    <dgm:cxn modelId="{77945D9C-F61A-4A85-B6D0-A69A895D634F}" type="presOf" srcId="{6AB7280E-9996-481B-9BE6-B1F3AFEAA1EC}" destId="{AAB56F4C-214A-4EAE-A747-0C5E653CCC59}" srcOrd="0" destOrd="4" presId="urn:microsoft.com/office/officeart/2005/8/layout/hList1"/>
    <dgm:cxn modelId="{B960E59C-DCC2-442E-A1A6-900DB80A7E73}" srcId="{891D782D-7615-4687-A208-AD2C7CADE11B}" destId="{AE2F2286-00A0-459F-81C0-350E2B18C170}" srcOrd="0" destOrd="0" parTransId="{15C74F0B-7E0E-4257-9B21-6328F40971C6}" sibTransId="{4855BF29-55E1-46B2-8E86-DD5682A8B21C}"/>
    <dgm:cxn modelId="{F698F49D-4811-4F09-BFEF-A0A4EA658357}" srcId="{891D782D-7615-4687-A208-AD2C7CADE11B}" destId="{6AF2E12F-DBE4-4474-A270-196FD8669F04}" srcOrd="2" destOrd="0" parTransId="{8EBF8445-3190-4403-BEF6-34CDDA478F1D}" sibTransId="{CF56CCDF-35B7-4CBC-BF71-6BD784822842}"/>
    <dgm:cxn modelId="{714BDEAD-D720-47E8-A7D5-8513E9272D46}" srcId="{20DD2CB4-4855-406B-BD48-6AC42C6EB8C5}" destId="{4389951D-9F83-4AD3-B98B-26457627E051}" srcOrd="0" destOrd="0" parTransId="{F67C98DD-24DF-45BC-A4CD-FD9ECF1B5136}" sibTransId="{1816F97C-5BB3-4FB4-B3F1-4C5ED8C07AF5}"/>
    <dgm:cxn modelId="{8D087FB0-BAA5-4037-AFEC-E2BA5BE318E1}" srcId="{DC87F0B3-2300-4645-AD53-933DC66A66AF}" destId="{8C88ADF1-0B39-4E40-B0DD-F129F62DCB8D}" srcOrd="5" destOrd="0" parTransId="{CC419EDE-0A42-49AC-9437-2B64CDE9E395}" sibTransId="{6CA59D8D-1C4A-4A29-8069-BCB8E3F5560A}"/>
    <dgm:cxn modelId="{72EDA4B5-E267-4CE0-BD0B-514D070E04D1}" type="presOf" srcId="{4389951D-9F83-4AD3-B98B-26457627E051}" destId="{3A9B74C7-72C7-4788-A70E-42F6DCD3626C}" srcOrd="0" destOrd="0" presId="urn:microsoft.com/office/officeart/2005/8/layout/hList1"/>
    <dgm:cxn modelId="{2584F5B5-1CA8-4672-AE98-1318259148D7}" srcId="{DF629AE2-5064-4704-89B0-3F78C205C839}" destId="{23013A0A-F0C0-4E29-B298-74ADB72E87E7}" srcOrd="0" destOrd="0" parTransId="{FBDE3D6C-82E2-4B54-80FD-8E516DF7EC5F}" sibTransId="{E1FE932B-D2F4-4555-91FC-094A66CD6F7F}"/>
    <dgm:cxn modelId="{E0C249B6-9D00-4BAF-9B5F-85B835CE463A}" srcId="{891D782D-7615-4687-A208-AD2C7CADE11B}" destId="{DF58A82C-470F-47C4-AF1C-5EB16FFD285E}" srcOrd="6" destOrd="0" parTransId="{550155AD-43A3-4071-BFF4-A083E55409D0}" sibTransId="{C895D41E-5623-45D6-8858-2B9FD1FD42BC}"/>
    <dgm:cxn modelId="{1E1640C1-E9C5-4094-93CB-267BCA25445C}" srcId="{891D782D-7615-4687-A208-AD2C7CADE11B}" destId="{46A1A599-D6CC-4D37-B48F-0C6F12A5F898}" srcOrd="3" destOrd="0" parTransId="{8D106C2B-AADB-44FA-9C5D-24A8DE50AFDC}" sibTransId="{C4147D31-A469-4159-917C-84D39B669368}"/>
    <dgm:cxn modelId="{CDAD4AC3-3674-4644-8DE5-0C1A75924A7A}" type="presOf" srcId="{6AF2E12F-DBE4-4474-A270-196FD8669F04}" destId="{AAB56F4C-214A-4EAE-A747-0C5E653CCC59}" srcOrd="0" destOrd="2" presId="urn:microsoft.com/office/officeart/2005/8/layout/hList1"/>
    <dgm:cxn modelId="{0E46B9C4-71C1-43BF-BB8E-E4D5670B9B4A}" srcId="{DC87F0B3-2300-4645-AD53-933DC66A66AF}" destId="{86848A14-C93A-4D4F-8FC2-E7E5017E8296}" srcOrd="3" destOrd="0" parTransId="{0AD8CEDB-ECE1-4B33-B5A9-BDE116AEBF7B}" sibTransId="{A820A762-4D5C-4FBF-86E6-9D8800EEDD17}"/>
    <dgm:cxn modelId="{06FDB8C9-F4FF-4263-933C-06B79E4B538A}" srcId="{20DD2CB4-4855-406B-BD48-6AC42C6EB8C5}" destId="{FD818803-B2CE-4263-95CA-7B2C9079A3DF}" srcOrd="3" destOrd="0" parTransId="{2F38C78C-24E0-4905-B208-2A1E28D1FF28}" sibTransId="{62E56894-FC38-4A1C-8110-D2029E36CC26}"/>
    <dgm:cxn modelId="{12E660D3-7D85-4E74-8D14-276566E7A042}" srcId="{7653133E-31B6-4E4C-B0B5-6AB6C7F5A349}" destId="{20DD2CB4-4855-406B-BD48-6AC42C6EB8C5}" srcOrd="0" destOrd="0" parTransId="{D0A522C0-5BFB-4CA5-9829-1EC8394BD7A0}" sibTransId="{8F1469E0-8D5B-4A53-9184-005D0A1EE5A1}"/>
    <dgm:cxn modelId="{342FE5DC-8682-41E1-92AB-C18D66A9AD56}" srcId="{7653133E-31B6-4E4C-B0B5-6AB6C7F5A349}" destId="{891D782D-7615-4687-A208-AD2C7CADE11B}" srcOrd="1" destOrd="0" parTransId="{DA4584E7-91FB-403B-8768-47CC96F9D0EA}" sibTransId="{C0DB3DF9-A332-48E5-92ED-F7EC04212C88}"/>
    <dgm:cxn modelId="{B4E818E3-85FC-4007-A504-D8B185D95C26}" type="presOf" srcId="{3B98B44C-DAC6-4512-8D1D-04DCE05F290E}" destId="{7A9F3C41-20D5-4F4D-A9D2-38FC5764AF5F}" srcOrd="0" destOrd="2" presId="urn:microsoft.com/office/officeart/2005/8/layout/hList1"/>
    <dgm:cxn modelId="{71EAA3E3-5EBD-457F-8D1B-90BD7124432B}" type="presOf" srcId="{891D782D-7615-4687-A208-AD2C7CADE11B}" destId="{D4C93849-FD66-40F6-829A-FE8D5B5BF4F8}" srcOrd="0" destOrd="0" presId="urn:microsoft.com/office/officeart/2005/8/layout/hList1"/>
    <dgm:cxn modelId="{ADD901E4-3260-4CC2-A3BC-D4560E32F2FA}" type="presOf" srcId="{86848A14-C93A-4D4F-8FC2-E7E5017E8296}" destId="{99D99822-ED0B-4A12-B80A-451A4A21303E}" srcOrd="0" destOrd="3" presId="urn:microsoft.com/office/officeart/2005/8/layout/hList1"/>
    <dgm:cxn modelId="{D18993EA-7153-4079-AEBC-DDF02CBAF528}" srcId="{DC87F0B3-2300-4645-AD53-933DC66A66AF}" destId="{313B00A1-C001-4C90-9DC5-7586BABEE1B0}" srcOrd="0" destOrd="0" parTransId="{4F7AE2A5-2157-4ECC-9E31-38B38A89583F}" sibTransId="{CE2A91A7-29D6-4657-9617-851C39F5B39A}"/>
    <dgm:cxn modelId="{1D54A8EA-E4F3-4BC9-9F14-22924BC80431}" type="presOf" srcId="{DAD1C935-42FF-4566-9BF7-3408873D386F}" destId="{AAB56F4C-214A-4EAE-A747-0C5E653CCC59}" srcOrd="0" destOrd="5" presId="urn:microsoft.com/office/officeart/2005/8/layout/hList1"/>
    <dgm:cxn modelId="{70FC50FC-FDFF-4241-A5A8-DFD30AA63014}" type="presOf" srcId="{41080C85-43CB-406B-B1A9-648754F0CD19}" destId="{99D99822-ED0B-4A12-B80A-451A4A21303E}" srcOrd="0" destOrd="1" presId="urn:microsoft.com/office/officeart/2005/8/layout/hList1"/>
    <dgm:cxn modelId="{2E0FF2FC-EE8F-4672-91AD-A140F91F7D7D}" type="presOf" srcId="{8B898711-60EC-4C71-9FB8-24A32AC238D9}" destId="{7A9F3C41-20D5-4F4D-A9D2-38FC5764AF5F}" srcOrd="0" destOrd="3" presId="urn:microsoft.com/office/officeart/2005/8/layout/hList1"/>
    <dgm:cxn modelId="{F9A6FFFC-C5CD-4D83-A46E-F6FB68E42DEF}" type="presOf" srcId="{313B00A1-C001-4C90-9DC5-7586BABEE1B0}" destId="{99D99822-ED0B-4A12-B80A-451A4A21303E}" srcOrd="0" destOrd="0" presId="urn:microsoft.com/office/officeart/2005/8/layout/hList1"/>
    <dgm:cxn modelId="{EAFC42FF-BF46-4C1B-8AB3-A9E1FC362A96}" type="presOf" srcId="{DF58A82C-470F-47C4-AF1C-5EB16FFD285E}" destId="{AAB56F4C-214A-4EAE-A747-0C5E653CCC59}" srcOrd="0" destOrd="6" presId="urn:microsoft.com/office/officeart/2005/8/layout/hList1"/>
    <dgm:cxn modelId="{863D9FFC-7284-4522-BB3C-D6C2C5A01587}" type="presParOf" srcId="{4042D21F-A58D-4755-A1BD-6B61F9A39318}" destId="{2D0F4733-B4F5-4C80-AE3A-1423203C0D84}" srcOrd="0" destOrd="0" presId="urn:microsoft.com/office/officeart/2005/8/layout/hList1"/>
    <dgm:cxn modelId="{06D56B1D-7CE0-4EE7-A31C-353DB3958884}" type="presParOf" srcId="{2D0F4733-B4F5-4C80-AE3A-1423203C0D84}" destId="{4EBB1A9E-1E97-4514-A5AD-B3152EF816DF}" srcOrd="0" destOrd="0" presId="urn:microsoft.com/office/officeart/2005/8/layout/hList1"/>
    <dgm:cxn modelId="{945BC274-5D70-4F77-8A76-402849005327}" type="presParOf" srcId="{2D0F4733-B4F5-4C80-AE3A-1423203C0D84}" destId="{3A9B74C7-72C7-4788-A70E-42F6DCD3626C}" srcOrd="1" destOrd="0" presId="urn:microsoft.com/office/officeart/2005/8/layout/hList1"/>
    <dgm:cxn modelId="{BCBC9661-EF8C-4ABB-AF7B-45DE832B8C01}" type="presParOf" srcId="{4042D21F-A58D-4755-A1BD-6B61F9A39318}" destId="{D82E45CB-DC64-4673-889D-0C172BEE3C67}" srcOrd="1" destOrd="0" presId="urn:microsoft.com/office/officeart/2005/8/layout/hList1"/>
    <dgm:cxn modelId="{BA4B1575-F912-464A-8863-830991AC2372}" type="presParOf" srcId="{4042D21F-A58D-4755-A1BD-6B61F9A39318}" destId="{8AE40466-2089-4FA9-8F03-A0AC22C61E56}" srcOrd="2" destOrd="0" presId="urn:microsoft.com/office/officeart/2005/8/layout/hList1"/>
    <dgm:cxn modelId="{FDE69780-7ABD-4702-A6CF-7B8F0D395F32}" type="presParOf" srcId="{8AE40466-2089-4FA9-8F03-A0AC22C61E56}" destId="{D4C93849-FD66-40F6-829A-FE8D5B5BF4F8}" srcOrd="0" destOrd="0" presId="urn:microsoft.com/office/officeart/2005/8/layout/hList1"/>
    <dgm:cxn modelId="{D02860BD-822B-4702-9CDC-C1A1A2AD5642}" type="presParOf" srcId="{8AE40466-2089-4FA9-8F03-A0AC22C61E56}" destId="{AAB56F4C-214A-4EAE-A747-0C5E653CCC59}" srcOrd="1" destOrd="0" presId="urn:microsoft.com/office/officeart/2005/8/layout/hList1"/>
    <dgm:cxn modelId="{07F04CC0-B67D-44B0-87F7-6DA8D9B5C6AC}" type="presParOf" srcId="{4042D21F-A58D-4755-A1BD-6B61F9A39318}" destId="{7CA70B3A-233E-4B4D-BC7F-CC28B592A7B5}" srcOrd="3" destOrd="0" presId="urn:microsoft.com/office/officeart/2005/8/layout/hList1"/>
    <dgm:cxn modelId="{392C0EF4-E8DA-4FE5-AC28-70CF084826DE}" type="presParOf" srcId="{4042D21F-A58D-4755-A1BD-6B61F9A39318}" destId="{B114D49C-A054-446F-B456-AD638EFEA7EB}" srcOrd="4" destOrd="0" presId="urn:microsoft.com/office/officeart/2005/8/layout/hList1"/>
    <dgm:cxn modelId="{69569FA7-95FB-4617-9242-7FEECE833F2E}" type="presParOf" srcId="{B114D49C-A054-446F-B456-AD638EFEA7EB}" destId="{ABD5CC51-188B-4A43-A82A-7E841F9FFDB8}" srcOrd="0" destOrd="0" presId="urn:microsoft.com/office/officeart/2005/8/layout/hList1"/>
    <dgm:cxn modelId="{3EA53FB1-C8A6-46EC-9416-B7310DC71C3B}" type="presParOf" srcId="{B114D49C-A054-446F-B456-AD638EFEA7EB}" destId="{99D99822-ED0B-4A12-B80A-451A4A21303E}" srcOrd="1" destOrd="0" presId="urn:microsoft.com/office/officeart/2005/8/layout/hList1"/>
    <dgm:cxn modelId="{28B62D74-3208-4E87-BA02-BB76E644A67E}" type="presParOf" srcId="{4042D21F-A58D-4755-A1BD-6B61F9A39318}" destId="{9422A9CE-ABC5-4848-BD4C-697700F55576}" srcOrd="5" destOrd="0" presId="urn:microsoft.com/office/officeart/2005/8/layout/hList1"/>
    <dgm:cxn modelId="{05E90C57-E480-440D-9917-8296A9883071}" type="presParOf" srcId="{4042D21F-A58D-4755-A1BD-6B61F9A39318}" destId="{245A0AF6-9CD2-47B6-B7D7-560D259B7793}" srcOrd="6" destOrd="0" presId="urn:microsoft.com/office/officeart/2005/8/layout/hList1"/>
    <dgm:cxn modelId="{B8DF9AED-EB64-40CC-84A4-549084901E33}" type="presParOf" srcId="{245A0AF6-9CD2-47B6-B7D7-560D259B7793}" destId="{E5157B36-4887-4E34-AC88-E711593167AE}" srcOrd="0" destOrd="0" presId="urn:microsoft.com/office/officeart/2005/8/layout/hList1"/>
    <dgm:cxn modelId="{FE57D1E0-BDCE-4D72-9DC4-4F3929DE0420}" type="presParOf" srcId="{245A0AF6-9CD2-47B6-B7D7-560D259B7793}" destId="{7A9F3C41-20D5-4F4D-A9D2-38FC5764AF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B1A9E-1E97-4514-A5AD-B3152EF816DF}">
      <dsp:nvSpPr>
        <dsp:cNvPr id="0" name=""/>
        <dsp:cNvSpPr/>
      </dsp:nvSpPr>
      <dsp:spPr>
        <a:xfrm>
          <a:off x="4124" y="776320"/>
          <a:ext cx="2480004" cy="992001"/>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1" kern="1200">
              <a:solidFill>
                <a:schemeClr val="tx1"/>
              </a:solidFill>
              <a:latin typeface="Arial Narrow" panose="020B0606020202030204" pitchFamily="34" charset="0"/>
            </a:rPr>
            <a:t>Award Determinations and Obligation</a:t>
          </a:r>
        </a:p>
      </dsp:txBody>
      <dsp:txXfrm>
        <a:off x="4124" y="776320"/>
        <a:ext cx="2480004" cy="992001"/>
      </dsp:txXfrm>
    </dsp:sp>
    <dsp:sp modelId="{3A9B74C7-72C7-4788-A70E-42F6DCD3626C}">
      <dsp:nvSpPr>
        <dsp:cNvPr id="0" name=""/>
        <dsp:cNvSpPr/>
      </dsp:nvSpPr>
      <dsp:spPr>
        <a:xfrm>
          <a:off x="4124" y="1768322"/>
          <a:ext cx="2480004" cy="2594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kern="1200">
              <a:latin typeface="Arial Narrow" panose="020B0606020202030204" pitchFamily="34" charset="0"/>
            </a:rPr>
            <a:t>Final Award Determinations</a:t>
          </a:r>
          <a:endParaRPr lang="en-US" sz="1500" kern="1200">
            <a:latin typeface="Arial Narrow" panose="020B0606020202030204" pitchFamily="34" charset="0"/>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latin typeface="Arial Narrow" panose="020B0606020202030204" pitchFamily="34" charset="0"/>
            </a:rPr>
            <a:t>Period of Performance established</a:t>
          </a:r>
        </a:p>
        <a:p>
          <a:pPr marL="114300" lvl="1" indent="-114300" algn="l" defTabSz="666750">
            <a:lnSpc>
              <a:spcPct val="90000"/>
            </a:lnSpc>
            <a:spcBef>
              <a:spcPct val="0"/>
            </a:spcBef>
            <a:spcAft>
              <a:spcPct val="15000"/>
            </a:spcAft>
            <a:buChar char="•"/>
          </a:pPr>
          <a:r>
            <a:rPr lang="en-US" sz="1500" b="0" kern="1200">
              <a:latin typeface="Arial Narrow" panose="020B0606020202030204" pitchFamily="34" charset="0"/>
            </a:rPr>
            <a:t>Develop Award Package</a:t>
          </a:r>
        </a:p>
        <a:p>
          <a:pPr marL="114300" lvl="1" indent="-114300" algn="l" defTabSz="666750">
            <a:lnSpc>
              <a:spcPct val="90000"/>
            </a:lnSpc>
            <a:spcBef>
              <a:spcPct val="0"/>
            </a:spcBef>
            <a:spcAft>
              <a:spcPct val="15000"/>
            </a:spcAft>
            <a:buChar char="•"/>
          </a:pPr>
          <a:r>
            <a:rPr lang="en-US" sz="1500" b="0" kern="1200">
              <a:latin typeface="Arial Narrow" panose="020B0606020202030204" pitchFamily="34" charset="0"/>
            </a:rPr>
            <a:t>Recipient Notification of Award</a:t>
          </a:r>
        </a:p>
        <a:p>
          <a:pPr marL="114300" lvl="1" indent="-114300" algn="l" defTabSz="666750">
            <a:lnSpc>
              <a:spcPct val="90000"/>
            </a:lnSpc>
            <a:spcBef>
              <a:spcPct val="0"/>
            </a:spcBef>
            <a:spcAft>
              <a:spcPct val="15000"/>
            </a:spcAft>
            <a:buChar char="•"/>
          </a:pPr>
          <a:r>
            <a:rPr lang="en-US" sz="1500" b="0" kern="1200">
              <a:latin typeface="Arial Narrow" panose="020B0606020202030204" pitchFamily="34" charset="0"/>
            </a:rPr>
            <a:t>Federal Funding Obligated in the Financial System</a:t>
          </a:r>
          <a:endParaRPr lang="en-US" sz="1500" b="0" i="1" kern="1200">
            <a:latin typeface="Arial Narrow" panose="020B0606020202030204" pitchFamily="34" charset="0"/>
          </a:endParaRPr>
        </a:p>
      </dsp:txBody>
      <dsp:txXfrm>
        <a:off x="4124" y="1768322"/>
        <a:ext cx="2480004" cy="2594025"/>
      </dsp:txXfrm>
    </dsp:sp>
    <dsp:sp modelId="{D4C93849-FD66-40F6-829A-FE8D5B5BF4F8}">
      <dsp:nvSpPr>
        <dsp:cNvPr id="0" name=""/>
        <dsp:cNvSpPr/>
      </dsp:nvSpPr>
      <dsp:spPr>
        <a:xfrm>
          <a:off x="2831329" y="776320"/>
          <a:ext cx="2480004" cy="992001"/>
        </a:xfrm>
        <a:prstGeom prst="rect">
          <a:avLst/>
        </a:prstGeom>
        <a:solidFill>
          <a:schemeClr val="accent1">
            <a:shade val="80000"/>
            <a:hueOff val="232638"/>
            <a:satOff val="-21963"/>
            <a:lumOff val="12708"/>
            <a:alphaOff val="0"/>
          </a:schemeClr>
        </a:solidFill>
        <a:ln w="25400" cap="flat" cmpd="sng" algn="ctr">
          <a:solidFill>
            <a:schemeClr val="accent1">
              <a:shade val="80000"/>
              <a:hueOff val="232638"/>
              <a:satOff val="-21963"/>
              <a:lumOff val="127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latin typeface="Arial Narrow" panose="020B0606020202030204" pitchFamily="34" charset="0"/>
            </a:rPr>
            <a:t>PART-2</a:t>
          </a:r>
        </a:p>
        <a:p>
          <a:pPr marL="0" lvl="0" indent="0" algn="ctr" defTabSz="666750">
            <a:lnSpc>
              <a:spcPct val="90000"/>
            </a:lnSpc>
            <a:spcBef>
              <a:spcPct val="0"/>
            </a:spcBef>
            <a:spcAft>
              <a:spcPct val="35000"/>
            </a:spcAft>
            <a:buNone/>
          </a:pPr>
          <a:r>
            <a:rPr lang="en-US" sz="1500" b="1" kern="1200">
              <a:solidFill>
                <a:schemeClr val="tx1"/>
              </a:solidFill>
              <a:latin typeface="Arial Narrow" panose="020B0606020202030204" pitchFamily="34" charset="0"/>
            </a:rPr>
            <a:t>Scope of Work Package (SOW) Submission and Review</a:t>
          </a:r>
        </a:p>
      </dsp:txBody>
      <dsp:txXfrm>
        <a:off x="2831329" y="776320"/>
        <a:ext cx="2480004" cy="992001"/>
      </dsp:txXfrm>
    </dsp:sp>
    <dsp:sp modelId="{AAB56F4C-214A-4EAE-A747-0C5E653CCC59}">
      <dsp:nvSpPr>
        <dsp:cNvPr id="0" name=""/>
        <dsp:cNvSpPr/>
      </dsp:nvSpPr>
      <dsp:spPr>
        <a:xfrm>
          <a:off x="2831329" y="1768322"/>
          <a:ext cx="2480004" cy="2594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Project Workplan</a:t>
          </a:r>
        </a:p>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Eligible Dam and Hazard Mitigation Plan</a:t>
          </a:r>
        </a:p>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Schedule of milestones  </a:t>
          </a:r>
        </a:p>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Sub-recipient selection and eligibility /checklist</a:t>
          </a:r>
        </a:p>
        <a:p>
          <a:pPr marL="114300" lvl="1" indent="-114300" algn="l" defTabSz="666750">
            <a:lnSpc>
              <a:spcPct val="90000"/>
            </a:lnSpc>
            <a:spcBef>
              <a:spcPct val="0"/>
            </a:spcBef>
            <a:spcAft>
              <a:spcPct val="15000"/>
            </a:spcAft>
            <a:buChar char="•"/>
          </a:pPr>
          <a:r>
            <a:rPr lang="en-US" sz="1500" kern="1200">
              <a:solidFill>
                <a:srgbClr val="000000">
                  <a:hueOff val="0"/>
                  <a:satOff val="0"/>
                  <a:lumOff val="0"/>
                  <a:alphaOff val="0"/>
                </a:srgbClr>
              </a:solidFill>
              <a:latin typeface="Arial Narrow" panose="020B0606020202030204" pitchFamily="34" charset="0"/>
              <a:ea typeface="+mn-ea"/>
              <a:cs typeface="+mn-cs"/>
            </a:rPr>
            <a:t>Environmental and Historic Preservation (EHP) </a:t>
          </a:r>
          <a:r>
            <a:rPr lang="en-US" sz="1500" kern="1200">
              <a:latin typeface="Arial Narrow" panose="020B0606020202030204" pitchFamily="34" charset="0"/>
            </a:rPr>
            <a:t>checklist</a:t>
          </a:r>
        </a:p>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Budget detail</a:t>
          </a:r>
        </a:p>
        <a:p>
          <a:pPr marL="114300" lvl="1" indent="-114300" algn="l" defTabSz="666750">
            <a:lnSpc>
              <a:spcPct val="90000"/>
            </a:lnSpc>
            <a:spcBef>
              <a:spcPct val="0"/>
            </a:spcBef>
            <a:spcAft>
              <a:spcPct val="15000"/>
            </a:spcAft>
            <a:buChar char="•"/>
          </a:pPr>
          <a:r>
            <a:rPr lang="en-US" sz="1500" kern="1200" dirty="0">
              <a:latin typeface="Arial Narrow" panose="020B0606020202030204" pitchFamily="34" charset="0"/>
            </a:rPr>
            <a:t>FEMA SOW review process and approval</a:t>
          </a:r>
        </a:p>
      </dsp:txBody>
      <dsp:txXfrm>
        <a:off x="2831329" y="1768322"/>
        <a:ext cx="2480004" cy="2594025"/>
      </dsp:txXfrm>
    </dsp:sp>
    <dsp:sp modelId="{ABD5CC51-188B-4A43-A82A-7E841F9FFDB8}">
      <dsp:nvSpPr>
        <dsp:cNvPr id="0" name=""/>
        <dsp:cNvSpPr/>
      </dsp:nvSpPr>
      <dsp:spPr>
        <a:xfrm>
          <a:off x="5658534" y="776320"/>
          <a:ext cx="2480004" cy="992001"/>
        </a:xfrm>
        <a:prstGeom prst="rect">
          <a:avLst/>
        </a:prstGeom>
        <a:solidFill>
          <a:schemeClr val="accent1">
            <a:shade val="80000"/>
            <a:hueOff val="465276"/>
            <a:satOff val="-43926"/>
            <a:lumOff val="25415"/>
            <a:alphaOff val="0"/>
          </a:schemeClr>
        </a:solidFill>
        <a:ln w="25400" cap="flat" cmpd="sng" algn="ctr">
          <a:solidFill>
            <a:schemeClr val="accent1">
              <a:shade val="80000"/>
              <a:hueOff val="465276"/>
              <a:satOff val="-43926"/>
              <a:lumOff val="254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latin typeface="Arial Narrow" panose="020B0606020202030204" pitchFamily="34" charset="0"/>
            </a:rPr>
            <a:t>Project Management </a:t>
          </a:r>
          <a:r>
            <a:rPr lang="en-US" sz="1500" b="1" kern="1200">
              <a:latin typeface="Arial Narrow" panose="020B0606020202030204" pitchFamily="34" charset="0"/>
            </a:rPr>
            <a:t> </a:t>
          </a:r>
        </a:p>
      </dsp:txBody>
      <dsp:txXfrm>
        <a:off x="5658534" y="776320"/>
        <a:ext cx="2480004" cy="992001"/>
      </dsp:txXfrm>
    </dsp:sp>
    <dsp:sp modelId="{99D99822-ED0B-4A12-B80A-451A4A21303E}">
      <dsp:nvSpPr>
        <dsp:cNvPr id="0" name=""/>
        <dsp:cNvSpPr/>
      </dsp:nvSpPr>
      <dsp:spPr>
        <a:xfrm>
          <a:off x="5658534" y="1768322"/>
          <a:ext cx="2480004" cy="2594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a:latin typeface="Arial Narrow" panose="020B0606020202030204" pitchFamily="34" charset="0"/>
            </a:rPr>
            <a:t>Project POC/Lead</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latin typeface="Arial Narrow" panose="020B0606020202030204" pitchFamily="34" charset="0"/>
            </a:rPr>
            <a:t>Project team coordination </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latin typeface="Arial Narrow" panose="020B0606020202030204" pitchFamily="34" charset="0"/>
            </a:rPr>
            <a:t>Align with performance metrics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latin typeface="Arial Narrow" panose="020B0606020202030204" pitchFamily="34" charset="0"/>
            </a:rPr>
            <a:t>Record keeping and documentation</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latin typeface="Arial Narrow" panose="020B0606020202030204" pitchFamily="34" charset="0"/>
            </a:rPr>
            <a:t>Draw-down funds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latin typeface="Arial Narrow" panose="020B0606020202030204" pitchFamily="34" charset="0"/>
            </a:rPr>
            <a:t>Amendments/extensions</a:t>
          </a:r>
        </a:p>
        <a:p>
          <a:pPr marL="114300" lvl="1" indent="-114300" algn="l" defTabSz="666750">
            <a:lnSpc>
              <a:spcPct val="90000"/>
            </a:lnSpc>
            <a:spcBef>
              <a:spcPct val="0"/>
            </a:spcBef>
            <a:spcAft>
              <a:spcPct val="15000"/>
            </a:spcAft>
            <a:buFont typeface="Arial" panose="020B0604020202020204" pitchFamily="34" charset="0"/>
            <a:buChar char="•"/>
          </a:pPr>
          <a:endParaRPr lang="en-US" sz="1500" kern="1200">
            <a:latin typeface="+mn-lt"/>
          </a:endParaRPr>
        </a:p>
      </dsp:txBody>
      <dsp:txXfrm>
        <a:off x="5658534" y="1768322"/>
        <a:ext cx="2480004" cy="2594025"/>
      </dsp:txXfrm>
    </dsp:sp>
    <dsp:sp modelId="{E5157B36-4887-4E34-AC88-E711593167AE}">
      <dsp:nvSpPr>
        <dsp:cNvPr id="0" name=""/>
        <dsp:cNvSpPr/>
      </dsp:nvSpPr>
      <dsp:spPr>
        <a:xfrm>
          <a:off x="8485739" y="776320"/>
          <a:ext cx="2480004" cy="992001"/>
        </a:xfrm>
        <a:prstGeom prst="rect">
          <a:avLst/>
        </a:prstGeom>
        <a:solidFill>
          <a:schemeClr val="accent1">
            <a:shade val="80000"/>
            <a:hueOff val="697914"/>
            <a:satOff val="-65889"/>
            <a:lumOff val="38123"/>
            <a:alphaOff val="0"/>
          </a:schemeClr>
        </a:solidFill>
        <a:ln w="25400" cap="flat" cmpd="sng" algn="ctr">
          <a:solidFill>
            <a:schemeClr val="accent1">
              <a:shade val="80000"/>
              <a:hueOff val="697914"/>
              <a:satOff val="-65889"/>
              <a:lumOff val="381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latin typeface="Arial Narrow" panose="020B0606020202030204" pitchFamily="34" charset="0"/>
            </a:rPr>
            <a:t>Quarterly Reporting and Close Out</a:t>
          </a:r>
        </a:p>
      </dsp:txBody>
      <dsp:txXfrm>
        <a:off x="8485739" y="776320"/>
        <a:ext cx="2480004" cy="992001"/>
      </dsp:txXfrm>
    </dsp:sp>
    <dsp:sp modelId="{7A9F3C41-20D5-4F4D-A9D2-38FC5764AF5F}">
      <dsp:nvSpPr>
        <dsp:cNvPr id="0" name=""/>
        <dsp:cNvSpPr/>
      </dsp:nvSpPr>
      <dsp:spPr>
        <a:xfrm>
          <a:off x="8485739" y="1768322"/>
          <a:ext cx="2480004" cy="2594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ND Grants</a:t>
          </a:r>
        </a:p>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Submission of required quarterly reports (program and financial)</a:t>
          </a:r>
        </a:p>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Standard and required information reporting</a:t>
          </a:r>
        </a:p>
        <a:p>
          <a:pPr marL="114300" lvl="1" indent="-114300" algn="l" defTabSz="666750">
            <a:lnSpc>
              <a:spcPct val="90000"/>
            </a:lnSpc>
            <a:spcBef>
              <a:spcPct val="0"/>
            </a:spcBef>
            <a:spcAft>
              <a:spcPct val="15000"/>
            </a:spcAft>
            <a:buChar char="•"/>
          </a:pPr>
          <a:r>
            <a:rPr lang="en-US" sz="1500" kern="1200">
              <a:latin typeface="Arial Narrow" panose="020B0606020202030204" pitchFamily="34" charset="0"/>
            </a:rPr>
            <a:t>Close out process; final report</a:t>
          </a:r>
        </a:p>
        <a:p>
          <a:pPr marL="114300" lvl="1" indent="-114300" algn="l" defTabSz="666750">
            <a:lnSpc>
              <a:spcPct val="90000"/>
            </a:lnSpc>
            <a:spcBef>
              <a:spcPct val="0"/>
            </a:spcBef>
            <a:spcAft>
              <a:spcPct val="15000"/>
            </a:spcAft>
            <a:buChar char="•"/>
          </a:pPr>
          <a:endParaRPr lang="en-US" sz="1500" kern="1200"/>
        </a:p>
      </dsp:txBody>
      <dsp:txXfrm>
        <a:off x="8485739" y="1768322"/>
        <a:ext cx="2480004" cy="25940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9/29/2022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9/29/2022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cfr.gov/cgi-bin/text-idx?rgn=div5&amp;node=44:1.0.1.4.53#se44.1.201_1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rants.gov/web/grants/view-opportunity.html?oppId=33372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ema.gov/sites/default/files/documents/fema_grant-recipient-user-guide_user-guide_2021.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aw.cornell.edu/rio/citation/Pub._L._106-39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law.cornell.edu/rio/citation/114_Stat._155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FEMA-OEHP-NOFOQuestions@fema.dhs.gov"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ema.gov/emergency-managers/risk-management/dam-safety/rehabilitation-high-hazard-potential-dams/resourc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rldefense.proofpoint.com/v2/url?u=https-3A__www.fema.gov_sites_default_files_2020-2D08_fema-5Fhhpd-5Fgrant-2Dguidance.pdf&amp;d=DwQFAg&amp;c=euGZstcaTDllvimEN8b7jXrwqOf-v5A_CdpgnVfiiMM&amp;r=L0gFjp-5fCn1EZzaYOR4ypwI_MCT4tml0SUyGnczyrY&amp;m=s9ouZ_fKItXC-Morf8BnWUuqqRaWbpoStk8rBxEI3us&amp;s=_xH4o_u62QR3rw0r59DcrXjSp7ANQ5dNp9LWE73J20k&amp;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rldefense.proofpoint.com/v2/url?u=https-3A__www.fema.gov_emergency-2Dmanagers_risk-2Dmanagement_dam-2Dsafety_grants_resources&amp;d=DwQFAg&amp;c=euGZstcaTDllvimEN8b7jXrwqOf-v5A_CdpgnVfiiMM&amp;r=L0gFjp-5fCn1EZzaYOR4ypwI_MCT4tml0SUyGnczyrY&amp;m=s9ouZ_fKItXC-Morf8BnWUuqqRaWbpoStk8rBxEI3us&amp;s=SBsZ-MM4kFG0JBQcZJDI92FeAxWtXMDN9r7_Tu3RzYU&amp;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ema.gov/emergency-managers/risk-management/hazard-mitigation-planning/updat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scode.house.gov/view.xhtml?req=granuleid:USC-prelim-title33-section467f-2&amp;num=0&amp;edition=preli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264793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shift from FY20 to FY21 for subrecipients that are local governments, including special districts, as defined in 44 CFR </a:t>
            </a:r>
            <a:r>
              <a:rPr lang="en-US" sz="1200" b="0" u="none" strike="noStrike" kern="1200" dirty="0">
                <a:solidFill>
                  <a:schemeClr val="tx1"/>
                </a:solidFill>
                <a:effectLst/>
                <a:latin typeface="+mn-lt"/>
                <a:ea typeface="+mn-ea"/>
                <a:cs typeface="+mn-cs"/>
                <a:hlinkClick r:id="rId3"/>
              </a:rPr>
              <a:t>§201.2   Definitions.</a:t>
            </a:r>
            <a:r>
              <a:rPr lang="en-US" sz="1200" b="0" u="none" strike="noStrike" kern="1200" dirty="0">
                <a:solidFill>
                  <a:schemeClr val="tx1"/>
                </a:solidFill>
                <a:effectLst/>
                <a:latin typeface="+mn-lt"/>
                <a:ea typeface="+mn-ea"/>
                <a:cs typeface="+mn-cs"/>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Local government</a:t>
            </a:r>
            <a:r>
              <a:rPr lang="en-US" sz="1200" b="0" i="0" kern="1200" dirty="0">
                <a:solidFill>
                  <a:schemeClr val="tx1"/>
                </a:solidFill>
                <a:effectLst/>
                <a:latin typeface="+mn-lt"/>
                <a:ea typeface="+mn-ea"/>
                <a:cs typeface="+mn-cs"/>
              </a:rPr>
              <a:t> is any county, municipality, city, town, township, public authority, school district, special district, intrastate district, council of governments (regardless of whether the council of governments is incorporated as a nonprofit corporation under state law), regional or interstate government entity, or agency or instrumentality of a local government; any Indian tribe or authorized tribal organization, or Alaska Native village or organization; and any rural community, unincorporated town or village, or other public entity.”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Subrecipients must demonstrate that the </a:t>
            </a:r>
            <a:r>
              <a:rPr lang="en-US" sz="1200" b="1" i="0" kern="1200" dirty="0">
                <a:solidFill>
                  <a:schemeClr val="tx1"/>
                </a:solidFill>
                <a:effectLst/>
                <a:latin typeface="+mn-lt"/>
                <a:ea typeface="+mn-ea"/>
                <a:cs typeface="+mn-cs"/>
              </a:rPr>
              <a:t>tribal or local government </a:t>
            </a:r>
            <a:r>
              <a:rPr lang="en-US" sz="1200" b="0" i="0" kern="1200" dirty="0">
                <a:solidFill>
                  <a:schemeClr val="tx1"/>
                </a:solidFill>
                <a:effectLst/>
                <a:latin typeface="+mn-lt"/>
                <a:ea typeface="+mn-ea"/>
                <a:cs typeface="+mn-cs"/>
              </a:rPr>
              <a:t>with jurisdiction over the area </a:t>
            </a:r>
            <a:r>
              <a:rPr lang="en-US" sz="1200" b="1" i="0" kern="1200" dirty="0">
                <a:solidFill>
                  <a:schemeClr val="tx1"/>
                </a:solidFill>
                <a:effectLst/>
                <a:latin typeface="+mn-lt"/>
                <a:ea typeface="+mn-ea"/>
                <a:cs typeface="+mn-cs"/>
              </a:rPr>
              <a:t>in which the dam is located </a:t>
            </a:r>
            <a:r>
              <a:rPr lang="en-US" sz="1200" b="0" i="0" kern="1200" dirty="0">
                <a:solidFill>
                  <a:schemeClr val="tx1"/>
                </a:solidFill>
                <a:effectLst/>
                <a:latin typeface="+mn-lt"/>
                <a:ea typeface="+mn-ea"/>
                <a:cs typeface="+mn-cs"/>
              </a:rPr>
              <a:t>has an approved hazard mitigation plan that includes all dam risks.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FY20 HHPD Guidance (Policy)</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Does the plan describe the incorporation of existing plans, studies, reports, and technical information for eligible high hazard potential dams?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Does the plan address eligible high hazard potential dams in the risk assessment?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Does the plan include mitigation goals to reduce long-term vulnerabilities from eligible high hazard potential dams? AND HHPD 3 / Does the plan include mitigation goals to reduce long-term vulnerabilities from high hazard potential dams that pose an unacceptable risk to the public?</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Does the plan prioritize mitigation actions to reduce vulnerabilities from eligible high hazard potential dams?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FY21 NOFO</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n-US" dirty="0"/>
              <a:t>Does the plan describe the incorporation of existing plans, studies, reports, and technical information for eligible high hazard potential dams?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n-US" dirty="0"/>
              <a:t>Does the plan address all dam risk from high hazard potential dams in the risk assessment?</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n-US" dirty="0"/>
              <a:t>Does the plan include mitigation goals to reduce long-term vulnerabilities from high hazard potential dams?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n-US" sz="1200" b="0" i="0" u="none" strike="noStrike" baseline="0" dirty="0">
                <a:solidFill>
                  <a:srgbClr val="000000"/>
                </a:solidFill>
                <a:latin typeface="Times New Roman" panose="02020603050405020304" pitchFamily="18" charset="0"/>
              </a:rPr>
              <a:t>Does the plan include actions that address high hazard potential dams, and prioritize mitigation actions to reduce vulnerabilities from high hazard potential dams? </a:t>
            </a:r>
            <a:r>
              <a:rPr lang="en-US" sz="1200" b="0" i="0" u="none" strike="noStrike" baseline="0" dirty="0">
                <a:solidFill>
                  <a:srgbClr val="000000"/>
                </a:solidFill>
                <a:latin typeface="Franklin Gothic Medium" panose="020B0603020102020204" pitchFamily="34" charset="0"/>
              </a:rPr>
              <a:t> </a:t>
            </a:r>
            <a:endParaRPr lang="en-US" sz="1000" b="0" i="0" strike="sng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10</a:t>
            </a:fld>
            <a:endParaRPr lang="en-US"/>
          </a:p>
        </p:txBody>
      </p:sp>
    </p:spTree>
    <p:extLst>
      <p:ext uri="{BB962C8B-B14F-4D97-AF65-F5344CB8AC3E}">
        <p14:creationId xmlns:p14="http://schemas.microsoft.com/office/powerpoint/2010/main" val="216633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a:hlinkClick r:id="rId3"/>
              </a:rPr>
              <a:t>FY 2022 HHPD Grant Program Notice of Funding Opportunity</a:t>
            </a:r>
            <a:r>
              <a:rPr lang="en-US" sz="1200" u="sng"/>
              <a:t> (NOFO</a:t>
            </a:r>
            <a:r>
              <a:rPr lang="en-US" sz="1200"/>
              <a:t>), Section H.13, page 52.</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a:p>
        </p:txBody>
      </p:sp>
    </p:spTree>
    <p:extLst>
      <p:ext uri="{BB962C8B-B14F-4D97-AF65-F5344CB8AC3E}">
        <p14:creationId xmlns:p14="http://schemas.microsoft.com/office/powerpoint/2010/main" val="268739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a:p>
        </p:txBody>
      </p:sp>
    </p:spTree>
    <p:extLst>
      <p:ext uri="{BB962C8B-B14F-4D97-AF65-F5344CB8AC3E}">
        <p14:creationId xmlns:p14="http://schemas.microsoft.com/office/powerpoint/2010/main" val="257976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14</a:t>
            </a:fld>
            <a:endParaRPr lang="en-US"/>
          </a:p>
        </p:txBody>
      </p:sp>
    </p:spTree>
    <p:extLst>
      <p:ext uri="{BB962C8B-B14F-4D97-AF65-F5344CB8AC3E}">
        <p14:creationId xmlns:p14="http://schemas.microsoft.com/office/powerpoint/2010/main" val="24279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Capability and Capacity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p>
          <a:p>
            <a:pPr marL="0" marR="0" lvl="0" indent="0" algn="l" defTabSz="457200" rtl="0" eaLnBrk="1" fontAlgn="auto" latinLnBrk="0" hangingPunct="1">
              <a:lnSpc>
                <a:spcPct val="100000"/>
              </a:lnSpc>
              <a:spcBef>
                <a:spcPts val="0"/>
              </a:spcBef>
              <a:spcAft>
                <a:spcPts val="0"/>
              </a:spcAft>
              <a:buClrTx/>
              <a:buSzTx/>
              <a:buFontTx/>
              <a:buNone/>
              <a:tabLst/>
              <a:defRPr/>
            </a:pPr>
            <a:r>
              <a:rPr lang="en-US" b="1"/>
              <a:t>2 CFR Part 200 - UNIFORM ADMINISTRATIVE REQUIREMENTS, COST PRINCIPLES, AND AUDIT REQUIREMENTS FOR FEDERAL AWARDS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p>
          <a:p>
            <a:pPr marL="0" marR="0" lvl="0" indent="0" algn="l" defTabSz="457200" rtl="0" eaLnBrk="1" fontAlgn="auto" latinLnBrk="0" hangingPunct="1">
              <a:lnSpc>
                <a:spcPct val="100000"/>
              </a:lnSpc>
              <a:spcBef>
                <a:spcPts val="0"/>
              </a:spcBef>
              <a:spcAft>
                <a:spcPts val="0"/>
              </a:spcAft>
              <a:buClrTx/>
              <a:buSzTx/>
              <a:buFontTx/>
              <a:buNone/>
              <a:tabLst/>
              <a:defRPr/>
            </a:pPr>
            <a:r>
              <a:rPr lang="en-US" b="1"/>
              <a:t>Ref: State Admin Plan (SAA Responsibilities) </a:t>
            </a:r>
          </a:p>
          <a:p>
            <a:pPr marL="0" marR="0" lvl="0" indent="0">
              <a:spcBef>
                <a:spcPts val="0"/>
              </a:spcBef>
              <a:spcAft>
                <a:spcPts val="0"/>
              </a:spcAft>
              <a:buFont typeface="+mj-lt"/>
              <a:buNone/>
            </a:pPr>
            <a:r>
              <a:rPr lang="en-US" sz="1800">
                <a:solidFill>
                  <a:srgbClr val="000000"/>
                </a:solidFill>
                <a:effectLst/>
                <a:latin typeface="Times New Roman" panose="02020603050405020304" pitchFamily="18" charset="0"/>
                <a:ea typeface="Malgun Gothic" panose="020B0503020000020004" pitchFamily="34" charset="-127"/>
              </a:rPr>
              <a:t>Includes:</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800">
                <a:solidFill>
                  <a:srgbClr val="000000"/>
                </a:solidFill>
                <a:effectLst/>
                <a:latin typeface="Times New Roman" panose="02020603050405020304" pitchFamily="18" charset="0"/>
                <a:ea typeface="Malgun Gothic" panose="020B0503020000020004" pitchFamily="34" charset="-127"/>
              </a:rPr>
              <a:t>Methodology and data used to measure progress toward achieving the performance outcomes of the HHPD grant. </a:t>
            </a:r>
          </a:p>
          <a:p>
            <a:pPr marL="342900" marR="0" lvl="0" indent="-342900">
              <a:spcBef>
                <a:spcPts val="0"/>
              </a:spcBef>
              <a:spcAft>
                <a:spcPts val="0"/>
              </a:spcAft>
              <a:buFont typeface="+mj-lt"/>
              <a:buAutoNum type="alphaLcPeriod"/>
            </a:pPr>
            <a:r>
              <a:rPr lang="en-US" sz="1800">
                <a:solidFill>
                  <a:srgbClr val="000000"/>
                </a:solidFill>
                <a:effectLst/>
                <a:latin typeface="Times New Roman" panose="02020603050405020304" pitchFamily="18" charset="0"/>
                <a:ea typeface="Malgun Gothic" panose="020B0503020000020004" pitchFamily="34" charset="-127"/>
              </a:rPr>
              <a:t>Timely submission of HHPD quarterly performance progress reports on approved projects. </a:t>
            </a:r>
          </a:p>
          <a:p>
            <a:pPr marL="342900" marR="0" lvl="0" indent="-342900">
              <a:spcBef>
                <a:spcPts val="0"/>
              </a:spcBef>
              <a:spcAft>
                <a:spcPts val="0"/>
              </a:spcAft>
              <a:buFont typeface="+mj-lt"/>
              <a:buAutoNum type="alphaLcPeriod"/>
            </a:pPr>
            <a:r>
              <a:rPr lang="en-US" sz="1800">
                <a:solidFill>
                  <a:srgbClr val="000000"/>
                </a:solidFill>
                <a:effectLst/>
                <a:latin typeface="Times New Roman" panose="02020603050405020304" pitchFamily="18" charset="0"/>
                <a:ea typeface="Malgun Gothic" panose="020B0503020000020004" pitchFamily="34" charset="-127"/>
              </a:rPr>
              <a:t>Determination of staffing requirements and sources of staff necessary for administration of the program. </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800">
                <a:solidFill>
                  <a:srgbClr val="000000"/>
                </a:solidFill>
                <a:effectLst/>
                <a:latin typeface="Times New Roman" panose="02020603050405020304" pitchFamily="18" charset="0"/>
                <a:ea typeface="Malgun Gothic" panose="020B0503020000020004" pitchFamily="34" charset="-127"/>
              </a:rPr>
              <a:t>Conduct environmental and floodplain management reviews. </a:t>
            </a:r>
          </a:p>
          <a:p>
            <a:pPr marL="342900" marR="0" lvl="0" indent="-342900">
              <a:spcBef>
                <a:spcPts val="0"/>
              </a:spcBef>
              <a:spcAft>
                <a:spcPts val="0"/>
              </a:spcAft>
              <a:buFont typeface="+mj-lt"/>
              <a:buAutoNum type="alphaLcPeriod"/>
            </a:pPr>
            <a:endParaRPr lang="en-US" sz="1800">
              <a:solidFill>
                <a:srgbClr val="000000"/>
              </a:solidFill>
              <a:effectLst/>
              <a:latin typeface="Times New Roman" panose="02020603050405020304" pitchFamily="18" charset="0"/>
              <a:ea typeface="Malgun Gothic" panose="020B0503020000020004" pitchFamily="34" charset="-127"/>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a:p>
        </p:txBody>
      </p:sp>
    </p:spTree>
    <p:extLst>
      <p:ext uri="{BB962C8B-B14F-4D97-AF65-F5344CB8AC3E}">
        <p14:creationId xmlns:p14="http://schemas.microsoft.com/office/powerpoint/2010/main" val="1786275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Conduct program and financial monitoring activities: </a:t>
            </a:r>
          </a:p>
          <a:p>
            <a:pPr marL="914400" lvl="1" indent="-400050">
              <a:lnSpc>
                <a:spcPct val="120000"/>
              </a:lnSpc>
              <a:buFont typeface="+mj-lt"/>
              <a:buAutoNum type="romanLcPeriod"/>
            </a:pPr>
            <a:r>
              <a:rPr lang="en-US"/>
              <a:t>Verify </a:t>
            </a:r>
            <a:r>
              <a:rPr lang="en-US" dirty="0"/>
              <a:t>though audit or other on-site review is being performed pursuant to the Uniform Guidance. </a:t>
            </a:r>
          </a:p>
          <a:p>
            <a:pPr marL="914400" lvl="1" indent="-400050">
              <a:lnSpc>
                <a:spcPct val="120000"/>
              </a:lnSpc>
              <a:buFont typeface="+mj-lt"/>
              <a:buAutoNum type="romanLcPeriod"/>
            </a:pPr>
            <a:r>
              <a:rPr lang="en-US" dirty="0"/>
              <a:t>Maintains program documentation and scope / task invoice for payments and require the subrecipient submit adequately detailed costs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16</a:t>
            </a:fld>
            <a:endParaRPr lang="en-US"/>
          </a:p>
        </p:txBody>
      </p:sp>
    </p:spTree>
    <p:extLst>
      <p:ext uri="{BB962C8B-B14F-4D97-AF65-F5344CB8AC3E}">
        <p14:creationId xmlns:p14="http://schemas.microsoft.com/office/powerpoint/2010/main" val="340987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subaward terms must be communicated to the subrecipient, including the requirement for a FEMA-approved mitigation plan that includes all dam risks (See HHPD Guidance Appendix B, </a:t>
            </a:r>
            <a:r>
              <a:rPr lang="en-US" sz="1200" b="0" i="1" u="none" strike="noStrike" kern="1200" baseline="0">
                <a:solidFill>
                  <a:schemeClr val="tx1"/>
                </a:solidFill>
                <a:latin typeface="+mn-lt"/>
                <a:ea typeface="+mn-ea"/>
                <a:cs typeface="+mn-cs"/>
              </a:rPr>
              <a:t>Definitions</a:t>
            </a:r>
            <a:r>
              <a:rPr lang="en-US" sz="1200" b="0" i="0" u="none" strike="noStrike" kern="1200" baseline="0">
                <a:solidFill>
                  <a:schemeClr val="tx1"/>
                </a:solidFill>
                <a:latin typeface="+mn-lt"/>
                <a:ea typeface="+mn-ea"/>
                <a:cs typeface="+mn-cs"/>
              </a:rPr>
              <a:t>, for the definition of all dam risk and Section 5.8.3, </a:t>
            </a:r>
            <a:r>
              <a:rPr lang="en-US" sz="1200" b="0" i="1" u="none" strike="noStrike" kern="1200" baseline="0">
                <a:solidFill>
                  <a:schemeClr val="tx1"/>
                </a:solidFill>
                <a:latin typeface="+mn-lt"/>
                <a:ea typeface="+mn-ea"/>
                <a:cs typeface="+mn-cs"/>
              </a:rPr>
              <a:t>Mitigation Plan Requirements for Subrecipients (Local Governments or Nonprofit Organizations)</a:t>
            </a:r>
            <a:r>
              <a:rPr lang="en-US" sz="1200" b="0" i="0" u="none" strike="noStrike" kern="1200" baseline="0">
                <a:solidFill>
                  <a:schemeClr val="tx1"/>
                </a:solidFill>
                <a:latin typeface="+mn-lt"/>
                <a:ea typeface="+mn-ea"/>
                <a:cs typeface="+mn-cs"/>
              </a:rPr>
              <a:t>, for more information). </a:t>
            </a:r>
          </a:p>
          <a:p>
            <a:endParaRPr lang="en-US" sz="1200" i="0" u="none" strike="noStrike" kern="1200" baseline="0">
              <a:latin typeface="+mn-lt"/>
              <a:ea typeface="+mn-ea"/>
              <a:cs typeface="+mn-cs"/>
            </a:endParaRPr>
          </a:p>
          <a:p>
            <a:r>
              <a:rPr lang="en-US" sz="1200" i="0" u="none" strike="noStrike" kern="1200" baseline="0">
                <a:latin typeface="+mn-lt"/>
                <a:ea typeface="+mn-ea"/>
                <a:cs typeface="+mn-cs"/>
              </a:rPr>
              <a:t>The maximum amount of funding any Subrecipient can receive under HHPD is statutorily limited. The maximum subrecipient funding cannot exceed the lesser of 12.5 percent of the total amount of funds made available, or $7,500,000 </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17</a:t>
            </a:fld>
            <a:endParaRPr lang="en-US"/>
          </a:p>
        </p:txBody>
      </p:sp>
    </p:spTree>
    <p:extLst>
      <p:ext uri="{BB962C8B-B14F-4D97-AF65-F5344CB8AC3E}">
        <p14:creationId xmlns:p14="http://schemas.microsoft.com/office/powerpoint/2010/main" val="252124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All pass-through entities must comply with 2 C.F.R. 200.332 Requirements for pass-through entities. </a:t>
            </a:r>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18</a:t>
            </a:fld>
            <a:endParaRPr lang="en-US"/>
          </a:p>
        </p:txBody>
      </p:sp>
    </p:spTree>
    <p:extLst>
      <p:ext uri="{BB962C8B-B14F-4D97-AF65-F5344CB8AC3E}">
        <p14:creationId xmlns:p14="http://schemas.microsoft.com/office/powerpoint/2010/main" val="372258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22</a:t>
            </a:fld>
            <a:endParaRPr lang="en-US"/>
          </a:p>
        </p:txBody>
      </p:sp>
    </p:spTree>
    <p:extLst>
      <p:ext uri="{BB962C8B-B14F-4D97-AF65-F5344CB8AC3E}">
        <p14:creationId xmlns:p14="http://schemas.microsoft.com/office/powerpoint/2010/main" val="406211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Recipients must accept their awards no later than 60 days from the award date. The recipient shall notify FEMA of its intent to accept and proceed with work under the award or provide a notice of intent to decline through the ND Grants system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ND Grants: </a:t>
            </a:r>
            <a:r>
              <a:rPr lang="en-US" sz="2800" dirty="0">
                <a:hlinkClick r:id="rId3"/>
              </a:rPr>
              <a:t>2021 Grant Recipient User Guide (fema.gov)</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5287"/>
                </a:solidFill>
                <a:latin typeface="Franklin Gothic Medium" panose="020B0603020102020204" pitchFamily="34" charset="0"/>
              </a:rPr>
              <a:t>Accepting or Declining an Award </a:t>
            </a:r>
          </a:p>
          <a:p>
            <a:r>
              <a:rPr lang="en-US" sz="1800" b="0" i="0" u="none" strike="noStrike" baseline="0" dirty="0">
                <a:solidFill>
                  <a:srgbClr val="000000"/>
                </a:solidFill>
                <a:latin typeface="Franklin Gothic Book" panose="020B0503020102020204" pitchFamily="34" charset="0"/>
              </a:rPr>
              <a:t>Once an application is awarded by FEMA, ND Grants will generate a task for accepting the award. To review an award, navigate to the Grants Dashboard page, which lists all applications submitted for your organization in ND Grants. Any applications awaiting acceptance will feature the Complete Award Offer Review icon in the Action column on the grants dashboard. To proceed further, the award package must be accepted. If necessary, users can decline the award package. Only a user with the Authorized Official role for the grant can accept or decline an award. The user that submits the application will automatically be assigned the Authorized Official role. </a:t>
            </a:r>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23</a:t>
            </a:fld>
            <a:endParaRPr lang="en-US"/>
          </a:p>
        </p:txBody>
      </p:sp>
    </p:spTree>
    <p:extLst>
      <p:ext uri="{BB962C8B-B14F-4D97-AF65-F5344CB8AC3E}">
        <p14:creationId xmlns:p14="http://schemas.microsoft.com/office/powerpoint/2010/main" val="272511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The State Administrative Plan (Pg 20 NOFO) must clearly describe the SAA’s timelines and milestones for implementing the HHPD grant. The State Administrative Plan must describe the process for selecting subrecipients. </a:t>
            </a:r>
            <a:endParaRPr lang="en-US"/>
          </a:p>
          <a:p>
            <a:endParaRPr lang="en-US"/>
          </a:p>
          <a:p>
            <a:r>
              <a:rPr lang="en-US" sz="1200" b="0" i="0" u="sng" strike="noStrike" kern="1200" baseline="0">
                <a:solidFill>
                  <a:schemeClr val="tx1"/>
                </a:solidFill>
                <a:latin typeface="+mn-lt"/>
                <a:ea typeface="+mn-ea"/>
                <a:cs typeface="+mn-cs"/>
              </a:rPr>
              <a:t>State Administrative Plan</a:t>
            </a:r>
            <a:r>
              <a:rPr lang="en-US" sz="1200" b="0" i="0" u="none" strike="noStrike" kern="1200" baseline="0">
                <a:solidFill>
                  <a:schemeClr val="tx1"/>
                </a:solidFill>
                <a:latin typeface="+mn-lt"/>
                <a:ea typeface="+mn-ea"/>
                <a:cs typeface="+mn-cs"/>
              </a:rPr>
              <a:t>.</a:t>
            </a:r>
          </a:p>
          <a:p>
            <a:r>
              <a:rPr lang="en-US" sz="1200" b="0" i="0" u="none" strike="noStrike" kern="1200" baseline="0">
                <a:solidFill>
                  <a:schemeClr val="tx1"/>
                </a:solidFill>
                <a:latin typeface="+mn-lt"/>
                <a:ea typeface="+mn-ea"/>
                <a:cs typeface="+mn-cs"/>
              </a:rPr>
              <a:t>At a minimum, the State Administrative Plan must include the items listed below:</a:t>
            </a:r>
          </a:p>
          <a:p>
            <a:pPr marL="228600" indent="-228600">
              <a:buFont typeface="+mj-lt"/>
              <a:buAutoNum type="arabicPeriod"/>
            </a:pPr>
            <a:r>
              <a:rPr lang="en-US" sz="1200" b="0" i="0" u="none" strike="noStrike" kern="1200" baseline="0">
                <a:solidFill>
                  <a:schemeClr val="tx1"/>
                </a:solidFill>
                <a:latin typeface="+mn-lt"/>
                <a:ea typeface="+mn-ea"/>
                <a:cs typeface="+mn-cs"/>
              </a:rPr>
              <a:t>Designation of the SAA responsible for program administration.</a:t>
            </a:r>
          </a:p>
          <a:p>
            <a:pPr marL="228600" indent="-228600">
              <a:buFont typeface="+mj-lt"/>
              <a:buAutoNum type="arabicPeriod"/>
            </a:pPr>
            <a:r>
              <a:rPr lang="en-US" sz="1200" b="0" i="0" u="none" strike="noStrike" kern="1200" baseline="0">
                <a:solidFill>
                  <a:schemeClr val="tx1"/>
                </a:solidFill>
                <a:latin typeface="+mn-lt"/>
                <a:ea typeface="+mn-ea"/>
                <a:cs typeface="+mn-cs"/>
              </a:rPr>
              <a:t>Identification of the State Official responsible for financial and program matters related to the High Hazard Potential Dam Rehabilitation Grant Program</a:t>
            </a:r>
          </a:p>
          <a:p>
            <a:pPr marL="228600" indent="-228600">
              <a:buFont typeface="+mj-lt"/>
              <a:buAutoNum type="arabicPeriod"/>
            </a:pPr>
            <a:r>
              <a:rPr lang="en-US" sz="1200" b="0" i="0" u="none" strike="noStrike" kern="1200" baseline="0">
                <a:solidFill>
                  <a:schemeClr val="tx1"/>
                </a:solidFill>
                <a:latin typeface="+mn-lt"/>
                <a:ea typeface="+mn-ea"/>
                <a:cs typeface="+mn-cs"/>
              </a:rPr>
              <a:t>Timely submission of HHPD quarterly performance progress reports on approved projects.</a:t>
            </a:r>
          </a:p>
          <a:p>
            <a:pPr marL="228600" indent="-228600">
              <a:buFont typeface="+mj-lt"/>
              <a:buAutoNum type="arabicPeriod"/>
            </a:pPr>
            <a:r>
              <a:rPr lang="en-US" sz="1200" b="1" i="0" u="none" strike="noStrike" kern="1200" baseline="0">
                <a:solidFill>
                  <a:schemeClr val="tx1"/>
                </a:solidFill>
                <a:latin typeface="+mn-lt"/>
                <a:ea typeface="+mn-ea"/>
                <a:cs typeface="+mn-cs"/>
              </a:rPr>
              <a:t>Determination of staffing requirements and sources of staff necessary for administration of the program.</a:t>
            </a:r>
          </a:p>
          <a:p>
            <a:pPr marL="228600" indent="-228600">
              <a:buFont typeface="+mj-lt"/>
              <a:buAutoNum type="arabicPeriod"/>
            </a:pPr>
            <a:r>
              <a:rPr lang="en-US" sz="1200" b="0" i="0" u="none" strike="noStrike" kern="1200" baseline="0">
                <a:solidFill>
                  <a:schemeClr val="tx1"/>
                </a:solidFill>
                <a:latin typeface="+mn-lt"/>
                <a:ea typeface="+mn-ea"/>
                <a:cs typeface="+mn-cs"/>
              </a:rPr>
              <a:t>If applicable, the establishment of procedures as a Pass-through Entity:</a:t>
            </a:r>
          </a:p>
          <a:p>
            <a:pPr marL="228600" indent="-228600">
              <a:buFont typeface="+mj-lt"/>
              <a:buAutoNum type="arabicPeriod"/>
            </a:pPr>
            <a:r>
              <a:rPr lang="en-US" sz="1200" b="0" i="0" u="none" strike="noStrike" kern="1200" baseline="0">
                <a:solidFill>
                  <a:schemeClr val="tx1"/>
                </a:solidFill>
                <a:latin typeface="+mn-lt"/>
                <a:ea typeface="+mn-ea"/>
                <a:cs typeface="+mn-cs"/>
              </a:rPr>
              <a:t>Identify, select, and notify potential subrecipients of the availability of the program.</a:t>
            </a:r>
          </a:p>
          <a:p>
            <a:pPr marL="228600" indent="-228600">
              <a:buFont typeface="+mj-lt"/>
              <a:buAutoNum type="arabicPeriod"/>
            </a:pPr>
            <a:r>
              <a:rPr lang="en-US" sz="1200" b="0" i="0" u="none" strike="noStrike" kern="1200" baseline="0">
                <a:solidFill>
                  <a:schemeClr val="tx1"/>
                </a:solidFill>
                <a:latin typeface="+mn-lt"/>
                <a:ea typeface="+mn-ea"/>
                <a:cs typeface="+mn-cs"/>
              </a:rPr>
              <a:t>Ensure that potential subrecipients are provided information on the application process, program eligibility, including the requirement for a FEMA-approved mitigation plan that includes all dam risks, and key deadlines.</a:t>
            </a:r>
          </a:p>
          <a:p>
            <a:pPr marL="228600" indent="-228600">
              <a:buFont typeface="+mj-lt"/>
              <a:buAutoNum type="arabicPeriod"/>
            </a:pPr>
            <a:r>
              <a:rPr lang="en-US" sz="1200" b="0" i="0" u="none" strike="noStrike" kern="1200" baseline="0">
                <a:solidFill>
                  <a:schemeClr val="tx1"/>
                </a:solidFill>
                <a:latin typeface="+mn-lt"/>
                <a:ea typeface="+mn-ea"/>
                <a:cs typeface="+mn-cs"/>
              </a:rPr>
              <a:t>Determine subrecipient eligibility, including the requirement for a FEMA-approved mitigation plan</a:t>
            </a:r>
          </a:p>
          <a:p>
            <a:pPr marL="228600" indent="-228600">
              <a:buFont typeface="+mj-lt"/>
              <a:buAutoNum type="arabicPeriod"/>
            </a:pPr>
            <a:r>
              <a:rPr lang="en-US" sz="1200" b="0" i="0" u="none" strike="noStrike" kern="1200" baseline="0">
                <a:solidFill>
                  <a:schemeClr val="tx1"/>
                </a:solidFill>
                <a:latin typeface="+mn-lt"/>
                <a:ea typeface="+mn-ea"/>
                <a:cs typeface="+mn-cs"/>
              </a:rPr>
              <a:t>Submit revisions or amendments for FEMA review and approval. </a:t>
            </a:r>
            <a:r>
              <a:rPr lang="en-US" sz="1200" b="0" i="1" u="none" strike="noStrike" kern="1200" baseline="0">
                <a:solidFill>
                  <a:schemeClr val="tx1"/>
                </a:solidFill>
                <a:latin typeface="+mn-lt"/>
                <a:ea typeface="+mn-ea"/>
                <a:cs typeface="+mn-cs"/>
              </a:rPr>
              <a:t>See </a:t>
            </a:r>
            <a:r>
              <a:rPr lang="en-US" sz="1200" b="0" i="0" u="none" strike="noStrike" kern="1200" baseline="0">
                <a:solidFill>
                  <a:schemeClr val="tx1"/>
                </a:solidFill>
                <a:latin typeface="+mn-lt"/>
                <a:ea typeface="+mn-ea"/>
                <a:cs typeface="+mn-cs"/>
              </a:rPr>
              <a:t>Section F.2, Pass-Through Requirements.</a:t>
            </a:r>
          </a:p>
          <a:p>
            <a:pPr marL="228600" indent="-228600">
              <a:buFont typeface="+mj-lt"/>
              <a:buAutoNum type="arabicPeriod"/>
            </a:pPr>
            <a:r>
              <a:rPr lang="en-US" sz="1200" b="0" i="0" u="none" strike="noStrike" kern="1200" baseline="0">
                <a:solidFill>
                  <a:schemeClr val="tx1"/>
                </a:solidFill>
                <a:latin typeface="+mn-lt"/>
                <a:ea typeface="+mn-ea"/>
                <a:cs typeface="+mn-cs"/>
              </a:rPr>
              <a:t>Conduct environmental and floodplain management reviews.</a:t>
            </a:r>
          </a:p>
          <a:p>
            <a:pPr marL="228600" indent="-228600">
              <a:buFont typeface="+mj-lt"/>
              <a:buAutoNum type="arabicPeriod"/>
            </a:pPr>
            <a:r>
              <a:rPr lang="en-US" sz="1200" b="0" i="0" u="none" strike="noStrike" kern="1200" baseline="0">
                <a:solidFill>
                  <a:schemeClr val="tx1"/>
                </a:solidFill>
                <a:latin typeface="+mn-lt"/>
                <a:ea typeface="+mn-ea"/>
                <a:cs typeface="+mn-cs"/>
              </a:rPr>
              <a:t>Establish priorities for selection of projects.</a:t>
            </a:r>
          </a:p>
          <a:p>
            <a:pPr marL="228600" indent="-228600">
              <a:buFont typeface="+mj-lt"/>
              <a:buAutoNum type="arabicPeriod"/>
            </a:pPr>
            <a:r>
              <a:rPr lang="en-US" sz="1200" b="0" i="0" u="none" strike="noStrike" kern="1200" baseline="0">
                <a:solidFill>
                  <a:schemeClr val="tx1"/>
                </a:solidFill>
                <a:latin typeface="+mn-lt"/>
                <a:ea typeface="+mn-ea"/>
                <a:cs typeface="+mn-cs"/>
              </a:rPr>
              <a:t>Process requests for advances of funds and reimbursement.</a:t>
            </a:r>
          </a:p>
          <a:p>
            <a:pPr marL="228600" indent="-228600">
              <a:buFont typeface="+mj-lt"/>
              <a:buAutoNum type="arabicPeriod"/>
            </a:pPr>
            <a:r>
              <a:rPr lang="en-US" sz="1200" b="0" i="0" u="none" strike="noStrike" kern="1200" baseline="0">
                <a:solidFill>
                  <a:schemeClr val="tx1"/>
                </a:solidFill>
                <a:latin typeface="+mn-lt"/>
                <a:ea typeface="+mn-ea"/>
                <a:cs typeface="+mn-cs"/>
              </a:rPr>
              <a:t>Monitor and evaluate the progress and completion of the selected projects.</a:t>
            </a:r>
          </a:p>
          <a:p>
            <a:pPr marL="228600" indent="-228600">
              <a:buFont typeface="+mj-lt"/>
              <a:buAutoNum type="arabicPeriod"/>
            </a:pPr>
            <a:r>
              <a:rPr lang="en-US" sz="1200" b="0" i="0" u="none" strike="noStrike" kern="1200" baseline="0">
                <a:solidFill>
                  <a:schemeClr val="tx1"/>
                </a:solidFill>
                <a:latin typeface="+mn-lt"/>
                <a:ea typeface="+mn-ea"/>
                <a:cs typeface="+mn-cs"/>
              </a:rPr>
              <a:t>Review and approve cost overruns.</a:t>
            </a:r>
          </a:p>
          <a:p>
            <a:pPr marL="228600" indent="-228600">
              <a:buFont typeface="+mj-lt"/>
              <a:buAutoNum type="arabicPeriod"/>
            </a:pPr>
            <a:r>
              <a:rPr lang="en-US" sz="1200" b="0" i="0" u="none" strike="noStrike" kern="1200" baseline="0">
                <a:solidFill>
                  <a:schemeClr val="tx1"/>
                </a:solidFill>
                <a:latin typeface="+mn-lt"/>
                <a:ea typeface="+mn-ea"/>
                <a:cs typeface="+mn-cs"/>
              </a:rPr>
              <a:t>Process appeals.</a:t>
            </a:r>
          </a:p>
          <a:p>
            <a:pPr marL="228600" indent="-228600">
              <a:buFont typeface="+mj-lt"/>
              <a:buAutoNum type="arabicPeriod"/>
            </a:pPr>
            <a:r>
              <a:rPr lang="en-US" sz="1200" b="0" i="0" u="none" strike="noStrike" kern="1200" baseline="0">
                <a:solidFill>
                  <a:schemeClr val="tx1"/>
                </a:solidFill>
                <a:latin typeface="+mn-lt"/>
                <a:ea typeface="+mn-ea"/>
                <a:cs typeface="+mn-cs"/>
              </a:rPr>
              <a:t>Provide technical assistance as required to subrecipient(s) including coordination with State Hazard Mitigation Officer regarding the eligibility requirement to have a FEMA-approved mitigation plan that includes all dam risks and complies with the Disaster Mitigation Act of 2000 (</a:t>
            </a:r>
            <a:r>
              <a:rPr lang="en-US" sz="1200" b="0" i="0" u="sng" strike="noStrike" kern="1200" baseline="0">
                <a:solidFill>
                  <a:schemeClr val="tx1"/>
                </a:solidFill>
                <a:latin typeface="+mn-lt"/>
                <a:ea typeface="+mn-ea"/>
                <a:cs typeface="+mn-cs"/>
                <a:hlinkClick r:id="rId3"/>
              </a:rPr>
              <a:t>Public Law 106–390</a:t>
            </a:r>
            <a:r>
              <a:rPr lang="en-US" sz="1200" b="0" i="0" u="none" strike="noStrike" kern="1200" baseline="0">
                <a:solidFill>
                  <a:schemeClr val="tx1"/>
                </a:solidFill>
                <a:latin typeface="+mn-lt"/>
                <a:ea typeface="+mn-ea"/>
                <a:cs typeface="+mn-cs"/>
                <a:hlinkClick r:id="rId3"/>
              </a:rPr>
              <a:t>; </a:t>
            </a:r>
            <a:r>
              <a:rPr lang="en-US" sz="1200" b="0" i="0" u="sng" strike="noStrike" kern="1200" baseline="0">
                <a:solidFill>
                  <a:schemeClr val="tx1"/>
                </a:solidFill>
                <a:latin typeface="+mn-lt"/>
                <a:ea typeface="+mn-ea"/>
                <a:cs typeface="+mn-cs"/>
                <a:hlinkClick r:id="rId4"/>
              </a:rPr>
              <a:t>114 Stat. 1552</a:t>
            </a:r>
            <a:r>
              <a:rPr lang="en-US" sz="1200" b="0" i="0" u="none" strike="noStrike" kern="1200" baseline="0">
                <a:solidFill>
                  <a:schemeClr val="tx1"/>
                </a:solidFill>
                <a:latin typeface="+mn-lt"/>
                <a:ea typeface="+mn-ea"/>
                <a:cs typeface="+mn-cs"/>
                <a:hlinkClick r:id="rId4"/>
              </a:rPr>
              <a:t>). For more information on the Mitigation Plan Requirements, </a:t>
            </a:r>
            <a:r>
              <a:rPr lang="en-US" sz="1200" b="0" i="1" u="none" strike="noStrike" kern="1200" baseline="0">
                <a:solidFill>
                  <a:schemeClr val="tx1"/>
                </a:solidFill>
                <a:latin typeface="+mn-lt"/>
                <a:ea typeface="+mn-ea"/>
                <a:cs typeface="+mn-cs"/>
                <a:hlinkClick r:id="rId4"/>
              </a:rPr>
              <a:t>see </a:t>
            </a:r>
            <a:r>
              <a:rPr lang="en-US" sz="1200" b="1" i="0" u="none" strike="noStrike" kern="1200" baseline="0">
                <a:solidFill>
                  <a:schemeClr val="tx1"/>
                </a:solidFill>
                <a:latin typeface="+mn-lt"/>
                <a:ea typeface="+mn-ea"/>
                <a:cs typeface="+mn-cs"/>
                <a:hlinkClick r:id="rId4"/>
              </a:rPr>
              <a:t>Section E.1., Application Evaluation Criteria</a:t>
            </a:r>
            <a:r>
              <a:rPr lang="en-US" sz="1200" b="0" i="0" u="none" strike="noStrike" kern="1200" baseline="0">
                <a:solidFill>
                  <a:schemeClr val="tx1"/>
                </a:solidFill>
                <a:latin typeface="+mn-lt"/>
                <a:ea typeface="+mn-ea"/>
                <a:cs typeface="+mn-cs"/>
                <a:hlinkClick r:id="rId4"/>
              </a:rPr>
              <a:t>.</a:t>
            </a:r>
          </a:p>
          <a:p>
            <a:pPr marL="228600" indent="-228600">
              <a:buFont typeface="+mj-lt"/>
              <a:buAutoNum type="arabicPeriod"/>
            </a:pPr>
            <a:r>
              <a:rPr lang="en-US" sz="1200" b="0" i="0" u="none" strike="noStrike" kern="1200" baseline="0">
                <a:solidFill>
                  <a:schemeClr val="tx1"/>
                </a:solidFill>
                <a:latin typeface="+mn-lt"/>
                <a:ea typeface="+mn-ea"/>
                <a:cs typeface="+mn-cs"/>
              </a:rPr>
              <a:t>Comply with the administrative and audit requirements of 2 CFR parts 200 and 3002.</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a:p>
        </p:txBody>
      </p:sp>
    </p:spTree>
    <p:extLst>
      <p:ext uri="{BB962C8B-B14F-4D97-AF65-F5344CB8AC3E}">
        <p14:creationId xmlns:p14="http://schemas.microsoft.com/office/powerpoint/2010/main" val="268400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24</a:t>
            </a:fld>
            <a:endParaRPr lang="en-US"/>
          </a:p>
        </p:txBody>
      </p:sp>
    </p:spTree>
    <p:extLst>
      <p:ext uri="{BB962C8B-B14F-4D97-AF65-F5344CB8AC3E}">
        <p14:creationId xmlns:p14="http://schemas.microsoft.com/office/powerpoint/2010/main" val="360738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FY22 HHPD Application </a:t>
            </a:r>
          </a:p>
          <a:p>
            <a:pPr marL="0" marR="0">
              <a:lnSpc>
                <a:spcPct val="107000"/>
              </a:lnSpc>
              <a:spcBef>
                <a:spcPts val="0"/>
              </a:spcBef>
              <a:spcAft>
                <a:spcPts val="0"/>
              </a:spcAft>
            </a:pPr>
            <a:endPar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PART 1 – COMPLETED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PART-2 – SCOPE OF WORK PACKAGE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M</a:t>
            </a:r>
            <a:r>
              <a:rPr lang="en-US" sz="1800" b="1" dirty="0">
                <a:effectLst/>
                <a:latin typeface="Segoe UI" panose="020B0502040204020203" pitchFamily="34" charset="0"/>
              </a:rPr>
              <a:t>itigation plan requirement </a:t>
            </a:r>
            <a:r>
              <a:rPr lang="en-US" sz="1800" dirty="0">
                <a:effectLst/>
                <a:latin typeface="Segoe UI" panose="020B0502040204020203" pitchFamily="34" charset="0"/>
              </a:rPr>
              <a:t>for the jurisdiction where the </a:t>
            </a:r>
            <a:r>
              <a:rPr lang="en-US" sz="1800" b="1" dirty="0">
                <a:effectLst/>
                <a:latin typeface="Segoe UI" panose="020B0502040204020203" pitchFamily="34" charset="0"/>
              </a:rPr>
              <a:t>dam is located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PHASE 1: Project Scoping: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preconstruction)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3970" marR="104775" indent="-13970" eaLnBrk="0" hangingPunct="0">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Planning activities include: </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Public participation in dam project planning </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Public education and awareness of flood risks associated with dam project</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Identifying project specific data needs</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Permits and compliance preparation </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Potential approaches/alternatives analysis </a:t>
            </a:r>
            <a:endParaRPr lang="en-US" sz="1200" dirty="0">
              <a:effectLst/>
              <a:latin typeface="Times New Roman" panose="02020603050405020304" pitchFamily="18" charset="0"/>
              <a:ea typeface="Times New Roman" panose="02020603050405020304" pitchFamily="18" charset="0"/>
            </a:endParaRPr>
          </a:p>
          <a:p>
            <a:pPr marL="342900" marR="133350"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Feasibility studies</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Preliminary engineering studies</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Onsite evaluations </a:t>
            </a:r>
            <a:endParaRPr lang="en-US" sz="1200" dirty="0">
              <a:effectLst/>
              <a:latin typeface="Times New Roman" panose="02020603050405020304" pitchFamily="18" charset="0"/>
              <a:ea typeface="Times New Roman" panose="02020603050405020304" pitchFamily="18" charset="0"/>
            </a:endParaRPr>
          </a:p>
          <a:p>
            <a:pPr marL="342900" marR="104775"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Environmental impacts and consequences analysis </a:t>
            </a:r>
            <a:endParaRPr lang="en-US" sz="1200" dirty="0">
              <a:effectLst/>
              <a:latin typeface="Times New Roman" panose="02020603050405020304" pitchFamily="18" charset="0"/>
              <a:ea typeface="Times New Roman" panose="02020603050405020304" pitchFamily="18" charset="0"/>
            </a:endParaRPr>
          </a:p>
          <a:p>
            <a:pPr marL="342900" marR="133350"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Mapping, engineering survey, and </a:t>
            </a:r>
            <a:endParaRPr lang="en-US" sz="1200" dirty="0">
              <a:effectLst/>
              <a:latin typeface="Times New Roman" panose="02020603050405020304" pitchFamily="18" charset="0"/>
              <a:ea typeface="Times New Roman" panose="02020603050405020304" pitchFamily="18" charset="0"/>
            </a:endParaRPr>
          </a:p>
          <a:p>
            <a:pPr marL="342900" marR="133350"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inundation modeling</a:t>
            </a:r>
            <a:endParaRPr lang="en-US" sz="1200" dirty="0">
              <a:effectLst/>
              <a:latin typeface="Times New Roman" panose="02020603050405020304" pitchFamily="18" charset="0"/>
              <a:ea typeface="Times New Roman" panose="02020603050405020304" pitchFamily="18" charset="0"/>
            </a:endParaRPr>
          </a:p>
          <a:p>
            <a:pPr marL="342900" marR="133350"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Preferred alternative</a:t>
            </a:r>
            <a:endParaRPr lang="en-US" sz="1200" dirty="0">
              <a:effectLst/>
              <a:latin typeface="Times New Roman" panose="02020603050405020304" pitchFamily="18" charset="0"/>
              <a:ea typeface="Times New Roman" panose="02020603050405020304" pitchFamily="18" charset="0"/>
            </a:endParaRPr>
          </a:p>
          <a:p>
            <a:pPr marL="342900" marR="133350"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Coordination of EAP and EOPs for different release conditions and scenarios with dam rehab / removal project</a:t>
            </a:r>
            <a:endParaRPr lang="en-US" sz="1200" dirty="0">
              <a:effectLst/>
              <a:latin typeface="Times New Roman" panose="02020603050405020304" pitchFamily="18" charset="0"/>
              <a:ea typeface="Times New Roman" panose="02020603050405020304" pitchFamily="18" charset="0"/>
            </a:endParaRPr>
          </a:p>
          <a:p>
            <a:pPr marL="342900" marR="133350" lvl="0" indent="-342900" eaLnBrk="0" hangingPunct="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Development of Floodplain Management Plan </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133350" eaLnBrk="0" hangingPunct="0">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Design</a:t>
            </a:r>
            <a:endParaRPr lang="en-US" sz="1200" dirty="0">
              <a:effectLst/>
              <a:latin typeface="Times New Roman" panose="02020603050405020304" pitchFamily="18" charset="0"/>
              <a:ea typeface="Times New Roman" panose="02020603050405020304" pitchFamily="18" charset="0"/>
            </a:endParaRPr>
          </a:p>
          <a:p>
            <a:pPr marL="0" marR="133350" eaLnBrk="0" hangingPunct="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Design Stages</a:t>
            </a:r>
            <a:endParaRPr lang="en-US" sz="1200" dirty="0">
              <a:effectLst/>
              <a:latin typeface="Times New Roman" panose="02020603050405020304" pitchFamily="18" charset="0"/>
              <a:ea typeface="Times New Roman" panose="02020603050405020304" pitchFamily="18" charset="0"/>
            </a:endParaRPr>
          </a:p>
          <a:p>
            <a:pPr marL="0" marR="0" indent="22860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 collection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analysis, and evaluation</a:t>
            </a:r>
          </a:p>
          <a:p>
            <a:pPr marL="0" marR="0" indent="22860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Preliminary design</a:t>
            </a:r>
            <a:r>
              <a:rPr lang="en-US" sz="1200" dirty="0">
                <a:effectLst/>
                <a:latin typeface="Calibri" panose="020F0502020204030204" pitchFamily="34" charset="0"/>
                <a:ea typeface="Calibri" panose="020F0502020204030204" pitchFamily="34" charset="0"/>
                <a:cs typeface="Times New Roman" panose="02020603050405020304" pitchFamily="18" charset="0"/>
              </a:rPr>
              <a:t> (cost studies and feasibility, economic comparison of alternative design, comparative cost design studies, hydraulic design, 	foundation conditions) </a:t>
            </a:r>
          </a:p>
          <a:p>
            <a:pPr marL="0" marR="0" lvl="0" indent="0">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Impacts to floodplain </a:t>
            </a:r>
          </a:p>
          <a:p>
            <a:pPr marL="0" marR="0" lvl="0" indent="0">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Alternatives to avoid adverse effects to floodplains</a:t>
            </a:r>
          </a:p>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Final Design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Design report (assumptions, construction drawings, specifications, operations and maintenance plan, estimate construction 	budget/costs/timeline) </a:t>
            </a:r>
          </a:p>
          <a:p>
            <a:pPr marL="0" marR="0" lvl="0" indent="0">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Letter of Map revision (LOMR) 44CFR 65.12</a:t>
            </a:r>
          </a:p>
          <a:p>
            <a:pPr marL="0" marR="0" lvl="0" indent="0">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Design Codes and standards </a:t>
            </a:r>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PHASE 2 : Final Detailed Scope, includes: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Project implementation </a:t>
            </a:r>
          </a:p>
          <a:p>
            <a:pPr marL="342900" marR="0" lvl="0" indent="-342900" eaLnBrk="0" hangingPunct="0">
              <a:lnSpc>
                <a:spcPts val="1525"/>
              </a:lnSpc>
              <a:spcBef>
                <a:spcPts val="295"/>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Problem/solution/methods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Scope summarized/narrative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Permits required / obtained - </a:t>
            </a:r>
            <a:r>
              <a:rPr lang="en-US" sz="1200" dirty="0">
                <a:solidFill>
                  <a:srgbClr val="000000"/>
                </a:solidFill>
                <a:effectLst/>
                <a:latin typeface="Times New Roman" panose="02020603050405020304" pitchFamily="18" charset="0"/>
                <a:ea typeface="Malgun Gothic" panose="020B0503020000020004" pitchFamily="34" charset="-127"/>
              </a:rPr>
              <a:t>all state, local, and federal permits for approval to construct the project in the floodplain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Project schedule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Site plan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Construction drawings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HH Analysis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Budget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Finding of no significant impact FONSI or EIS</a:t>
            </a:r>
          </a:p>
          <a:p>
            <a:pPr marL="342900" marR="0" lvl="0" indent="-342900" eaLnBrk="0" hangingPunct="0">
              <a:lnSpc>
                <a:spcPts val="1525"/>
              </a:lnSpc>
              <a:spcBef>
                <a:spcPts val="0"/>
              </a:spcBef>
              <a:spcAft>
                <a:spcPts val="0"/>
              </a:spcAft>
              <a:buFont typeface="Symbol" panose="05050102010706020507" pitchFamily="18" charset="2"/>
              <a:buChar char=""/>
              <a:tabLst>
                <a:tab pos="339725"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PHASE 3</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Construction/Project Management (IIJA funded) </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Rehab/</a:t>
            </a: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decommission  </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25</a:t>
            </a:fld>
            <a:endParaRPr lang="en-US"/>
          </a:p>
        </p:txBody>
      </p:sp>
    </p:spTree>
    <p:extLst>
      <p:ext uri="{BB962C8B-B14F-4D97-AF65-F5344CB8AC3E}">
        <p14:creationId xmlns:p14="http://schemas.microsoft.com/office/powerpoint/2010/main" val="36229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26</a:t>
            </a:fld>
            <a:endParaRPr lang="en-US"/>
          </a:p>
        </p:txBody>
      </p:sp>
    </p:spTree>
    <p:extLst>
      <p:ext uri="{BB962C8B-B14F-4D97-AF65-F5344CB8AC3E}">
        <p14:creationId xmlns:p14="http://schemas.microsoft.com/office/powerpoint/2010/main" val="285434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format/ grant data elements </a:t>
            </a:r>
          </a:p>
          <a:p>
            <a:r>
              <a:rPr lang="en-US" dirty="0"/>
              <a:t>Grantee explain how the costs relate to the programmatic goals for the project; support the budget by showing the basis of computation.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FEMA to share SOW Package format and required information document </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27</a:t>
            </a:fld>
            <a:endParaRPr lang="en-US"/>
          </a:p>
        </p:txBody>
      </p:sp>
    </p:spTree>
    <p:extLst>
      <p:ext uri="{BB962C8B-B14F-4D97-AF65-F5344CB8AC3E}">
        <p14:creationId xmlns:p14="http://schemas.microsoft.com/office/powerpoint/2010/main" val="3491690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Malgun Gothic" panose="020B0503020000020004" pitchFamily="34" charset="-127"/>
              </a:rPr>
              <a:t>All inquiries and communications about EHP compliance for FEMA grant projects under this NOFO or the EHP review process should be sent to </a:t>
            </a:r>
            <a:r>
              <a:rPr lang="en-US" sz="1800" u="sng">
                <a:solidFill>
                  <a:srgbClr val="0000FF"/>
                </a:solidFill>
                <a:effectLst/>
                <a:latin typeface="Times New Roman" panose="02020603050405020304" pitchFamily="18" charset="0"/>
                <a:ea typeface="Malgun Gothic" panose="020B0503020000020004" pitchFamily="34" charset="-127"/>
                <a:hlinkClick r:id="rId3"/>
              </a:rPr>
              <a:t>FEMA-OEHP-NOFOQuestions@fema.dhs.gov</a:t>
            </a:r>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a:p>
        </p:txBody>
      </p:sp>
    </p:spTree>
    <p:extLst>
      <p:ext uri="{BB962C8B-B14F-4D97-AF65-F5344CB8AC3E}">
        <p14:creationId xmlns:p14="http://schemas.microsoft.com/office/powerpoint/2010/main" val="200282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446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Clear description of the project</a:t>
            </a:r>
          </a:p>
          <a:p>
            <a:r>
              <a:rPr lang="en-US" dirty="0">
                <a:solidFill>
                  <a:srgbClr val="FF0000"/>
                </a:solidFill>
              </a:rPr>
              <a:t>Project location- address or latitude/longitude</a:t>
            </a:r>
          </a:p>
          <a:p>
            <a:r>
              <a:rPr lang="en-US" dirty="0">
                <a:solidFill>
                  <a:srgbClr val="FF0000"/>
                </a:solidFill>
              </a:rPr>
              <a:t>Labeled, ground-level photos of project area</a:t>
            </a:r>
          </a:p>
          <a:p>
            <a:r>
              <a:rPr lang="en-US" dirty="0">
                <a:solidFill>
                  <a:srgbClr val="FF0000"/>
                </a:solidFill>
              </a:rPr>
              <a:t>Maps</a:t>
            </a:r>
          </a:p>
          <a:p>
            <a:r>
              <a:rPr lang="en-US" dirty="0">
                <a:solidFill>
                  <a:srgbClr val="FF0000"/>
                </a:solidFill>
              </a:rPr>
              <a:t>Construction dates for any buildings/structures (including dams) in the project</a:t>
            </a:r>
          </a:p>
          <a:p>
            <a:r>
              <a:rPr lang="en-US" dirty="0">
                <a:solidFill>
                  <a:srgbClr val="FF0000"/>
                </a:solidFill>
              </a:rPr>
              <a:t>Extent (length, width, depth) of all ground disturbance</a:t>
            </a:r>
          </a:p>
          <a:p>
            <a:r>
              <a:rPr lang="en-US" dirty="0">
                <a:solidFill>
                  <a:srgbClr val="FF0000"/>
                </a:solidFill>
              </a:rPr>
              <a:t>Other pertinent EHP information (environmental studies/surveys, permits, etc.)</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30</a:t>
            </a:fld>
            <a:endParaRPr lang="en-US"/>
          </a:p>
        </p:txBody>
      </p:sp>
    </p:spTree>
    <p:extLst>
      <p:ext uri="{BB962C8B-B14F-4D97-AF65-F5344CB8AC3E}">
        <p14:creationId xmlns:p14="http://schemas.microsoft.com/office/powerpoint/2010/main" val="2965398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NOTE:  EHP review for projects with ground disturbance can take time (6-12 months)</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32</a:t>
            </a:fld>
            <a:endParaRPr lang="en-US"/>
          </a:p>
        </p:txBody>
      </p:sp>
    </p:spTree>
    <p:extLst>
      <p:ext uri="{BB962C8B-B14F-4D97-AF65-F5344CB8AC3E}">
        <p14:creationId xmlns:p14="http://schemas.microsoft.com/office/powerpoint/2010/main" val="3616023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33</a:t>
            </a:fld>
            <a:endParaRPr lang="en-US"/>
          </a:p>
        </p:txBody>
      </p:sp>
    </p:spTree>
    <p:extLst>
      <p:ext uri="{BB962C8B-B14F-4D97-AF65-F5344CB8AC3E}">
        <p14:creationId xmlns:p14="http://schemas.microsoft.com/office/powerpoint/2010/main" val="316623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Performance progress reports should be submitted as either a Microsoft Word document or as a PDF file.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Performance progress reports are due within 30 days after the end of each reporting period, and must be submitted via ND Grants</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The recipient must submit a quarterly performance progress report (if using SF-PPR – must submitted additional required info) for each award.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Performance reports should include: </a:t>
            </a:r>
          </a:p>
          <a:p>
            <a:pPr marL="0" indent="0">
              <a:buFont typeface="Arial" panose="020B0604020202020204" pitchFamily="34" charset="0"/>
              <a:buNone/>
            </a:pPr>
            <a:r>
              <a:rPr lang="en-US" sz="1200" b="0" i="0" u="none" strike="noStrike" kern="1200" baseline="0">
                <a:solidFill>
                  <a:schemeClr val="tx1"/>
                </a:solidFill>
                <a:latin typeface="+mn-lt"/>
                <a:ea typeface="+mn-ea"/>
                <a:cs typeface="+mn-cs"/>
              </a:rPr>
              <a:t>	Reporting period, date of report, and recipient point of contact name and contact information.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Reports must be submitted via ND Grants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Project identification information, including FEMA project number, subrecipient, and project type using standard ND Grants/NEMIS project type codes.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FEMA may suspend drawdowns from SMARTLINK or PARS if quarterly performance progress reports are not submitted on time. </a:t>
            </a:r>
            <a:endParaRPr lang="en-US"/>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34</a:t>
            </a:fld>
            <a:endParaRPr lang="en-US"/>
          </a:p>
        </p:txBody>
      </p:sp>
    </p:spTree>
    <p:extLst>
      <p:ext uri="{BB962C8B-B14F-4D97-AF65-F5344CB8AC3E}">
        <p14:creationId xmlns:p14="http://schemas.microsoft.com/office/powerpoint/2010/main" val="51125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1259524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FEMA to share required template and job aid</a:t>
            </a:r>
          </a:p>
        </p:txBody>
      </p:sp>
      <p:sp>
        <p:nvSpPr>
          <p:cNvPr id="4" name="Slide Number Placeholder 3"/>
          <p:cNvSpPr>
            <a:spLocks noGrp="1"/>
          </p:cNvSpPr>
          <p:nvPr>
            <p:ph type="sldNum" sz="quarter" idx="5"/>
          </p:nvPr>
        </p:nvSpPr>
        <p:spPr/>
        <p:txBody>
          <a:bodyPr/>
          <a:lstStyle/>
          <a:p>
            <a:fld id="{4BAF53EF-993C-FF42-8B62-CEF57763A78D}" type="slidenum">
              <a:rPr lang="en-US" smtClean="0"/>
              <a:t>36</a:t>
            </a:fld>
            <a:endParaRPr lang="en-US"/>
          </a:p>
        </p:txBody>
      </p:sp>
    </p:spTree>
    <p:extLst>
      <p:ext uri="{BB962C8B-B14F-4D97-AF65-F5344CB8AC3E}">
        <p14:creationId xmlns:p14="http://schemas.microsoft.com/office/powerpoint/2010/main" val="188202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hlinkClick r:id="rId3"/>
              </a:rPr>
              <a:t>Rehabilitation of High Hazard Potential Dams Grant Program Guidance &amp; Resources | FEMA.gov</a:t>
            </a:r>
            <a:endParaRPr lang="en-US" sz="1800" dirty="0">
              <a:effectLst/>
              <a:latin typeface="Calibri" panose="020F0502020204030204" pitchFamily="34" charset="0"/>
              <a:ea typeface="Calibri" panose="020F0502020204030204" pitchFamily="34" charset="0"/>
            </a:endParaRPr>
          </a:p>
          <a:p>
            <a:endParaRPr lang="en-US" sz="1800" dirty="0">
              <a:effectLst/>
              <a:latin typeface="Times New Roman" panose="02020603050405020304" pitchFamily="18" charset="0"/>
              <a:ea typeface="Malgun Gothic" panose="020B0503020000020004" pitchFamily="34" charset="-127"/>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37</a:t>
            </a:fld>
            <a:endParaRPr lang="en-US"/>
          </a:p>
        </p:txBody>
      </p:sp>
    </p:spTree>
    <p:extLst>
      <p:ext uri="{BB962C8B-B14F-4D97-AF65-F5344CB8AC3E}">
        <p14:creationId xmlns:p14="http://schemas.microsoft.com/office/powerpoint/2010/main" val="2415114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NOFO Page 5 </a:t>
            </a:r>
          </a:p>
        </p:txBody>
      </p:sp>
      <p:sp>
        <p:nvSpPr>
          <p:cNvPr id="4" name="Slide Number Placeholder 3"/>
          <p:cNvSpPr>
            <a:spLocks noGrp="1"/>
          </p:cNvSpPr>
          <p:nvPr>
            <p:ph type="sldNum" sz="quarter" idx="5"/>
          </p:nvPr>
        </p:nvSpPr>
        <p:spPr/>
        <p:txBody>
          <a:bodyPr/>
          <a:lstStyle/>
          <a:p>
            <a:fld id="{4BAF53EF-993C-FF42-8B62-CEF57763A78D}" type="slidenum">
              <a:rPr lang="en-US" smtClean="0"/>
              <a:t>38</a:t>
            </a:fld>
            <a:endParaRPr lang="en-US"/>
          </a:p>
        </p:txBody>
      </p:sp>
    </p:spTree>
    <p:extLst>
      <p:ext uri="{BB962C8B-B14F-4D97-AF65-F5344CB8AC3E}">
        <p14:creationId xmlns:p14="http://schemas.microsoft.com/office/powerpoint/2010/main" val="383538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Extensions to the initial period of performance identified in the award will be considered only through formal, written requests to the FEMA/ Federal Insurance and Mitigation Administration, Risk Management Directorate and must contain specific and compelling justifications as to why an extension is required.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States are advised to coordinate with the FEMA Federal Insurance and Mitigation Administration, Risk Management Directorate as needed, when preparing an extension. All extension requests must address the following:</a:t>
            </a:r>
          </a:p>
          <a:p>
            <a:r>
              <a:rPr lang="en-US" sz="1200" kern="1200">
                <a:solidFill>
                  <a:schemeClr val="tx1"/>
                </a:solidFill>
                <a:effectLst/>
                <a:latin typeface="+mn-lt"/>
                <a:ea typeface="+mn-ea"/>
                <a:cs typeface="+mn-cs"/>
              </a:rPr>
              <a:t> </a:t>
            </a:r>
          </a:p>
          <a:p>
            <a:pPr marL="228600" lvl="0" indent="-228600">
              <a:buFont typeface="+mj-lt"/>
              <a:buAutoNum type="arabicPeriod"/>
            </a:pPr>
            <a:r>
              <a:rPr lang="en-US" sz="1200" kern="1200">
                <a:solidFill>
                  <a:schemeClr val="tx1"/>
                </a:solidFill>
                <a:effectLst/>
                <a:latin typeface="+mn-lt"/>
                <a:ea typeface="+mn-ea"/>
                <a:cs typeface="+mn-cs"/>
              </a:rPr>
              <a:t>Grant Program, Grant Year, and award number;</a:t>
            </a:r>
          </a:p>
          <a:p>
            <a:pPr marL="228600" lvl="0" indent="-228600">
              <a:buFont typeface="+mj-lt"/>
              <a:buAutoNum type="arabicPeriod"/>
            </a:pPr>
            <a:r>
              <a:rPr lang="en-US" sz="1200" kern="1200">
                <a:solidFill>
                  <a:schemeClr val="tx1"/>
                </a:solidFill>
                <a:effectLst/>
                <a:latin typeface="+mn-lt"/>
                <a:ea typeface="+mn-ea"/>
                <a:cs typeface="+mn-cs"/>
              </a:rPr>
              <a:t>Reason for delay – this must include details of the legal, policy, or operational challenges being experienced that prevent the final outlay of awarded funds by the applicable deadline. The reason must also be of significant extenuating circumstances (e.g. local flooding disaster);</a:t>
            </a:r>
          </a:p>
          <a:p>
            <a:pPr marL="228600" lvl="0" indent="-228600">
              <a:buFont typeface="+mj-lt"/>
              <a:buAutoNum type="arabicPeriod"/>
            </a:pPr>
            <a:r>
              <a:rPr lang="en-US" sz="1200" kern="1200">
                <a:solidFill>
                  <a:schemeClr val="tx1"/>
                </a:solidFill>
                <a:effectLst/>
                <a:latin typeface="+mn-lt"/>
                <a:ea typeface="+mn-ea"/>
                <a:cs typeface="+mn-cs"/>
              </a:rPr>
              <a:t>Current status of the activity/activities;</a:t>
            </a:r>
          </a:p>
          <a:p>
            <a:pPr marL="228600" lvl="0" indent="-228600">
              <a:buFont typeface="+mj-lt"/>
              <a:buAutoNum type="arabicPeriod"/>
            </a:pPr>
            <a:r>
              <a:rPr lang="en-US" sz="1200" kern="1200">
                <a:solidFill>
                  <a:schemeClr val="tx1"/>
                </a:solidFill>
                <a:effectLst/>
                <a:latin typeface="+mn-lt"/>
                <a:ea typeface="+mn-ea"/>
                <a:cs typeface="+mn-cs"/>
              </a:rPr>
              <a:t>Approved period of performance termination date and new project completion date (New recommended PoP);</a:t>
            </a:r>
          </a:p>
          <a:p>
            <a:pPr marL="228600" lvl="0" indent="-228600">
              <a:buFont typeface="+mj-lt"/>
              <a:buAutoNum type="arabicPeriod"/>
            </a:pPr>
            <a:r>
              <a:rPr lang="en-US" sz="1200" kern="1200">
                <a:solidFill>
                  <a:schemeClr val="tx1"/>
                </a:solidFill>
                <a:effectLst/>
                <a:latin typeface="+mn-lt"/>
                <a:ea typeface="+mn-ea"/>
                <a:cs typeface="+mn-cs"/>
              </a:rPr>
              <a:t>Amount of funds drawn down to date;</a:t>
            </a:r>
          </a:p>
          <a:p>
            <a:pPr marL="228600" lvl="0" indent="-228600">
              <a:buFont typeface="+mj-lt"/>
              <a:buAutoNum type="arabicPeriod"/>
            </a:pPr>
            <a:r>
              <a:rPr lang="en-US" sz="1200" kern="1200">
                <a:solidFill>
                  <a:schemeClr val="tx1"/>
                </a:solidFill>
                <a:effectLst/>
                <a:latin typeface="+mn-lt"/>
                <a:ea typeface="+mn-ea"/>
                <a:cs typeface="+mn-cs"/>
              </a:rPr>
              <a:t>Remaining available funds;</a:t>
            </a:r>
          </a:p>
          <a:p>
            <a:pPr marL="228600" lvl="0" indent="-228600">
              <a:buFont typeface="+mj-lt"/>
              <a:buAutoNum type="arabicPeriod"/>
            </a:pPr>
            <a:r>
              <a:rPr lang="en-US" sz="1200" kern="1200">
                <a:solidFill>
                  <a:schemeClr val="tx1"/>
                </a:solidFill>
                <a:effectLst/>
                <a:latin typeface="+mn-lt"/>
                <a:ea typeface="+mn-ea"/>
                <a:cs typeface="+mn-cs"/>
              </a:rPr>
              <a:t>Revised delineated budget outlining how remaining Federal grant funds will be expended by approved task;</a:t>
            </a:r>
          </a:p>
          <a:p>
            <a:pPr marL="228600" lvl="0" indent="-228600">
              <a:buFont typeface="+mj-lt"/>
              <a:buAutoNum type="arabicPeriod"/>
            </a:pPr>
            <a:r>
              <a:rPr lang="en-US" sz="1200" kern="1200">
                <a:solidFill>
                  <a:schemeClr val="tx1"/>
                </a:solidFill>
                <a:effectLst/>
                <a:latin typeface="+mn-lt"/>
                <a:ea typeface="+mn-ea"/>
                <a:cs typeface="+mn-cs"/>
              </a:rPr>
              <a:t>Plan for completion including milestones and timeframes for achieving each milestone and the position/person responsible for implementing the plan for completion; and</a:t>
            </a:r>
          </a:p>
          <a:p>
            <a:pPr marL="228600" lvl="0" indent="-228600">
              <a:buFont typeface="+mj-lt"/>
              <a:buAutoNum type="arabicPeriod"/>
            </a:pPr>
            <a:r>
              <a:rPr lang="en-US" sz="1200" kern="1200">
                <a:solidFill>
                  <a:schemeClr val="tx1"/>
                </a:solidFill>
                <a:effectLst/>
                <a:latin typeface="+mn-lt"/>
                <a:ea typeface="+mn-ea"/>
                <a:cs typeface="+mn-cs"/>
              </a:rPr>
              <a:t>Certification that the activity/activities will be completed within the extended period of performance without any modification to the original Statement of Work approved by FEMA.</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Applicants must submit extension request within sixty (60) calendar days prior to the period of performance end date, through ND Grants system for review by the FEMA National Dam Safety Office for final review and Amendment approval consideration. Extension requests must meet the Extensions requirements as listed above.</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39</a:t>
            </a:fld>
            <a:endParaRPr lang="en-US"/>
          </a:p>
        </p:txBody>
      </p:sp>
    </p:spTree>
    <p:extLst>
      <p:ext uri="{BB962C8B-B14F-4D97-AF65-F5344CB8AC3E}">
        <p14:creationId xmlns:p14="http://schemas.microsoft.com/office/powerpoint/2010/main" val="863114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40</a:t>
            </a:fld>
            <a:endParaRPr lang="en-US"/>
          </a:p>
        </p:txBody>
      </p:sp>
    </p:spTree>
    <p:extLst>
      <p:ext uri="{BB962C8B-B14F-4D97-AF65-F5344CB8AC3E}">
        <p14:creationId xmlns:p14="http://schemas.microsoft.com/office/powerpoint/2010/main" val="2408774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41</a:t>
            </a:fld>
            <a:endParaRPr lang="en-US"/>
          </a:p>
        </p:txBody>
      </p:sp>
    </p:spTree>
    <p:extLst>
      <p:ext uri="{BB962C8B-B14F-4D97-AF65-F5344CB8AC3E}">
        <p14:creationId xmlns:p14="http://schemas.microsoft.com/office/powerpoint/2010/main" val="645525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42</a:t>
            </a:fld>
            <a:endParaRPr lang="en-US"/>
          </a:p>
        </p:txBody>
      </p:sp>
    </p:spTree>
    <p:extLst>
      <p:ext uri="{BB962C8B-B14F-4D97-AF65-F5344CB8AC3E}">
        <p14:creationId xmlns:p14="http://schemas.microsoft.com/office/powerpoint/2010/main" val="1137161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latin typeface="Arial" charset="0"/>
                <a:cs typeface="Arial" charset="0"/>
              </a:rPr>
              <a:t>2CFR is the federal regulation that governs your award.  </a:t>
            </a:r>
          </a:p>
          <a:p>
            <a:r>
              <a:rPr lang="en-US" b="1" i="1">
                <a:latin typeface="Arial" charset="0"/>
                <a:cs typeface="Arial" charset="0"/>
              </a:rPr>
              <a:t>We encourage you to become familiar with it.</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43</a:t>
            </a:fld>
            <a:endParaRPr lang="en-US"/>
          </a:p>
        </p:txBody>
      </p:sp>
    </p:spTree>
    <p:extLst>
      <p:ext uri="{BB962C8B-B14F-4D97-AF65-F5344CB8AC3E}">
        <p14:creationId xmlns:p14="http://schemas.microsoft.com/office/powerpoint/2010/main" val="2516130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Award funds may not be used for matching funds for any other federal grants/cooperative agreements, lobbying, or intervention in federal regulatory or adjudicatory proceedings. In addition, federal funds may not be used to sue the federal government or any other government entity. </a:t>
            </a:r>
            <a:endParaRPr lang="en-US"/>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44</a:t>
            </a:fld>
            <a:endParaRPr lang="en-US"/>
          </a:p>
        </p:txBody>
      </p:sp>
    </p:spTree>
    <p:extLst>
      <p:ext uri="{BB962C8B-B14F-4D97-AF65-F5344CB8AC3E}">
        <p14:creationId xmlns:p14="http://schemas.microsoft.com/office/powerpoint/2010/main" val="2102433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45</a:t>
            </a:fld>
            <a:endParaRPr lang="en-US"/>
          </a:p>
        </p:txBody>
      </p:sp>
    </p:spTree>
    <p:extLst>
      <p:ext uri="{BB962C8B-B14F-4D97-AF65-F5344CB8AC3E}">
        <p14:creationId xmlns:p14="http://schemas.microsoft.com/office/powerpoint/2010/main" val="7005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FEMA HHPD Guidance (pdf)</a:t>
            </a:r>
          </a:p>
          <a:p>
            <a:pPr marL="628650" lvl="1" indent="-171450">
              <a:buFont typeface="Arial" panose="020B0604020202020204" pitchFamily="34" charset="0"/>
              <a:buChar char="•"/>
            </a:pPr>
            <a:r>
              <a:rPr lang="en-US" sz="1200" strike="noStrike" dirty="0"/>
              <a:t>Application</a:t>
            </a:r>
          </a:p>
          <a:p>
            <a:pPr marL="628650" lvl="1" indent="-171450">
              <a:buFont typeface="Arial" panose="020B0604020202020204" pitchFamily="34" charset="0"/>
              <a:buChar char="•"/>
            </a:pPr>
            <a:r>
              <a:rPr lang="en-US" sz="1200" strike="noStrike" dirty="0"/>
              <a:t>Required </a:t>
            </a:r>
            <a:r>
              <a:rPr lang="en-US" dirty="0"/>
              <a:t>Scope of Work package (aka amendment)</a:t>
            </a:r>
            <a:endParaRPr lang="en-US" sz="1200" strike="noStrike" dirty="0"/>
          </a:p>
          <a:p>
            <a:pPr marL="628650" lvl="1" indent="-171450">
              <a:buFont typeface="Arial" panose="020B0604020202020204" pitchFamily="34" charset="0"/>
              <a:buChar char="•"/>
            </a:pPr>
            <a:r>
              <a:rPr lang="en-US" sz="1200" strike="noStrike" dirty="0"/>
              <a:t>Eligible costs</a:t>
            </a:r>
          </a:p>
          <a:p>
            <a:pPr marL="628650" lvl="1" indent="-171450">
              <a:buFont typeface="Arial" panose="020B0604020202020204" pitchFamily="34" charset="0"/>
              <a:buChar char="•"/>
            </a:pPr>
            <a:r>
              <a:rPr lang="en-US" sz="1200" strike="noStrike" dirty="0"/>
              <a:t>Pass-through-entities </a:t>
            </a:r>
          </a:p>
          <a:p>
            <a:pPr marL="628650" lvl="1" indent="-171450">
              <a:buFont typeface="Arial" panose="020B0604020202020204" pitchFamily="34" charset="0"/>
              <a:buChar char="•"/>
            </a:pPr>
            <a:r>
              <a:rPr lang="en-US" sz="1200" strike="noStrike" dirty="0"/>
              <a:t>Subrecipients </a:t>
            </a:r>
          </a:p>
          <a:p>
            <a:pPr marL="628650" lvl="1" indent="-171450">
              <a:buFont typeface="Arial" panose="020B0604020202020204" pitchFamily="34" charset="0"/>
              <a:buChar char="•"/>
            </a:pPr>
            <a:r>
              <a:rPr lang="en-US" sz="1200" strike="noStrike" dirty="0"/>
              <a:t>Reporting requirements </a:t>
            </a:r>
          </a:p>
          <a:p>
            <a:pPr marL="628650" lvl="1" indent="-171450">
              <a:buFont typeface="Arial" panose="020B0604020202020204" pitchFamily="34" charset="0"/>
              <a:buChar char="•"/>
            </a:pPr>
            <a:r>
              <a:rPr lang="en-US" sz="1200" strike="noStrike" dirty="0"/>
              <a:t>And much more….</a:t>
            </a:r>
          </a:p>
          <a:p>
            <a:r>
              <a:rPr lang="en-US" sz="1200" kern="1200" dirty="0">
                <a:solidFill>
                  <a:schemeClr val="tx1"/>
                </a:solidFill>
                <a:effectLst/>
                <a:latin typeface="+mn-lt"/>
                <a:ea typeface="+mn-ea"/>
                <a:cs typeface="+mn-cs"/>
              </a:rPr>
              <a:t>Rehabilitation of High Hazard Potential Dams, Grant Program Guidance, June 2020</a:t>
            </a:r>
          </a:p>
          <a:p>
            <a:r>
              <a:rPr lang="en-US" sz="1200" u="sng" kern="1200" dirty="0">
                <a:solidFill>
                  <a:schemeClr val="tx1"/>
                </a:solidFill>
                <a:effectLst/>
                <a:latin typeface="+mn-lt"/>
                <a:ea typeface="+mn-ea"/>
                <a:cs typeface="+mn-cs"/>
                <a:hlinkClick r:id="rId3"/>
              </a:rPr>
              <a:t>https://www.fema.gov/sites/default/files/2020-08/fema_hhpd_grant-guidance.pdf</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Rehabilitation of High Hazard Potential Dams Grant Program Guidance &amp; Resources</a:t>
            </a:r>
          </a:p>
          <a:p>
            <a:r>
              <a:rPr lang="en-US" sz="1200" b="1" u="sng" kern="1200" dirty="0">
                <a:solidFill>
                  <a:schemeClr val="tx1"/>
                </a:solidFill>
                <a:effectLst/>
                <a:latin typeface="+mn-lt"/>
                <a:ea typeface="+mn-ea"/>
                <a:cs typeface="+mn-cs"/>
                <a:hlinkClick r:id="rId4"/>
              </a:rPr>
              <a:t>https://www.fema.gov/emergency-managers/risk-management/dam-safety/grants/resources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b="1" dirty="0"/>
              <a:t>2CFR 200</a:t>
            </a:r>
          </a:p>
          <a:p>
            <a:r>
              <a:rPr lang="en-US" dirty="0"/>
              <a:t>https://www.fema.gov/media-library-data/1444220925938-b1dbb4d55dbd50388e12d38e187775fa/200CFRAppendix508.pdf</a:t>
            </a:r>
          </a:p>
          <a:p>
            <a:endParaRPr lang="en-US" dirty="0"/>
          </a:p>
          <a:p>
            <a:r>
              <a:rPr lang="en-US" sz="1200" dirty="0">
                <a:effectLst/>
                <a:latin typeface="Segoe UI" panose="020B0502040204020203" pitchFamily="34" charset="0"/>
              </a:rPr>
              <a:t>Local Mitigation Planning Policy Guide (FP-206-21-0002, April 19, 2022); </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1104894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Requirements for cash and third-party in-kind contributions can be found in 2 C.F.R. § 200.306. The non-federal cost share contribution is not limited to 65 percent. The non-federal cost share contribution is calculated based on the total cost of the proposed activity. For example, if the total cost is $400,000 and the non-Federal cost share is 35 percent, then the non-federal contribution is $140,000: 35 percent of $400,000 is $140,000. The federal share cannot exceed $260,000 ($400,000 x 65%).</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46</a:t>
            </a:fld>
            <a:endParaRPr lang="en-US"/>
          </a:p>
        </p:txBody>
      </p:sp>
    </p:spTree>
    <p:extLst>
      <p:ext uri="{BB962C8B-B14F-4D97-AF65-F5344CB8AC3E}">
        <p14:creationId xmlns:p14="http://schemas.microsoft.com/office/powerpoint/2010/main" val="109670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47</a:t>
            </a:fld>
            <a:endParaRPr lang="en-US"/>
          </a:p>
        </p:txBody>
      </p:sp>
    </p:spTree>
    <p:extLst>
      <p:ext uri="{BB962C8B-B14F-4D97-AF65-F5344CB8AC3E}">
        <p14:creationId xmlns:p14="http://schemas.microsoft.com/office/powerpoint/2010/main" val="2352084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24 HHPD-G</a:t>
            </a:r>
          </a:p>
          <a:p>
            <a:r>
              <a:rPr lang="en-US"/>
              <a:t>Applies to subaward &lt; (less than $1,000,000.00</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48</a:t>
            </a:fld>
            <a:endParaRPr lang="en-US"/>
          </a:p>
        </p:txBody>
      </p:sp>
    </p:spTree>
    <p:extLst>
      <p:ext uri="{BB962C8B-B14F-4D97-AF65-F5344CB8AC3E}">
        <p14:creationId xmlns:p14="http://schemas.microsoft.com/office/powerpoint/2010/main" val="4114027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All expended funds should be accounted for and recorded on the SF-425’s</a:t>
            </a:r>
          </a:p>
          <a:p>
            <a:pPr>
              <a:lnSpc>
                <a:spcPct val="200000"/>
              </a:lnSpc>
            </a:pPr>
            <a:endParaRPr lang="en-US" b="1"/>
          </a:p>
          <a:p>
            <a:pPr>
              <a:lnSpc>
                <a:spcPct val="200000"/>
              </a:lnSpc>
            </a:pPr>
            <a:r>
              <a:rPr lang="en-US" b="1"/>
              <a:t>Reporting requirements can be found in Grant Terms and Conditions/NOFO</a:t>
            </a:r>
          </a:p>
          <a:p>
            <a:pPr>
              <a:lnSpc>
                <a:spcPct val="200000"/>
              </a:lnSpc>
            </a:pPr>
            <a:endParaRPr lang="en-US" b="1"/>
          </a:p>
          <a:p>
            <a:pPr>
              <a:lnSpc>
                <a:spcPct val="200000"/>
              </a:lnSpc>
            </a:pPr>
            <a:r>
              <a:rPr lang="en-US" b="1"/>
              <a:t>Recipients</a:t>
            </a:r>
            <a:r>
              <a:rPr lang="en-US" b="1" baseline="0"/>
              <a:t> should report quarterly all money they currently have and money they have already spent</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49</a:t>
            </a:fld>
            <a:endParaRPr lang="en-US"/>
          </a:p>
        </p:txBody>
      </p:sp>
    </p:spTree>
    <p:extLst>
      <p:ext uri="{BB962C8B-B14F-4D97-AF65-F5344CB8AC3E}">
        <p14:creationId xmlns:p14="http://schemas.microsoft.com/office/powerpoint/2010/main" val="2421054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cs typeface="Arial" charset="0"/>
              </a:rPr>
              <a:t>1. This table outlines the reporting schedule for financial and programmatic reporting</a:t>
            </a:r>
          </a:p>
          <a:p>
            <a:endParaRPr lang="en-US" b="0" baseline="0">
              <a:cs typeface="Arial" charset="0"/>
            </a:endParaRPr>
          </a:p>
          <a:p>
            <a:r>
              <a:rPr lang="en-US" b="0" baseline="0">
                <a:cs typeface="Arial" charset="0"/>
              </a:rPr>
              <a:t>Reporting deadlines are listed in chart above</a:t>
            </a:r>
          </a:p>
          <a:p>
            <a:endParaRPr lang="en-US" b="0" baseline="0">
              <a:cs typeface="Arial" charset="0"/>
            </a:endParaRPr>
          </a:p>
          <a:p>
            <a:r>
              <a:rPr lang="en-US" b="0" baseline="0">
                <a:cs typeface="Arial" charset="0"/>
              </a:rPr>
              <a:t>The dates for reporting deadlines are also included in the main page of the PARS and the NOFO</a:t>
            </a:r>
          </a:p>
          <a:p>
            <a:endParaRPr lang="en-US" b="0" baseline="0">
              <a:cs typeface="Arial" charset="0"/>
            </a:endParaRPr>
          </a:p>
          <a:p>
            <a:r>
              <a:rPr lang="en-US" b="0" baseline="0">
                <a:cs typeface="Arial" charset="0"/>
              </a:rPr>
              <a:t>Late reporting can be a finding and designate you as “high risk” recipient.  It may also increase your chances of an on-site monitoring visit.  </a:t>
            </a:r>
          </a:p>
          <a:p>
            <a:endParaRPr lang="en-US" b="0" baseline="0">
              <a:cs typeface="Arial" charset="0"/>
            </a:endParaRPr>
          </a:p>
          <a:p>
            <a:r>
              <a:rPr lang="en-US" b="0" baseline="0">
                <a:cs typeface="Arial" charset="0"/>
              </a:rPr>
              <a:t>On time reporting is a requirement. Even if a payment request has not been submitted</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50</a:t>
            </a:fld>
            <a:endParaRPr lang="en-US"/>
          </a:p>
        </p:txBody>
      </p:sp>
    </p:spTree>
    <p:extLst>
      <p:ext uri="{BB962C8B-B14F-4D97-AF65-F5344CB8AC3E}">
        <p14:creationId xmlns:p14="http://schemas.microsoft.com/office/powerpoint/2010/main" val="1760196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Federal Financial Report (FFR) form is available online at: SF-425 </a:t>
            </a:r>
            <a:r>
              <a:rPr lang="en-US" sz="1200" b="0" i="1" u="none" strike="noStrike" kern="1200" baseline="0">
                <a:solidFill>
                  <a:schemeClr val="tx1"/>
                </a:solidFill>
                <a:latin typeface="+mn-lt"/>
                <a:ea typeface="+mn-ea"/>
                <a:cs typeface="+mn-cs"/>
              </a:rPr>
              <a:t>OMB #4040-0014 </a:t>
            </a:r>
            <a:endParaRPr lang="en-US"/>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51</a:t>
            </a:fld>
            <a:endParaRPr lang="en-US"/>
          </a:p>
        </p:txBody>
      </p:sp>
    </p:spTree>
    <p:extLst>
      <p:ext uri="{BB962C8B-B14F-4D97-AF65-F5344CB8AC3E}">
        <p14:creationId xmlns:p14="http://schemas.microsoft.com/office/powerpoint/2010/main" val="1688519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charset="0"/>
                <a:cs typeface="Arial" charset="0"/>
              </a:rPr>
              <a:t>Background:</a:t>
            </a:r>
          </a:p>
          <a:p>
            <a:endParaRPr lang="en-US" b="1">
              <a:latin typeface="Arial" charset="0"/>
              <a:cs typeface="Arial" charset="0"/>
            </a:endParaRPr>
          </a:p>
          <a:p>
            <a:r>
              <a:rPr lang="en-US" b="1">
                <a:latin typeface="Arial" charset="0"/>
                <a:cs typeface="Arial" charset="0"/>
              </a:rPr>
              <a:t>An amendment is an </a:t>
            </a:r>
            <a:r>
              <a:rPr lang="en-US" b="1" u="sng">
                <a:latin typeface="Arial" charset="0"/>
                <a:cs typeface="Arial" charset="0"/>
              </a:rPr>
              <a:t>official </a:t>
            </a:r>
            <a:r>
              <a:rPr lang="en-US" b="1">
                <a:latin typeface="Arial" charset="0"/>
                <a:cs typeface="Arial" charset="0"/>
              </a:rPr>
              <a:t>revision to the award</a:t>
            </a:r>
          </a:p>
          <a:p>
            <a:endParaRPr lang="en-US" b="1">
              <a:latin typeface="Arial" charset="0"/>
              <a:cs typeface="Arial" charset="0"/>
            </a:endParaRPr>
          </a:p>
          <a:p>
            <a:r>
              <a:rPr lang="en-US" b="1">
                <a:latin typeface="Arial" charset="0"/>
                <a:cs typeface="Arial" charset="0"/>
              </a:rPr>
              <a:t>And verifies FEMA’s approval of the change or modification to the award documentation</a:t>
            </a:r>
          </a:p>
          <a:p>
            <a:endParaRPr lang="en-US" b="1">
              <a:latin typeface="Arial" charset="0"/>
              <a:cs typeface="Arial" charset="0"/>
            </a:endParaRPr>
          </a:p>
          <a:p>
            <a:r>
              <a:rPr lang="en-US" b="1">
                <a:latin typeface="Arial" charset="0"/>
                <a:cs typeface="Arial" charset="0"/>
              </a:rPr>
              <a:t>There are</a:t>
            </a:r>
            <a:r>
              <a:rPr lang="en-US" b="1" baseline="0">
                <a:latin typeface="Arial" charset="0"/>
                <a:cs typeface="Arial" charset="0"/>
              </a:rPr>
              <a:t> instances were a post-award change to a budget or project objective may occur</a:t>
            </a:r>
          </a:p>
          <a:p>
            <a:endParaRPr lang="en-US" b="1" baseline="0">
              <a:latin typeface="Arial" charset="0"/>
              <a:cs typeface="Arial" charset="0"/>
            </a:endParaRPr>
          </a:p>
          <a:p>
            <a:r>
              <a:rPr lang="en-US" b="1" baseline="0">
                <a:latin typeface="Arial" charset="0"/>
                <a:cs typeface="Arial" charset="0"/>
              </a:rPr>
              <a:t>Please note these certain types of changes require prior written approval and acceptance by FEMA</a:t>
            </a:r>
          </a:p>
          <a:p>
            <a:endParaRPr lang="en-US" b="1" baseline="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latin typeface="Arial" charset="0"/>
                <a:cs typeface="Arial" charset="0"/>
              </a:rPr>
              <a:t>Amendments are submitted and processed in ND Grants</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53</a:t>
            </a:fld>
            <a:endParaRPr lang="en-US"/>
          </a:p>
        </p:txBody>
      </p:sp>
    </p:spTree>
    <p:extLst>
      <p:ext uri="{BB962C8B-B14F-4D97-AF65-F5344CB8AC3E}">
        <p14:creationId xmlns:p14="http://schemas.microsoft.com/office/powerpoint/2010/main" val="792267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Extensions to the initial period of performance identified in the award will be considered only through formal, written requests to the FEMA/ Federal Insurance and Mitigation Administration, Risk Management Directorate and must contain specific and compelling justifications as to why an extension is required. States are advised to coordinate with the FEMA Federal Insurance and Mitigation Administration, Risk Management Directorate as needed, when preparing an extension. </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Applicants must submit extension requests within sixty (60) calendar days prior to the period of performance end date, through the ND Grants system, for review by the FEMA National Dam Safety Office for final review and Amendment approval consideration. Extension requests must meet the Extensions requirements as listed above.</a:t>
            </a:r>
            <a:endParaRPr lang="en-US"/>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54</a:t>
            </a:fld>
            <a:endParaRPr lang="en-US"/>
          </a:p>
        </p:txBody>
      </p:sp>
    </p:spTree>
    <p:extLst>
      <p:ext uri="{BB962C8B-B14F-4D97-AF65-F5344CB8AC3E}">
        <p14:creationId xmlns:p14="http://schemas.microsoft.com/office/powerpoint/2010/main" val="3223144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DHS/FEMA through its authorized representatives, has the right, at all reasonable times, to make site visits to review project accomplishments and management control systems to review project accomplishments and to provide any required technical assistance. </a:t>
            </a:r>
          </a:p>
          <a:p>
            <a:endParaRPr lang="en-US"/>
          </a:p>
          <a:p>
            <a:r>
              <a:rPr lang="en-US"/>
              <a:t>During site visits, DHS/FEMA will review grant recipients’ files related to the grant award. As part of any monitoring and program evaluation activities, grant recipients must permit DHS/FEMA, upon reasonable notice, to review grant-related records and to interview the organization’s staff and contractors regarding the program. Recipients must respond in a timely and accurate manner to DHS/FEMA requests for information relating to the grant program</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55</a:t>
            </a:fld>
            <a:endParaRPr lang="en-US"/>
          </a:p>
        </p:txBody>
      </p:sp>
    </p:spTree>
    <p:extLst>
      <p:ext uri="{BB962C8B-B14F-4D97-AF65-F5344CB8AC3E}">
        <p14:creationId xmlns:p14="http://schemas.microsoft.com/office/powerpoint/2010/main" val="2619177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After final reports have been reviewed and approved by DHS/FEMA, a closeout notice will be completed to close out the grant. </a:t>
            </a:r>
          </a:p>
          <a:p>
            <a:r>
              <a:rPr lang="en-US" sz="1200" b="0" i="0" u="none" strike="noStrike" kern="1200" baseline="0">
                <a:solidFill>
                  <a:schemeClr val="tx1"/>
                </a:solidFill>
                <a:latin typeface="+mn-lt"/>
                <a:ea typeface="+mn-ea"/>
                <a:cs typeface="+mn-cs"/>
              </a:rPr>
              <a:t>The notice will indicate the period of performance as closed, list any remaining funds that will be deobligated, and address the requirement of maintaining the grant records for three years from the date of the final FFR, unless a longer period applies, such as due to an audit or litigation, for equipment or real property used beyond the period of performance, or due to other circumstances outlined in 2 C.F.R. § 200.333. </a:t>
            </a:r>
            <a:endParaRPr lang="en-US"/>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56</a:t>
            </a:fld>
            <a:endParaRPr lang="en-US"/>
          </a:p>
        </p:txBody>
      </p:sp>
    </p:spTree>
    <p:extLst>
      <p:ext uri="{BB962C8B-B14F-4D97-AF65-F5344CB8AC3E}">
        <p14:creationId xmlns:p14="http://schemas.microsoft.com/office/powerpoint/2010/main" val="351071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term “state dam safety agency” means a state agency that has regulatory authority over the safety of non-federal dams. (State Authorized Agency/SAA) </a:t>
            </a:r>
          </a:p>
          <a:p>
            <a:endParaRPr lang="en-US" baseline="0" dirty="0"/>
          </a:p>
          <a:p>
            <a:r>
              <a:rPr lang="en-US" baseline="0" dirty="0"/>
              <a:t>Subrecipient can be </a:t>
            </a:r>
            <a:r>
              <a:rPr lang="en-US" b="1" baseline="0" dirty="0"/>
              <a:t>applicant or a subrecipient</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5</a:t>
            </a:fld>
            <a:endParaRPr lang="en-US"/>
          </a:p>
        </p:txBody>
      </p:sp>
    </p:spTree>
    <p:extLst>
      <p:ext uri="{BB962C8B-B14F-4D97-AF65-F5344CB8AC3E}">
        <p14:creationId xmlns:p14="http://schemas.microsoft.com/office/powerpoint/2010/main" val="3574907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59</a:t>
            </a:fld>
            <a:endParaRPr lang="en-US"/>
          </a:p>
        </p:txBody>
      </p:sp>
    </p:spTree>
    <p:extLst>
      <p:ext uri="{BB962C8B-B14F-4D97-AF65-F5344CB8AC3E}">
        <p14:creationId xmlns:p14="http://schemas.microsoft.com/office/powerpoint/2010/main" val="320984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The HHPD legislation specified</a:t>
            </a:r>
            <a:r>
              <a:rPr lang="en-US" sz="1200" kern="1200" baseline="0" dirty="0">
                <a:solidFill>
                  <a:schemeClr val="tx1"/>
                </a:solidFill>
                <a:effectLst/>
                <a:latin typeface="+mn-lt"/>
                <a:ea typeface="+mn-ea"/>
                <a:cs typeface="+mn-cs"/>
              </a:rPr>
              <a:t> several requirements for recipients of the HHPD grants: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Participate in, and comply with, all applicable </a:t>
            </a:r>
            <a:r>
              <a:rPr lang="en-US" sz="1200" b="1" kern="1200" dirty="0">
                <a:solidFill>
                  <a:schemeClr val="tx1"/>
                </a:solidFill>
                <a:effectLst/>
                <a:latin typeface="+mn-lt"/>
                <a:ea typeface="+mn-ea"/>
                <a:cs typeface="+mn-cs"/>
              </a:rPr>
              <a:t>Federal flood insurance programs</a:t>
            </a:r>
            <a:r>
              <a:rPr lang="en-US" sz="1200" kern="1200" dirty="0">
                <a:solidFill>
                  <a:schemeClr val="tx1"/>
                </a:solidFill>
                <a:effectLst/>
                <a:latin typeface="+mn-lt"/>
                <a:ea typeface="+mn-ea"/>
                <a:cs typeface="+mn-cs"/>
              </a:rPr>
              <a:t>; this means they need to be in good standing with the NFIP,</a:t>
            </a:r>
            <a:r>
              <a:rPr lang="en-US" sz="1200" kern="1200" baseline="0" dirty="0">
                <a:solidFill>
                  <a:schemeClr val="tx1"/>
                </a:solidFill>
                <a:effectLst/>
                <a:latin typeface="+mn-lt"/>
                <a:ea typeface="+mn-ea"/>
                <a:cs typeface="+mn-cs"/>
              </a:rPr>
              <a:t> similar to FEMA’s HMA grants. </a:t>
            </a:r>
            <a:endParaRPr lang="en-US" sz="1200" kern="1200" dirty="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Have in place a hazard mitigation plan that includes </a:t>
            </a:r>
            <a:r>
              <a:rPr lang="en-US" sz="1200" b="1" i="1" kern="1200" dirty="0">
                <a:solidFill>
                  <a:schemeClr val="tx1"/>
                </a:solidFill>
                <a:effectLst/>
                <a:latin typeface="+mn-lt"/>
                <a:ea typeface="+mn-ea"/>
                <a:cs typeface="+mn-cs"/>
              </a:rPr>
              <a:t>all dam risks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3. Comply with FEMA’s minimum eligibility requirements to ensure that each owner and operator of a dam in under a </a:t>
            </a:r>
            <a:r>
              <a:rPr lang="en-US" sz="1200" b="1" kern="1200" dirty="0">
                <a:solidFill>
                  <a:schemeClr val="tx1"/>
                </a:solidFill>
                <a:effectLst/>
                <a:latin typeface="+mn-lt"/>
                <a:ea typeface="+mn-ea"/>
                <a:cs typeface="+mn-cs"/>
              </a:rPr>
              <a:t>participating State dam safety program </a:t>
            </a:r>
            <a:r>
              <a:rPr lang="en-US" sz="1200" kern="1200" dirty="0">
                <a:solidFill>
                  <a:schemeClr val="tx1"/>
                </a:solidFill>
                <a:effectLst/>
                <a:latin typeface="+mn-lt"/>
                <a:ea typeface="+mn-ea"/>
                <a:cs typeface="+mn-cs"/>
              </a:rPr>
              <a:t>and that receives assistance under this section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acts in accordance with the State dam safety program; and (ii) carries out activities relating to the public in the area around the dam in accordance with the hazard mitigation plan described in subparagraph 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1" kern="1200" dirty="0">
                <a:solidFill>
                  <a:schemeClr val="tx1"/>
                </a:solidFill>
                <a:effectLst/>
                <a:latin typeface="+mn-lt"/>
                <a:ea typeface="+mn-ea"/>
                <a:cs typeface="+mn-cs"/>
              </a:rPr>
              <a:t>The following are related to completion of a construction</a:t>
            </a:r>
            <a:r>
              <a:rPr lang="en-US" sz="1200" b="1" i="1" kern="1200" baseline="0" dirty="0">
                <a:solidFill>
                  <a:schemeClr val="tx1"/>
                </a:solidFill>
                <a:effectLst/>
                <a:latin typeface="+mn-lt"/>
                <a:ea typeface="+mn-ea"/>
                <a:cs typeface="+mn-cs"/>
              </a:rPr>
              <a:t> project: </a:t>
            </a:r>
            <a:endParaRPr lang="en-US" sz="1200" b="1" i="1"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Commit to provide operation and maintenance of the project for the 50-year period </a:t>
            </a:r>
            <a:r>
              <a:rPr lang="en-US" sz="1200" b="1" u="sng" kern="1200" dirty="0">
                <a:solidFill>
                  <a:schemeClr val="tx1"/>
                </a:solidFill>
                <a:effectLst/>
                <a:latin typeface="+mn-lt"/>
                <a:ea typeface="+mn-ea"/>
                <a:cs typeface="+mn-cs"/>
              </a:rPr>
              <a:t>following completion of rehabilitation </a:t>
            </a:r>
            <a:r>
              <a:rPr lang="en-US" sz="1200" kern="1200" dirty="0">
                <a:solidFill>
                  <a:schemeClr val="tx1"/>
                </a:solidFill>
                <a:effectLst/>
                <a:latin typeface="+mn-lt"/>
                <a:ea typeface="+mn-ea"/>
                <a:cs typeface="+mn-cs"/>
              </a:rPr>
              <a:t>(or the expected life of the dam);</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Commit to provide operation and maintenance of the project for the 50-year period following completion of rehabilitation (or the expected life of the dam) and provide assurance that the owner of the dam has developed and will carry out a plan for maintenance of the dam during the expected life of the dam. (See Section C.6, Maintenance of Effort (MOE) and D.3, Required Application Documents.)</a:t>
            </a:r>
          </a:p>
          <a:p>
            <a:pPr marL="0" indent="0">
              <a:buFont typeface="+mj-lt"/>
              <a:buNone/>
            </a:pP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Comply with the Code of Federal Regulation (CFR) 42 section 5196(j)(9) – All laborers and mechanics employed by contractors or subcontractors in the performance of </a:t>
            </a:r>
            <a:r>
              <a:rPr lang="en-US" sz="1200" b="1" i="0" u="sng" kern="1200" dirty="0">
                <a:solidFill>
                  <a:schemeClr val="tx1"/>
                </a:solidFill>
                <a:effectLst/>
                <a:latin typeface="+mn-lt"/>
                <a:ea typeface="+mn-ea"/>
                <a:cs typeface="+mn-cs"/>
              </a:rPr>
              <a:t>construction work financed </a:t>
            </a:r>
            <a:r>
              <a:rPr lang="en-US" sz="1200" b="0" i="0" kern="1200" dirty="0">
                <a:solidFill>
                  <a:schemeClr val="tx1"/>
                </a:solidFill>
                <a:effectLst/>
                <a:latin typeface="+mn-lt"/>
                <a:ea typeface="+mn-ea"/>
                <a:cs typeface="+mn-cs"/>
              </a:rPr>
              <a:t>with the assistance of any contribution of federal funds made by the Administrator of FEMA shall be paid wages at rates not less than those prevailing on similar construction in the locality as determined by the U.S. Secretary of Labor;</a:t>
            </a:r>
          </a:p>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Have a </a:t>
            </a:r>
            <a:r>
              <a:rPr lang="en-US" sz="1200" b="1" u="sng" kern="1200" dirty="0">
                <a:solidFill>
                  <a:schemeClr val="tx1"/>
                </a:solidFill>
                <a:effectLst/>
                <a:latin typeface="+mn-lt"/>
                <a:ea typeface="+mn-ea"/>
                <a:cs typeface="+mn-cs"/>
              </a:rPr>
              <a:t>floodplain management plan </a:t>
            </a:r>
            <a:r>
              <a:rPr lang="en-US" sz="1200" kern="1200" dirty="0">
                <a:solidFill>
                  <a:schemeClr val="tx1"/>
                </a:solidFill>
                <a:effectLst/>
                <a:latin typeface="+mn-lt"/>
                <a:ea typeface="+mn-ea"/>
                <a:cs typeface="+mn-cs"/>
              </a:rPr>
              <a:t>in place to reduce the impacts of future flood events in the area protected by the project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or-demonstrate that it will be in place no later than two years after the date of completion of construction of the project.</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a:t>
            </a:fld>
            <a:endParaRPr lang="en-US"/>
          </a:p>
        </p:txBody>
      </p:sp>
    </p:spTree>
    <p:extLst>
      <p:ext uri="{BB962C8B-B14F-4D97-AF65-F5344CB8AC3E}">
        <p14:creationId xmlns:p14="http://schemas.microsoft.com/office/powerpoint/2010/main" val="382633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defRPr/>
            </a:pPr>
            <a:r>
              <a:rPr lang="en-US">
                <a:latin typeface="Arial Narrow" panose="020B0606020202030204" pitchFamily="34" charset="0"/>
              </a:rPr>
              <a:t>Subapplicants are the entity, such as a state</a:t>
            </a:r>
            <a:r>
              <a:rPr lang="en-US" baseline="0">
                <a:latin typeface="Arial Narrow" panose="020B0606020202030204" pitchFamily="34" charset="0"/>
              </a:rPr>
              <a:t> or </a:t>
            </a:r>
            <a:r>
              <a:rPr lang="en-US">
                <a:latin typeface="Arial Narrow" panose="020B0606020202030204" pitchFamily="34" charset="0"/>
              </a:rPr>
              <a:t>local government, non-profit (PNP</a:t>
            </a:r>
            <a:r>
              <a:rPr lang="en-US">
                <a:highlight>
                  <a:srgbClr val="FFFF00"/>
                </a:highlight>
                <a:latin typeface="Arial Narrow" panose="020B0606020202030204" pitchFamily="34" charset="0"/>
              </a:rPr>
              <a:t>), </a:t>
            </a:r>
            <a:r>
              <a:rPr lang="en-US">
                <a:latin typeface="Arial Narrow" panose="020B0606020202030204" pitchFamily="34" charset="0"/>
              </a:rPr>
              <a:t>that submits a subapplication to the SAA for FEMA assistance.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Private, for-profit dam owners will need to work with their local government or State if they are interested in receiving funds for their dam. </a:t>
            </a:r>
            <a:endParaRPr lang="en-US">
              <a:latin typeface="Arial Narrow" panose="020B0606020202030204" pitchFamily="34" charset="0"/>
            </a:endParaRPr>
          </a:p>
          <a:p>
            <a:pPr marL="285750" lvl="0" indent="-285750">
              <a:buFont typeface="Arial" panose="020B0604020202020204" pitchFamily="34" charset="0"/>
              <a:buChar char="•"/>
              <a:defRPr/>
            </a:pPr>
            <a:r>
              <a:rPr lang="en-US">
                <a:latin typeface="Arial Narrow" panose="020B0606020202030204" pitchFamily="34" charset="0"/>
              </a:rPr>
              <a:t>Once funding is awarded, the subapplicant becomes the subrecipient, and receives a subaward.</a:t>
            </a:r>
            <a:endParaRPr lang="en-US"/>
          </a:p>
          <a:p>
            <a:endParaRPr lang="en-US"/>
          </a:p>
          <a:p>
            <a:r>
              <a:rPr lang="en-US" b="1"/>
              <a:t>A state agency can be the subapplicant. </a:t>
            </a:r>
          </a:p>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a:p>
        </p:txBody>
      </p:sp>
    </p:spTree>
    <p:extLst>
      <p:ext uri="{BB962C8B-B14F-4D97-AF65-F5344CB8AC3E}">
        <p14:creationId xmlns:p14="http://schemas.microsoft.com/office/powerpoint/2010/main" val="306457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Mitigation Planning Policy Updates | FEMA.gov</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a:p>
        </p:txBody>
      </p:sp>
    </p:spTree>
    <p:extLst>
      <p:ext uri="{BB962C8B-B14F-4D97-AF65-F5344CB8AC3E}">
        <p14:creationId xmlns:p14="http://schemas.microsoft.com/office/powerpoint/2010/main" val="56028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 minimum, include all “high hazards dams,” which references the subset of dams defined at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33 U.S.C. § 467(4)</a:t>
            </a:r>
            <a:r>
              <a:rPr kumimoji="0" lang="en-US" sz="1200" b="0" i="0" u="sng" strike="noStrike" kern="1200" cap="none" spc="0" normalizeH="0" baseline="0" noProof="0" dirty="0">
                <a:ln>
                  <a:noFill/>
                </a:ln>
                <a:solidFill>
                  <a:prstClr val="black"/>
                </a:solidFill>
                <a:effectLst/>
                <a:uLnTx/>
                <a:uFillTx/>
                <a:latin typeface="+mn-lt"/>
                <a:ea typeface="+mn-ea"/>
                <a:cs typeface="+mn-cs"/>
              </a:rPr>
              <a:t>(A)</a:t>
            </a:r>
            <a:r>
              <a:rPr kumimoji="0" lang="en-US" sz="1200" b="0" i="0" u="none" strike="noStrike" kern="1200" cap="none" spc="0" normalizeH="0" baseline="0" noProof="0" dirty="0">
                <a:ln>
                  <a:noFill/>
                </a:ln>
                <a:solidFill>
                  <a:prstClr val="black"/>
                </a:solidFill>
                <a:effectLst/>
                <a:uLnTx/>
                <a:uFillTx/>
                <a:latin typeface="+mn-lt"/>
                <a:ea typeface="+mn-ea"/>
                <a:cs typeface="+mn-cs"/>
              </a:rPr>
              <a:t> as a non-Federal dam that </a:t>
            </a:r>
          </a:p>
          <a:p>
            <a:pPr marL="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is located in a state with a state dam safety program; </a:t>
            </a:r>
          </a:p>
          <a:p>
            <a:pPr marL="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is classified as “high hazard potential” by the state dam safety agency in the state in which the dam is located; </a:t>
            </a:r>
          </a:p>
          <a:p>
            <a:pPr marL="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has an emergency action plan approved by the relevant state dam safety agency; </a:t>
            </a:r>
          </a:p>
          <a:p>
            <a:pPr marL="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the state in which the dam is located determines dams as HHPD that fail to meet minimum dam safety standards of the state; </a:t>
            </a:r>
          </a:p>
          <a:p>
            <a:pPr marL="0" marR="0" lvl="0" indent="-342900" algn="l" defTabSz="4572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pose an </a:t>
            </a:r>
            <a:r>
              <a:rPr kumimoji="0" lang="en-US" sz="1200" b="0" i="1" u="none" strike="noStrike" kern="1200" cap="none" spc="0" normalizeH="0" baseline="0" noProof="0" dirty="0">
                <a:ln>
                  <a:noFill/>
                </a:ln>
                <a:solidFill>
                  <a:prstClr val="black"/>
                </a:solidFill>
                <a:effectLst/>
                <a:uLnTx/>
                <a:uFillTx/>
                <a:latin typeface="+mn-lt"/>
                <a:ea typeface="+mn-ea"/>
                <a:cs typeface="+mn-cs"/>
              </a:rPr>
              <a:t>unacceptable risk to the public</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342900" algn="l" defTabSz="4572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342900" algn="l" defTabSz="4572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FY22 NOFO: “All Dam Risk For the purposes of the HHPD program, all dam risk includes the incremental risk, non-breach risk, and residual risk associated with each eligible high hazard potential dam, as well as the reason(s) the state has determined the dam is an eligible high hazard potential dam.” </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For the purpose of mitigation planning, addressing all dam risks in mitigation planning is accomplished by meeting the requirements set forth in the NOFO and state and local mitigation planning policies. It is done through the planning process, hazard identification and risk assessment, developing and updating goals, and developing and implementing the mitigation strategy. In the hazard identification and risk assessment, including all dam risks is done at a scale appropriate to the planning area and should include descriptions of incremental, breach, and non-breach risks as described in Section 5.8 of the Rehabilitation of High Hazard Potential Dams Grant Program Guidance (June 2020) FEMA Policy FP 104-008-7.</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a:p>
        </p:txBody>
      </p:sp>
    </p:spTree>
    <p:extLst>
      <p:ext uri="{BB962C8B-B14F-4D97-AF65-F5344CB8AC3E}">
        <p14:creationId xmlns:p14="http://schemas.microsoft.com/office/powerpoint/2010/main" val="226860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9494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4606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person, outdoor, yellow, man&#10;&#10;Description automatically generated">
            <a:extLst>
              <a:ext uri="{FF2B5EF4-FFF2-40B4-BE49-F238E27FC236}">
                <a16:creationId xmlns:a16="http://schemas.microsoft.com/office/drawing/2014/main" id="{103784DB-7883-5244-88A2-E8E7BBEA94A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7698"/>
                    </a14:imgEffect>
                    <a14:imgEffect>
                      <a14:saturation sat="57000"/>
                    </a14:imgEffect>
                    <a14:imgEffect>
                      <a14:brightnessContrast contrast="27000"/>
                    </a14:imgEffect>
                  </a14:imgLayer>
                </a14:imgProps>
              </a:ext>
              <a:ext uri="{28A0092B-C50C-407E-A947-70E740481C1C}">
                <a14:useLocalDpi xmlns:a14="http://schemas.microsoft.com/office/drawing/2010/main"/>
              </a:ext>
            </a:extLst>
          </a:blip>
          <a:srcRect t="-2"/>
          <a:stretch/>
        </p:blipFill>
        <p:spPr>
          <a:xfrm>
            <a:off x="-1" y="-3"/>
            <a:ext cx="12191999" cy="6858003"/>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3"/>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303282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94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77896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44152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36762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10152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78915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324066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9809169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8" name="Picture 7" descr="A bridge over a body of water&#10;&#10;Description automatically generated">
            <a:extLst>
              <a:ext uri="{FF2B5EF4-FFF2-40B4-BE49-F238E27FC236}">
                <a16:creationId xmlns:a16="http://schemas.microsoft.com/office/drawing/2014/main" id="{7B700E1B-995B-438A-BEAC-8A2DD2679C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5438" cy="6858001"/>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73326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463688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415145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884310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583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72545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39636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203600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367697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74202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456697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972939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079911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532710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8759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outdoor, building, rocky, ocean&#10;&#10;Description automatically generated">
            <a:extLst>
              <a:ext uri="{FF2B5EF4-FFF2-40B4-BE49-F238E27FC236}">
                <a16:creationId xmlns:a16="http://schemas.microsoft.com/office/drawing/2014/main" id="{6285BD74-3F31-4806-8966-B3C3A47442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1"/>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6729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113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1518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pic>
        <p:nvPicPr>
          <p:cNvPr id="5" name="Picture 4" descr="A picture containing water, mountain, wooden, boat&#10;&#10;Description automatically generated">
            <a:extLst>
              <a:ext uri="{FF2B5EF4-FFF2-40B4-BE49-F238E27FC236}">
                <a16:creationId xmlns:a16="http://schemas.microsoft.com/office/drawing/2014/main" id="{0DC7F34A-03E5-4ACB-9F94-54AB0A5BA6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0"/>
            <a:ext cx="6096000" cy="6859391"/>
          </a:xfrm>
          <a:prstGeom prst="rect">
            <a:avLst/>
          </a:prstGeom>
        </p:spPr>
      </p:pic>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4033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89194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hillside next to a body of water&#10;&#10;Description automatically generated">
            <a:extLst>
              <a:ext uri="{FF2B5EF4-FFF2-40B4-BE49-F238E27FC236}">
                <a16:creationId xmlns:a16="http://schemas.microsoft.com/office/drawing/2014/main" id="{4CC13996-F1E5-47C2-8ADB-14CD2CE7F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Tree>
    <p:extLst>
      <p:ext uri="{BB962C8B-B14F-4D97-AF65-F5344CB8AC3E}">
        <p14:creationId xmlns:p14="http://schemas.microsoft.com/office/powerpoint/2010/main" val="177207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9/29/2022</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66" r:id="rId3"/>
    <p:sldLayoutId id="2147483667" r:id="rId4"/>
    <p:sldLayoutId id="2147483650" r:id="rId5"/>
    <p:sldLayoutId id="2147483651" r:id="rId6"/>
    <p:sldLayoutId id="2147483670" r:id="rId7"/>
    <p:sldLayoutId id="2147483652" r:id="rId8"/>
    <p:sldLayoutId id="2147483668" r:id="rId9"/>
    <p:sldLayoutId id="2147483653" r:id="rId10"/>
    <p:sldLayoutId id="2147483669" r:id="rId11"/>
    <p:sldLayoutId id="2147483654" r:id="rId12"/>
    <p:sldLayoutId id="2147483659" r:id="rId13"/>
    <p:sldLayoutId id="2147483658" r:id="rId14"/>
    <p:sldLayoutId id="2147483657" r:id="rId15"/>
    <p:sldLayoutId id="2147483662" r:id="rId16"/>
    <p:sldLayoutId id="2147483660"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9/29/2022</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3169492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rants.gov/web/grants/view-opportunity.html?oppId=33372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fema.gov/sites/default/files/2020-06/fema-local-mitigation-plan-review-guide_09_30_2011.pdf" TargetMode="External"/><Relationship Id="rId3" Type="http://schemas.openxmlformats.org/officeDocument/2006/relationships/image" Target="../media/image34.png"/><Relationship Id="rId7" Type="http://schemas.openxmlformats.org/officeDocument/2006/relationships/hyperlink" Target="https://www.fema.gov/sites/default/files/2020-06/fema-mitigation-plan-review-guide_spanish_11-05-2012.pdf" TargetMode="External"/><Relationship Id="rId2" Type="http://schemas.openxmlformats.org/officeDocument/2006/relationships/hyperlink" Target="https://www.grants.gov/web/grants/view-opportunity.html?oppId=333725" TargetMode="External"/><Relationship Id="rId1" Type="http://schemas.openxmlformats.org/officeDocument/2006/relationships/slideLayout" Target="../slideLayouts/slideLayout5.xml"/><Relationship Id="rId6" Type="http://schemas.openxmlformats.org/officeDocument/2006/relationships/image" Target="../media/image36.svg"/><Relationship Id="rId11" Type="http://schemas.openxmlformats.org/officeDocument/2006/relationships/hyperlink" Target="https://www.fema.gov/emergency-managers/risk-management/hazard-mitigation-planning" TargetMode="External"/><Relationship Id="rId5" Type="http://schemas.openxmlformats.org/officeDocument/2006/relationships/image" Target="../media/image35.png"/><Relationship Id="rId10" Type="http://schemas.openxmlformats.org/officeDocument/2006/relationships/hyperlink" Target="https://www.fema.gov/sites/default/files/2020-06/fema-tribal-mitigation-plan-review-guide_12-05-2017.pdf" TargetMode="External"/><Relationship Id="rId4" Type="http://schemas.openxmlformats.org/officeDocument/2006/relationships/hyperlink" Target="https://www.fema.gov/sites/default/files/2020-08/fema_hhpd_grant-guidance.pdf" TargetMode="External"/><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ma.gov/about/contact#region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www.fema.gov/state-hazard-mitigation-officers" TargetMode="External"/><Relationship Id="rId4" Type="http://schemas.openxmlformats.org/officeDocument/2006/relationships/hyperlink" Target="mailto:FEMA-NDSP-HHPD@fema.dhs.gov"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w.cornell.edu/cfr/text/2/200.331"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fema.gov/emergency-managers/risk-management/hazard-mitigation-planning/update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www.fema.gov/emergency-managers/risk-management/dam-safety/grants/resources"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mailto:daniel.p.ryan@fema.dhs.gov" TargetMode="External"/><Relationship Id="rId13" Type="http://schemas.openxmlformats.org/officeDocument/2006/relationships/hyperlink" Target="mailto:scott.nielsen@fema.dhs.gov" TargetMode="External"/><Relationship Id="rId3" Type="http://schemas.openxmlformats.org/officeDocument/2006/relationships/hyperlink" Target="mailto:robert.maclean@fema.dhs.gov" TargetMode="External"/><Relationship Id="rId7" Type="http://schemas.openxmlformats.org/officeDocument/2006/relationships/hyperlink" Target="mailto:john.plisich@fema.dhs.gov" TargetMode="External"/><Relationship Id="rId12" Type="http://schemas.openxmlformats.org/officeDocument/2006/relationships/hyperlink" Target="mailto:joseph.johnson@fema.dhs.gov"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hyperlink" Target="mailto:katy.goolsby-brown@fema.dhs.gov" TargetMode="External"/><Relationship Id="rId11" Type="http://schemas.openxmlformats.org/officeDocument/2006/relationships/hyperlink" Target="mailto:jamie.prochno@fema.dhs.gov" TargetMode="External"/><Relationship Id="rId5" Type="http://schemas.openxmlformats.org/officeDocument/2006/relationships/hyperlink" Target="mailto:hani.rimawi@fema.dhs.gov" TargetMode="External"/><Relationship Id="rId10" Type="http://schemas.openxmlformats.org/officeDocument/2006/relationships/hyperlink" Target="mailto:dawn.livingston@fema.dhs.gov" TargetMode="External"/><Relationship Id="rId4" Type="http://schemas.openxmlformats.org/officeDocument/2006/relationships/hyperlink" Target="mailto:stephanie.gootman@fema.dhs.gov" TargetMode="External"/><Relationship Id="rId9" Type="http://schemas.openxmlformats.org/officeDocument/2006/relationships/hyperlink" Target="mailto:bart.moore@fema.dhs.gov" TargetMode="External"/><Relationship Id="rId14" Type="http://schemas.openxmlformats.org/officeDocument/2006/relationships/hyperlink" Target="mailto:dwight.perkins@fema.dhs.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Jenai.jordan@fema.dhs.gov"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mailto:Darlene.messina@fema.dhs.gov"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whitehouse.gov/omb/assets/omb/grants/standard_forms/ffr_instructions.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grants.gov/web/grants/forms/post-award-reporting-forms.html#sortby=1"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2BB0C2-603F-4989-BEF7-93A8D5B4F5C4}"/>
              </a:ext>
            </a:extLst>
          </p:cNvPr>
          <p:cNvSpPr>
            <a:spLocks noGrp="1"/>
          </p:cNvSpPr>
          <p:nvPr>
            <p:ph type="title"/>
          </p:nvPr>
        </p:nvSpPr>
        <p:spPr>
          <a:xfrm>
            <a:off x="604077" y="1375944"/>
            <a:ext cx="10708748" cy="1816925"/>
          </a:xfrm>
        </p:spPr>
        <p:txBody>
          <a:bodyPr/>
          <a:lstStyle/>
          <a:p>
            <a:br>
              <a:rPr lang="en-US"/>
            </a:br>
            <a:r>
              <a:rPr lang="en-US"/>
              <a:t>Post-Award High Hazard Potential Dams (FY22HHPD) Grant Program </a:t>
            </a:r>
            <a:br>
              <a:rPr lang="en-US"/>
            </a:br>
            <a:r>
              <a:rPr lang="en-US" sz="4000"/>
              <a:t>Step 2: </a:t>
            </a:r>
            <a:br>
              <a:rPr lang="en-US" sz="4000"/>
            </a:br>
            <a:r>
              <a:rPr lang="en-US" sz="4000"/>
              <a:t>Post-award: Scope of Work Package submission</a:t>
            </a:r>
          </a:p>
        </p:txBody>
      </p:sp>
      <p:sp>
        <p:nvSpPr>
          <p:cNvPr id="7" name="Text Placeholder 6">
            <a:extLst>
              <a:ext uri="{FF2B5EF4-FFF2-40B4-BE49-F238E27FC236}">
                <a16:creationId xmlns:a16="http://schemas.microsoft.com/office/drawing/2014/main" id="{B1979394-AD1C-4F9D-8831-120D3F3EAB19}"/>
              </a:ext>
            </a:extLst>
          </p:cNvPr>
          <p:cNvSpPr>
            <a:spLocks noGrp="1"/>
          </p:cNvSpPr>
          <p:nvPr>
            <p:ph type="body" sz="quarter" idx="10"/>
          </p:nvPr>
        </p:nvSpPr>
        <p:spPr>
          <a:xfrm>
            <a:off x="604077" y="3373702"/>
            <a:ext cx="10708748" cy="1148366"/>
          </a:xfrm>
        </p:spPr>
        <p:txBody>
          <a:bodyPr/>
          <a:lstStyle/>
          <a:p>
            <a:r>
              <a:rPr lang="en-US"/>
              <a:t>National Dam Safety Program</a:t>
            </a:r>
          </a:p>
        </p:txBody>
      </p:sp>
    </p:spTree>
    <p:extLst>
      <p:ext uri="{BB962C8B-B14F-4D97-AF65-F5344CB8AC3E}">
        <p14:creationId xmlns:p14="http://schemas.microsoft.com/office/powerpoint/2010/main" val="195123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9B19-C6B8-4429-AD22-74986386489E}"/>
              </a:ext>
            </a:extLst>
          </p:cNvPr>
          <p:cNvSpPr>
            <a:spLocks noGrp="1"/>
          </p:cNvSpPr>
          <p:nvPr>
            <p:ph type="title"/>
          </p:nvPr>
        </p:nvSpPr>
        <p:spPr>
          <a:xfrm>
            <a:off x="738189" y="648977"/>
            <a:ext cx="10715627" cy="743347"/>
          </a:xfrm>
        </p:spPr>
        <p:txBody>
          <a:bodyPr>
            <a:normAutofit fontScale="90000"/>
          </a:bodyPr>
          <a:lstStyle/>
          <a:p>
            <a:pPr rtl="0" eaLnBrk="1" fontAlgn="auto" latinLnBrk="0" hangingPunct="1"/>
            <a:r>
              <a:rPr lang="en-US" sz="3100" b="0" i="0" kern="1200" spc="0" baseline="0">
                <a:ln>
                  <a:noFill/>
                </a:ln>
                <a:solidFill>
                  <a:srgbClr val="005188"/>
                </a:solidFill>
                <a:effectLst/>
                <a:latin typeface="Franklin Gothic Medium (Headings)"/>
                <a:ea typeface="+mn-ea"/>
                <a:cs typeface="Arial" panose="020B0604020202020204" pitchFamily="34" charset="0"/>
              </a:rPr>
              <a:t>Hazard Mitigation Plan Requirements </a:t>
            </a:r>
            <a:br>
              <a:rPr lang="en-US" sz="3100" b="1" i="0" kern="1200" spc="0" baseline="0">
                <a:ln>
                  <a:noFill/>
                </a:ln>
                <a:solidFill>
                  <a:srgbClr val="363636"/>
                </a:solidFill>
                <a:effectLst/>
                <a:latin typeface="Franklin Gothic Medium (Headings)"/>
                <a:ea typeface="+mn-ea"/>
                <a:cs typeface="Arial" panose="020B0604020202020204" pitchFamily="34" charset="0"/>
              </a:rPr>
            </a:br>
            <a:r>
              <a:rPr lang="en-US" sz="3100" b="1" i="0" kern="1200" spc="0" baseline="0">
                <a:ln>
                  <a:noFill/>
                </a:ln>
                <a:solidFill>
                  <a:srgbClr val="5E9732"/>
                </a:solidFill>
                <a:effectLst/>
                <a:latin typeface="Franklin Gothic Medium (Headings)"/>
                <a:ea typeface="+mn-ea"/>
                <a:cs typeface="Arial" panose="020B0604020202020204" pitchFamily="34" charset="0"/>
              </a:rPr>
              <a:t>Changes from FY20 – Local or Tribal Governments and Dam Location</a:t>
            </a:r>
            <a:endParaRPr lang="en-US" sz="3100">
              <a:effectLst/>
              <a:latin typeface="Franklin Gothic Medium (Headings)"/>
            </a:endParaRPr>
          </a:p>
          <a:p>
            <a:endParaRPr lang="en-US"/>
          </a:p>
        </p:txBody>
      </p:sp>
      <p:sp>
        <p:nvSpPr>
          <p:cNvPr id="9" name="Rectangle 8">
            <a:extLst>
              <a:ext uri="{FF2B5EF4-FFF2-40B4-BE49-F238E27FC236}">
                <a16:creationId xmlns:a16="http://schemas.microsoft.com/office/drawing/2014/main" id="{67E158C9-0032-4FBA-9D95-8820450644C0}"/>
              </a:ext>
              <a:ext uri="{C183D7F6-B498-43B3-948B-1728B52AA6E4}">
                <adec:decorative xmlns:adec="http://schemas.microsoft.com/office/drawing/2017/decorative" val="1"/>
              </a:ext>
            </a:extLst>
          </p:cNvPr>
          <p:cNvSpPr/>
          <p:nvPr/>
        </p:nvSpPr>
        <p:spPr>
          <a:xfrm>
            <a:off x="384942" y="1844835"/>
            <a:ext cx="3288215" cy="3790827"/>
          </a:xfrm>
          <a:prstGeom prst="rect">
            <a:avLst/>
          </a:prstGeom>
          <a:solidFill>
            <a:srgbClr val="5E973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62AB3240-4C5A-4A30-91C5-EFDEAF471986}"/>
              </a:ext>
              <a:ext uri="{C183D7F6-B498-43B3-948B-1728B52AA6E4}">
                <adec:decorative xmlns:adec="http://schemas.microsoft.com/office/drawing/2017/decorative" val="1"/>
              </a:ext>
            </a:extLst>
          </p:cNvPr>
          <p:cNvSpPr/>
          <p:nvPr/>
        </p:nvSpPr>
        <p:spPr>
          <a:xfrm>
            <a:off x="266700" y="1710268"/>
            <a:ext cx="3534833" cy="4042832"/>
          </a:xfrm>
          <a:prstGeom prst="rect">
            <a:avLst/>
          </a:prstGeom>
          <a:noFill/>
          <a:ln w="25400" cap="flat" cmpd="sng" algn="ctr">
            <a:solidFill>
              <a:srgbClr val="5E973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656C500-9B76-4A46-9A51-864EB106E3F1}"/>
              </a:ext>
            </a:extLst>
          </p:cNvPr>
          <p:cNvSpPr/>
          <p:nvPr/>
        </p:nvSpPr>
        <p:spPr>
          <a:xfrm>
            <a:off x="534457" y="1995691"/>
            <a:ext cx="2999318" cy="3281411"/>
          </a:xfrm>
          <a:prstGeom prst="rect">
            <a:avLst/>
          </a:prstGeom>
        </p:spPr>
        <p:txBody>
          <a:bodyPr wrap="square">
            <a:spAutoFit/>
          </a:bodyPr>
          <a:lstStyle/>
          <a:p>
            <a:pPr>
              <a:lnSpc>
                <a:spcPts val="2600"/>
              </a:lnSpc>
              <a:spcAft>
                <a:spcPts val="600"/>
              </a:spcAft>
              <a:defRPr/>
            </a:pPr>
            <a:r>
              <a:rPr lang="en-US" b="1" dirty="0">
                <a:solidFill>
                  <a:srgbClr val="FFFFFF"/>
                </a:solidFill>
              </a:rPr>
              <a:t>The </a:t>
            </a:r>
            <a:r>
              <a:rPr lang="en-US" b="1" dirty="0">
                <a:solidFill>
                  <a:srgbClr val="FFFFFF"/>
                </a:solidFill>
                <a:hlinkClick r:id="rId3">
                  <a:extLst>
                    <a:ext uri="{A12FA001-AC4F-418D-AE19-62706E023703}">
                      <ahyp:hlinkClr xmlns:ahyp="http://schemas.microsoft.com/office/drawing/2018/hyperlinkcolor" val="tx"/>
                    </a:ext>
                  </a:extLst>
                </a:hlinkClick>
              </a:rPr>
              <a:t>FY 2021 HHPD Grant Program Notice of Funding Opportunity</a:t>
            </a:r>
            <a:r>
              <a:rPr lang="en-US" b="1" dirty="0">
                <a:solidFill>
                  <a:srgbClr val="FFFFFF"/>
                </a:solidFill>
              </a:rPr>
              <a:t> (NOFO) introduces:</a:t>
            </a:r>
          </a:p>
          <a:p>
            <a:pPr marL="0" lvl="1" fontAlgn="base">
              <a:lnSpc>
                <a:spcPts val="2000"/>
              </a:lnSpc>
              <a:buClr>
                <a:srgbClr val="C31230"/>
              </a:buClr>
              <a:defRPr/>
            </a:pPr>
            <a:r>
              <a:rPr lang="en-US" sz="1600" dirty="0">
                <a:solidFill>
                  <a:srgbClr val="FFFFFF"/>
                </a:solidFill>
              </a:rPr>
              <a:t>Subrecipients must demonstrate that the tribal or local government with jurisdiction over the area in </a:t>
            </a:r>
          </a:p>
          <a:p>
            <a:pPr marL="0" lvl="1" fontAlgn="base">
              <a:lnSpc>
                <a:spcPts val="2000"/>
              </a:lnSpc>
              <a:buClr>
                <a:srgbClr val="C31230"/>
              </a:buClr>
              <a:defRPr/>
            </a:pPr>
            <a:r>
              <a:rPr lang="en-US" sz="1600" dirty="0">
                <a:solidFill>
                  <a:srgbClr val="FFFFFF"/>
                </a:solidFill>
              </a:rPr>
              <a:t>which the dam is located has a approved hazard mitigation plan that includes all dam risks.</a:t>
            </a:r>
          </a:p>
        </p:txBody>
      </p:sp>
      <p:sp>
        <p:nvSpPr>
          <p:cNvPr id="13" name="Shape 24137" descr="Checklist">
            <a:extLst>
              <a:ext uri="{FF2B5EF4-FFF2-40B4-BE49-F238E27FC236}">
                <a16:creationId xmlns:a16="http://schemas.microsoft.com/office/drawing/2014/main" id="{F57A4282-AE2B-4649-9275-9269F9580FF8}"/>
              </a:ext>
            </a:extLst>
          </p:cNvPr>
          <p:cNvSpPr/>
          <p:nvPr/>
        </p:nvSpPr>
        <p:spPr>
          <a:xfrm>
            <a:off x="4110821" y="1908951"/>
            <a:ext cx="1108879" cy="1351449"/>
          </a:xfrm>
          <a:custGeom>
            <a:avLst/>
            <a:gdLst/>
            <a:ahLst/>
            <a:cxnLst>
              <a:cxn ang="0">
                <a:pos x="wd2" y="hd2"/>
              </a:cxn>
              <a:cxn ang="5400000">
                <a:pos x="wd2" y="hd2"/>
              </a:cxn>
              <a:cxn ang="10800000">
                <a:pos x="wd2" y="hd2"/>
              </a:cxn>
              <a:cxn ang="16200000">
                <a:pos x="wd2" y="hd2"/>
              </a:cxn>
            </a:cxnLst>
            <a:rect l="0" t="0" r="r" b="b"/>
            <a:pathLst>
              <a:path w="21600" h="21600" extrusionOk="0">
                <a:moveTo>
                  <a:pt x="19275" y="15815"/>
                </a:moveTo>
                <a:lnTo>
                  <a:pt x="18975" y="15815"/>
                </a:lnTo>
                <a:lnTo>
                  <a:pt x="18750" y="16062"/>
                </a:lnTo>
                <a:lnTo>
                  <a:pt x="16200" y="18400"/>
                </a:lnTo>
                <a:lnTo>
                  <a:pt x="14775" y="17415"/>
                </a:lnTo>
                <a:lnTo>
                  <a:pt x="14550" y="17292"/>
                </a:lnTo>
                <a:lnTo>
                  <a:pt x="14250" y="17292"/>
                </a:lnTo>
                <a:lnTo>
                  <a:pt x="14025" y="17415"/>
                </a:lnTo>
                <a:lnTo>
                  <a:pt x="13725" y="17538"/>
                </a:lnTo>
                <a:lnTo>
                  <a:pt x="13650" y="17723"/>
                </a:lnTo>
                <a:lnTo>
                  <a:pt x="13650" y="18092"/>
                </a:lnTo>
                <a:lnTo>
                  <a:pt x="13725" y="18277"/>
                </a:lnTo>
                <a:lnTo>
                  <a:pt x="13875" y="18400"/>
                </a:lnTo>
                <a:lnTo>
                  <a:pt x="15825" y="19692"/>
                </a:lnTo>
                <a:lnTo>
                  <a:pt x="15975" y="19815"/>
                </a:lnTo>
                <a:lnTo>
                  <a:pt x="16650" y="19815"/>
                </a:lnTo>
                <a:lnTo>
                  <a:pt x="16875" y="19569"/>
                </a:lnTo>
                <a:lnTo>
                  <a:pt x="19875" y="16800"/>
                </a:lnTo>
                <a:lnTo>
                  <a:pt x="20025" y="16554"/>
                </a:lnTo>
                <a:lnTo>
                  <a:pt x="20025" y="16369"/>
                </a:lnTo>
                <a:lnTo>
                  <a:pt x="19875" y="16123"/>
                </a:lnTo>
                <a:lnTo>
                  <a:pt x="19800" y="15938"/>
                </a:lnTo>
                <a:lnTo>
                  <a:pt x="19500" y="15815"/>
                </a:lnTo>
                <a:lnTo>
                  <a:pt x="19275" y="15815"/>
                </a:lnTo>
                <a:close/>
                <a:moveTo>
                  <a:pt x="7200" y="15200"/>
                </a:moveTo>
                <a:lnTo>
                  <a:pt x="10875" y="15200"/>
                </a:lnTo>
                <a:lnTo>
                  <a:pt x="11025" y="15262"/>
                </a:lnTo>
                <a:lnTo>
                  <a:pt x="11025" y="15938"/>
                </a:lnTo>
                <a:lnTo>
                  <a:pt x="10875" y="16062"/>
                </a:lnTo>
                <a:lnTo>
                  <a:pt x="10575" y="16123"/>
                </a:lnTo>
                <a:lnTo>
                  <a:pt x="7200" y="16123"/>
                </a:lnTo>
                <a:lnTo>
                  <a:pt x="7050" y="16062"/>
                </a:lnTo>
                <a:lnTo>
                  <a:pt x="6975" y="15938"/>
                </a:lnTo>
                <a:lnTo>
                  <a:pt x="6825" y="15815"/>
                </a:lnTo>
                <a:lnTo>
                  <a:pt x="6825" y="15508"/>
                </a:lnTo>
                <a:lnTo>
                  <a:pt x="6975" y="15262"/>
                </a:lnTo>
                <a:lnTo>
                  <a:pt x="7050" y="15200"/>
                </a:lnTo>
                <a:lnTo>
                  <a:pt x="7200" y="15200"/>
                </a:lnTo>
                <a:close/>
                <a:moveTo>
                  <a:pt x="5925" y="14523"/>
                </a:moveTo>
                <a:lnTo>
                  <a:pt x="6150" y="14523"/>
                </a:lnTo>
                <a:lnTo>
                  <a:pt x="6150" y="14954"/>
                </a:lnTo>
                <a:lnTo>
                  <a:pt x="4725" y="16246"/>
                </a:lnTo>
                <a:lnTo>
                  <a:pt x="4575" y="16369"/>
                </a:lnTo>
                <a:lnTo>
                  <a:pt x="4425" y="16369"/>
                </a:lnTo>
                <a:lnTo>
                  <a:pt x="4350" y="16246"/>
                </a:lnTo>
                <a:lnTo>
                  <a:pt x="3375" y="15692"/>
                </a:lnTo>
                <a:lnTo>
                  <a:pt x="3300" y="15631"/>
                </a:lnTo>
                <a:lnTo>
                  <a:pt x="3300" y="15262"/>
                </a:lnTo>
                <a:lnTo>
                  <a:pt x="3525" y="15200"/>
                </a:lnTo>
                <a:lnTo>
                  <a:pt x="3675" y="15200"/>
                </a:lnTo>
                <a:lnTo>
                  <a:pt x="3825" y="15262"/>
                </a:lnTo>
                <a:lnTo>
                  <a:pt x="4425" y="15631"/>
                </a:lnTo>
                <a:lnTo>
                  <a:pt x="5625" y="14523"/>
                </a:lnTo>
                <a:lnTo>
                  <a:pt x="5925" y="14523"/>
                </a:lnTo>
                <a:close/>
                <a:moveTo>
                  <a:pt x="16650" y="13662"/>
                </a:moveTo>
                <a:lnTo>
                  <a:pt x="18600" y="13969"/>
                </a:lnTo>
                <a:lnTo>
                  <a:pt x="20175" y="14831"/>
                </a:lnTo>
                <a:lnTo>
                  <a:pt x="21225" y="16062"/>
                </a:lnTo>
                <a:lnTo>
                  <a:pt x="21600" y="17662"/>
                </a:lnTo>
                <a:lnTo>
                  <a:pt x="21225" y="19262"/>
                </a:lnTo>
                <a:lnTo>
                  <a:pt x="20175" y="20554"/>
                </a:lnTo>
                <a:lnTo>
                  <a:pt x="18600" y="21415"/>
                </a:lnTo>
                <a:lnTo>
                  <a:pt x="16650" y="21600"/>
                </a:lnTo>
                <a:lnTo>
                  <a:pt x="14775" y="21415"/>
                </a:lnTo>
                <a:lnTo>
                  <a:pt x="13200" y="20554"/>
                </a:lnTo>
                <a:lnTo>
                  <a:pt x="12150" y="19262"/>
                </a:lnTo>
                <a:lnTo>
                  <a:pt x="11775" y="17662"/>
                </a:lnTo>
                <a:lnTo>
                  <a:pt x="12150" y="16062"/>
                </a:lnTo>
                <a:lnTo>
                  <a:pt x="13200" y="14831"/>
                </a:lnTo>
                <a:lnTo>
                  <a:pt x="14775" y="13969"/>
                </a:lnTo>
                <a:lnTo>
                  <a:pt x="16650" y="13662"/>
                </a:lnTo>
                <a:close/>
                <a:moveTo>
                  <a:pt x="7200" y="12369"/>
                </a:moveTo>
                <a:lnTo>
                  <a:pt x="11400" y="12369"/>
                </a:lnTo>
                <a:lnTo>
                  <a:pt x="11550" y="12492"/>
                </a:lnTo>
                <a:lnTo>
                  <a:pt x="11625" y="12615"/>
                </a:lnTo>
                <a:lnTo>
                  <a:pt x="11775" y="12677"/>
                </a:lnTo>
                <a:lnTo>
                  <a:pt x="11775" y="13046"/>
                </a:lnTo>
                <a:lnTo>
                  <a:pt x="11625" y="13108"/>
                </a:lnTo>
                <a:lnTo>
                  <a:pt x="11550" y="13231"/>
                </a:lnTo>
                <a:lnTo>
                  <a:pt x="11400" y="13354"/>
                </a:lnTo>
                <a:lnTo>
                  <a:pt x="7200" y="13354"/>
                </a:lnTo>
                <a:lnTo>
                  <a:pt x="7050" y="13231"/>
                </a:lnTo>
                <a:lnTo>
                  <a:pt x="6975" y="13108"/>
                </a:lnTo>
                <a:lnTo>
                  <a:pt x="6825" y="13046"/>
                </a:lnTo>
                <a:lnTo>
                  <a:pt x="6825" y="12677"/>
                </a:lnTo>
                <a:lnTo>
                  <a:pt x="6975" y="12615"/>
                </a:lnTo>
                <a:lnTo>
                  <a:pt x="7050" y="12492"/>
                </a:lnTo>
                <a:lnTo>
                  <a:pt x="7200" y="12369"/>
                </a:lnTo>
                <a:close/>
                <a:moveTo>
                  <a:pt x="5925" y="11815"/>
                </a:moveTo>
                <a:lnTo>
                  <a:pt x="6150" y="11938"/>
                </a:lnTo>
                <a:lnTo>
                  <a:pt x="6150" y="12246"/>
                </a:lnTo>
                <a:lnTo>
                  <a:pt x="4725" y="13538"/>
                </a:lnTo>
                <a:lnTo>
                  <a:pt x="4575" y="13662"/>
                </a:lnTo>
                <a:lnTo>
                  <a:pt x="4350" y="13662"/>
                </a:lnTo>
                <a:lnTo>
                  <a:pt x="3375" y="13046"/>
                </a:lnTo>
                <a:lnTo>
                  <a:pt x="3300" y="12923"/>
                </a:lnTo>
                <a:lnTo>
                  <a:pt x="3300" y="12615"/>
                </a:lnTo>
                <a:lnTo>
                  <a:pt x="3825" y="12615"/>
                </a:lnTo>
                <a:lnTo>
                  <a:pt x="4425" y="13046"/>
                </a:lnTo>
                <a:lnTo>
                  <a:pt x="5625" y="11938"/>
                </a:lnTo>
                <a:lnTo>
                  <a:pt x="5775" y="11815"/>
                </a:lnTo>
                <a:lnTo>
                  <a:pt x="5925" y="11815"/>
                </a:lnTo>
                <a:close/>
                <a:moveTo>
                  <a:pt x="7200" y="9908"/>
                </a:moveTo>
                <a:lnTo>
                  <a:pt x="13500" y="9908"/>
                </a:lnTo>
                <a:lnTo>
                  <a:pt x="13650" y="10154"/>
                </a:lnTo>
                <a:lnTo>
                  <a:pt x="13650" y="10646"/>
                </a:lnTo>
                <a:lnTo>
                  <a:pt x="13500" y="10769"/>
                </a:lnTo>
                <a:lnTo>
                  <a:pt x="13200" y="10892"/>
                </a:lnTo>
                <a:lnTo>
                  <a:pt x="7200" y="10892"/>
                </a:lnTo>
                <a:lnTo>
                  <a:pt x="7050" y="10769"/>
                </a:lnTo>
                <a:lnTo>
                  <a:pt x="6975" y="10646"/>
                </a:lnTo>
                <a:lnTo>
                  <a:pt x="6825" y="10585"/>
                </a:lnTo>
                <a:lnTo>
                  <a:pt x="6825" y="10215"/>
                </a:lnTo>
                <a:lnTo>
                  <a:pt x="6975" y="10154"/>
                </a:lnTo>
                <a:lnTo>
                  <a:pt x="7050" y="9908"/>
                </a:lnTo>
                <a:lnTo>
                  <a:pt x="7200" y="9908"/>
                </a:lnTo>
                <a:close/>
                <a:moveTo>
                  <a:pt x="5925" y="9169"/>
                </a:moveTo>
                <a:lnTo>
                  <a:pt x="6150" y="9292"/>
                </a:lnTo>
                <a:lnTo>
                  <a:pt x="6150" y="9723"/>
                </a:lnTo>
                <a:lnTo>
                  <a:pt x="4725" y="10954"/>
                </a:lnTo>
                <a:lnTo>
                  <a:pt x="4575" y="10954"/>
                </a:lnTo>
                <a:lnTo>
                  <a:pt x="4425" y="11077"/>
                </a:lnTo>
                <a:lnTo>
                  <a:pt x="4350" y="10954"/>
                </a:lnTo>
                <a:lnTo>
                  <a:pt x="3375" y="10462"/>
                </a:lnTo>
                <a:lnTo>
                  <a:pt x="3300" y="10338"/>
                </a:lnTo>
                <a:lnTo>
                  <a:pt x="3300" y="10031"/>
                </a:lnTo>
                <a:lnTo>
                  <a:pt x="3525" y="9908"/>
                </a:lnTo>
                <a:lnTo>
                  <a:pt x="3675" y="9908"/>
                </a:lnTo>
                <a:lnTo>
                  <a:pt x="3825" y="10031"/>
                </a:lnTo>
                <a:lnTo>
                  <a:pt x="4425" y="10338"/>
                </a:lnTo>
                <a:lnTo>
                  <a:pt x="5625" y="9292"/>
                </a:lnTo>
                <a:lnTo>
                  <a:pt x="5775" y="9292"/>
                </a:lnTo>
                <a:lnTo>
                  <a:pt x="5925" y="9169"/>
                </a:lnTo>
                <a:close/>
                <a:moveTo>
                  <a:pt x="7200" y="7138"/>
                </a:moveTo>
                <a:lnTo>
                  <a:pt x="13200" y="7138"/>
                </a:lnTo>
                <a:lnTo>
                  <a:pt x="13500" y="7200"/>
                </a:lnTo>
                <a:lnTo>
                  <a:pt x="13650" y="7323"/>
                </a:lnTo>
                <a:lnTo>
                  <a:pt x="13650" y="7877"/>
                </a:lnTo>
                <a:lnTo>
                  <a:pt x="13500" y="8000"/>
                </a:lnTo>
                <a:lnTo>
                  <a:pt x="13200" y="8062"/>
                </a:lnTo>
                <a:lnTo>
                  <a:pt x="7200" y="8062"/>
                </a:lnTo>
                <a:lnTo>
                  <a:pt x="7050" y="8000"/>
                </a:lnTo>
                <a:lnTo>
                  <a:pt x="6975" y="7877"/>
                </a:lnTo>
                <a:lnTo>
                  <a:pt x="6825" y="7754"/>
                </a:lnTo>
                <a:lnTo>
                  <a:pt x="6825" y="7446"/>
                </a:lnTo>
                <a:lnTo>
                  <a:pt x="6975" y="7323"/>
                </a:lnTo>
                <a:lnTo>
                  <a:pt x="7050" y="7200"/>
                </a:lnTo>
                <a:lnTo>
                  <a:pt x="7200" y="7138"/>
                </a:lnTo>
                <a:close/>
                <a:moveTo>
                  <a:pt x="5925" y="6462"/>
                </a:moveTo>
                <a:lnTo>
                  <a:pt x="6150" y="6462"/>
                </a:lnTo>
                <a:lnTo>
                  <a:pt x="6150" y="6892"/>
                </a:lnTo>
                <a:lnTo>
                  <a:pt x="4725" y="8185"/>
                </a:lnTo>
                <a:lnTo>
                  <a:pt x="4575" y="8308"/>
                </a:lnTo>
                <a:lnTo>
                  <a:pt x="4425" y="8308"/>
                </a:lnTo>
                <a:lnTo>
                  <a:pt x="4350" y="8185"/>
                </a:lnTo>
                <a:lnTo>
                  <a:pt x="3375" y="7631"/>
                </a:lnTo>
                <a:lnTo>
                  <a:pt x="3300" y="7569"/>
                </a:lnTo>
                <a:lnTo>
                  <a:pt x="3300" y="7200"/>
                </a:lnTo>
                <a:lnTo>
                  <a:pt x="3525" y="7200"/>
                </a:lnTo>
                <a:lnTo>
                  <a:pt x="3675" y="7138"/>
                </a:lnTo>
                <a:lnTo>
                  <a:pt x="3825" y="7200"/>
                </a:lnTo>
                <a:lnTo>
                  <a:pt x="4425" y="7631"/>
                </a:lnTo>
                <a:lnTo>
                  <a:pt x="5625" y="6585"/>
                </a:lnTo>
                <a:lnTo>
                  <a:pt x="5775" y="6462"/>
                </a:lnTo>
                <a:lnTo>
                  <a:pt x="5925" y="6462"/>
                </a:lnTo>
                <a:close/>
                <a:moveTo>
                  <a:pt x="1200" y="2154"/>
                </a:moveTo>
                <a:lnTo>
                  <a:pt x="4200" y="2154"/>
                </a:lnTo>
                <a:lnTo>
                  <a:pt x="4200" y="2523"/>
                </a:lnTo>
                <a:lnTo>
                  <a:pt x="4350" y="3015"/>
                </a:lnTo>
                <a:lnTo>
                  <a:pt x="4575" y="3446"/>
                </a:lnTo>
                <a:lnTo>
                  <a:pt x="4950" y="3815"/>
                </a:lnTo>
                <a:lnTo>
                  <a:pt x="5475" y="4000"/>
                </a:lnTo>
                <a:lnTo>
                  <a:pt x="11625" y="4000"/>
                </a:lnTo>
                <a:lnTo>
                  <a:pt x="12075" y="3815"/>
                </a:lnTo>
                <a:lnTo>
                  <a:pt x="12600" y="3446"/>
                </a:lnTo>
                <a:lnTo>
                  <a:pt x="12825" y="3015"/>
                </a:lnTo>
                <a:lnTo>
                  <a:pt x="12825" y="2154"/>
                </a:lnTo>
                <a:lnTo>
                  <a:pt x="15150" y="2154"/>
                </a:lnTo>
                <a:lnTo>
                  <a:pt x="15675" y="2277"/>
                </a:lnTo>
                <a:lnTo>
                  <a:pt x="16125" y="2400"/>
                </a:lnTo>
                <a:lnTo>
                  <a:pt x="16500" y="2585"/>
                </a:lnTo>
                <a:lnTo>
                  <a:pt x="16725" y="2831"/>
                </a:lnTo>
                <a:lnTo>
                  <a:pt x="17025" y="3138"/>
                </a:lnTo>
                <a:lnTo>
                  <a:pt x="17025" y="12677"/>
                </a:lnTo>
                <a:lnTo>
                  <a:pt x="15825" y="12677"/>
                </a:lnTo>
                <a:lnTo>
                  <a:pt x="15150" y="12923"/>
                </a:lnTo>
                <a:lnTo>
                  <a:pt x="15150" y="5600"/>
                </a:lnTo>
                <a:lnTo>
                  <a:pt x="1950" y="5600"/>
                </a:lnTo>
                <a:lnTo>
                  <a:pt x="1950" y="17969"/>
                </a:lnTo>
                <a:lnTo>
                  <a:pt x="10575" y="17969"/>
                </a:lnTo>
                <a:lnTo>
                  <a:pt x="10725" y="18708"/>
                </a:lnTo>
                <a:lnTo>
                  <a:pt x="11025" y="19446"/>
                </a:lnTo>
                <a:lnTo>
                  <a:pt x="1050" y="19446"/>
                </a:lnTo>
                <a:lnTo>
                  <a:pt x="675" y="19262"/>
                </a:lnTo>
                <a:lnTo>
                  <a:pt x="375" y="19015"/>
                </a:lnTo>
                <a:lnTo>
                  <a:pt x="150" y="18585"/>
                </a:lnTo>
                <a:lnTo>
                  <a:pt x="0" y="18277"/>
                </a:lnTo>
                <a:lnTo>
                  <a:pt x="0" y="3446"/>
                </a:lnTo>
                <a:lnTo>
                  <a:pt x="150" y="3015"/>
                </a:lnTo>
                <a:lnTo>
                  <a:pt x="225" y="2708"/>
                </a:lnTo>
                <a:lnTo>
                  <a:pt x="675" y="2400"/>
                </a:lnTo>
                <a:lnTo>
                  <a:pt x="900" y="2277"/>
                </a:lnTo>
                <a:lnTo>
                  <a:pt x="1200" y="2154"/>
                </a:lnTo>
                <a:close/>
                <a:moveTo>
                  <a:pt x="8475" y="677"/>
                </a:moveTo>
                <a:lnTo>
                  <a:pt x="8250" y="677"/>
                </a:lnTo>
                <a:lnTo>
                  <a:pt x="7950" y="862"/>
                </a:lnTo>
                <a:lnTo>
                  <a:pt x="7950" y="1292"/>
                </a:lnTo>
                <a:lnTo>
                  <a:pt x="8250" y="1538"/>
                </a:lnTo>
                <a:lnTo>
                  <a:pt x="8775" y="1538"/>
                </a:lnTo>
                <a:lnTo>
                  <a:pt x="9000" y="1292"/>
                </a:lnTo>
                <a:lnTo>
                  <a:pt x="9150" y="1108"/>
                </a:lnTo>
                <a:lnTo>
                  <a:pt x="9000" y="862"/>
                </a:lnTo>
                <a:lnTo>
                  <a:pt x="8775" y="677"/>
                </a:lnTo>
                <a:lnTo>
                  <a:pt x="8475" y="677"/>
                </a:lnTo>
                <a:close/>
                <a:moveTo>
                  <a:pt x="8475" y="0"/>
                </a:moveTo>
                <a:lnTo>
                  <a:pt x="8925" y="0"/>
                </a:lnTo>
                <a:lnTo>
                  <a:pt x="9300" y="246"/>
                </a:lnTo>
                <a:lnTo>
                  <a:pt x="9525" y="431"/>
                </a:lnTo>
                <a:lnTo>
                  <a:pt x="9825" y="800"/>
                </a:lnTo>
                <a:lnTo>
                  <a:pt x="9825" y="1108"/>
                </a:lnTo>
                <a:lnTo>
                  <a:pt x="9975" y="1292"/>
                </a:lnTo>
                <a:lnTo>
                  <a:pt x="10050" y="1538"/>
                </a:lnTo>
                <a:lnTo>
                  <a:pt x="11025" y="1538"/>
                </a:lnTo>
                <a:lnTo>
                  <a:pt x="11400" y="1662"/>
                </a:lnTo>
                <a:lnTo>
                  <a:pt x="11775" y="1846"/>
                </a:lnTo>
                <a:lnTo>
                  <a:pt x="12075" y="2154"/>
                </a:lnTo>
                <a:lnTo>
                  <a:pt x="12150" y="2523"/>
                </a:lnTo>
                <a:lnTo>
                  <a:pt x="12075" y="2831"/>
                </a:lnTo>
                <a:lnTo>
                  <a:pt x="11775" y="3138"/>
                </a:lnTo>
                <a:lnTo>
                  <a:pt x="11400" y="3385"/>
                </a:lnTo>
                <a:lnTo>
                  <a:pt x="11025" y="3446"/>
                </a:lnTo>
                <a:lnTo>
                  <a:pt x="6000" y="3446"/>
                </a:lnTo>
                <a:lnTo>
                  <a:pt x="5625" y="3385"/>
                </a:lnTo>
                <a:lnTo>
                  <a:pt x="5250" y="3138"/>
                </a:lnTo>
                <a:lnTo>
                  <a:pt x="4950" y="2523"/>
                </a:lnTo>
                <a:lnTo>
                  <a:pt x="5100" y="2154"/>
                </a:lnTo>
                <a:lnTo>
                  <a:pt x="5250" y="1846"/>
                </a:lnTo>
                <a:lnTo>
                  <a:pt x="5625" y="1662"/>
                </a:lnTo>
                <a:lnTo>
                  <a:pt x="6000" y="1538"/>
                </a:lnTo>
                <a:lnTo>
                  <a:pt x="6975" y="1538"/>
                </a:lnTo>
                <a:lnTo>
                  <a:pt x="7200" y="1292"/>
                </a:lnTo>
                <a:lnTo>
                  <a:pt x="7200" y="1108"/>
                </a:lnTo>
                <a:lnTo>
                  <a:pt x="7350" y="800"/>
                </a:lnTo>
                <a:lnTo>
                  <a:pt x="7425" y="431"/>
                </a:lnTo>
                <a:lnTo>
                  <a:pt x="7725" y="246"/>
                </a:lnTo>
                <a:lnTo>
                  <a:pt x="8100" y="0"/>
                </a:lnTo>
                <a:lnTo>
                  <a:pt x="8475" y="0"/>
                </a:lnTo>
                <a:close/>
              </a:path>
            </a:pathLst>
          </a:custGeom>
          <a:solidFill>
            <a:srgbClr val="5E9732"/>
          </a:solidFill>
          <a:ln w="12700">
            <a:miter lim="400000"/>
          </a:ln>
        </p:spPr>
        <p:txBody>
          <a:bodyPr lIns="22860" rIns="22860"/>
          <a:lstStyle/>
          <a:p>
            <a:pPr marL="0" marR="0" lvl="0" indent="0" defTabSz="91440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B4A14768-6D8D-4563-9E6D-F16FCEA5975F}"/>
              </a:ext>
            </a:extLst>
          </p:cNvPr>
          <p:cNvSpPr/>
          <p:nvPr/>
        </p:nvSpPr>
        <p:spPr>
          <a:xfrm>
            <a:off x="5245100" y="2011726"/>
            <a:ext cx="5854700" cy="3367589"/>
          </a:xfrm>
          <a:prstGeom prst="rect">
            <a:avLst/>
          </a:prstGeom>
        </p:spPr>
        <p:txBody>
          <a:bodyPr wrap="square">
            <a:spAutoFit/>
          </a:bodyPr>
          <a:lstStyle/>
          <a:p>
            <a:pPr>
              <a:spcBef>
                <a:spcPts val="480"/>
              </a:spcBef>
              <a:spcAft>
                <a:spcPts val="480"/>
              </a:spcAft>
            </a:pPr>
            <a:r>
              <a:rPr lang="en-US" b="1" dirty="0">
                <a:solidFill>
                  <a:srgbClr val="000000"/>
                </a:solidFill>
              </a:rPr>
              <a:t>Minimum Requirements</a:t>
            </a:r>
          </a:p>
          <a:p>
            <a:pPr marL="396875" indent="-342900" fontAlgn="base">
              <a:spcBef>
                <a:spcPts val="480"/>
              </a:spcBef>
              <a:spcAft>
                <a:spcPts val="1200"/>
              </a:spcAft>
              <a:buClr>
                <a:srgbClr val="5E9732"/>
              </a:buClr>
              <a:buFont typeface="+mj-lt"/>
              <a:buAutoNum type="arabicPeriod"/>
            </a:pPr>
            <a:r>
              <a:rPr lang="en-US" sz="1600" kern="0" dirty="0">
                <a:solidFill>
                  <a:srgbClr val="000000"/>
                </a:solidFill>
                <a:effectLst>
                  <a:glow>
                    <a:srgbClr val="000000"/>
                  </a:glow>
                  <a:reflection stA="0" endPos="0" fadeDir="0" sx="0" sy="0"/>
                </a:effectLst>
              </a:rPr>
              <a:t>Does the plan describe the incorporation of existing plans, studies, reports, and technical information for high hazard potential dams? </a:t>
            </a:r>
          </a:p>
          <a:p>
            <a:pPr marL="396875" indent="-342900" fontAlgn="base">
              <a:spcBef>
                <a:spcPts val="480"/>
              </a:spcBef>
              <a:spcAft>
                <a:spcPts val="1200"/>
              </a:spcAft>
              <a:buClr>
                <a:srgbClr val="5E9732"/>
              </a:buClr>
              <a:buFont typeface="+mj-lt"/>
              <a:buAutoNum type="arabicPeriod"/>
            </a:pPr>
            <a:r>
              <a:rPr lang="en-US" sz="1600" kern="0" dirty="0">
                <a:solidFill>
                  <a:srgbClr val="000000"/>
                </a:solidFill>
                <a:effectLst>
                  <a:glow>
                    <a:srgbClr val="000000"/>
                  </a:glow>
                  <a:reflection stA="0" endPos="0" fadeDir="0" sx="0" sy="0"/>
                </a:effectLst>
              </a:rPr>
              <a:t>Does the plan address high hazard potential dams in the risk assessment? </a:t>
            </a:r>
          </a:p>
          <a:p>
            <a:pPr marL="396875" indent="-342900" fontAlgn="base">
              <a:spcBef>
                <a:spcPts val="480"/>
              </a:spcBef>
              <a:spcAft>
                <a:spcPts val="1200"/>
              </a:spcAft>
              <a:buClr>
                <a:srgbClr val="5E9732"/>
              </a:buClr>
              <a:buFont typeface="+mj-lt"/>
              <a:buAutoNum type="arabicPeriod"/>
            </a:pPr>
            <a:r>
              <a:rPr lang="en-US" sz="1600" kern="0" dirty="0">
                <a:solidFill>
                  <a:srgbClr val="000000"/>
                </a:solidFill>
                <a:effectLst>
                  <a:glow>
                    <a:srgbClr val="000000"/>
                  </a:glow>
                  <a:reflection stA="0" endPos="0" fadeDir="0" sx="0" sy="0"/>
                </a:effectLst>
              </a:rPr>
              <a:t>Does the plan include mitigation goals to reduce long-term vulnerabilities from high hazard potential dams? </a:t>
            </a:r>
          </a:p>
          <a:p>
            <a:pPr marL="396875" indent="-342900" fontAlgn="base">
              <a:spcBef>
                <a:spcPts val="480"/>
              </a:spcBef>
              <a:spcAft>
                <a:spcPts val="1200"/>
              </a:spcAft>
              <a:buClr>
                <a:srgbClr val="5E9732"/>
              </a:buClr>
              <a:buFont typeface="+mj-lt"/>
              <a:buAutoNum type="arabicPeriod"/>
            </a:pPr>
            <a:r>
              <a:rPr lang="en-US" sz="1600" kern="0" dirty="0">
                <a:solidFill>
                  <a:srgbClr val="000000"/>
                </a:solidFill>
                <a:effectLst>
                  <a:glow>
                    <a:srgbClr val="000000"/>
                  </a:glow>
                  <a:reflection stA="0" endPos="0" fadeDir="0" sx="0" sy="0"/>
                </a:effectLst>
              </a:rPr>
              <a:t>Does the plan include and prioritize mitigation actions to reduce vulnerabilities from high hazard potential dams? </a:t>
            </a:r>
          </a:p>
        </p:txBody>
      </p:sp>
      <p:sp>
        <p:nvSpPr>
          <p:cNvPr id="4" name="Slide Number Placeholder 3">
            <a:extLst>
              <a:ext uri="{FF2B5EF4-FFF2-40B4-BE49-F238E27FC236}">
                <a16:creationId xmlns:a16="http://schemas.microsoft.com/office/drawing/2014/main" id="{C6612F21-EEFE-4AC4-B6DF-10F11D203CB4}"/>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10</a:t>
            </a:fld>
            <a:endParaRPr lang="en-US"/>
          </a:p>
        </p:txBody>
      </p:sp>
    </p:spTree>
    <p:extLst>
      <p:ext uri="{BB962C8B-B14F-4D97-AF65-F5344CB8AC3E}">
        <p14:creationId xmlns:p14="http://schemas.microsoft.com/office/powerpoint/2010/main" val="352971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7E6A-FC60-43A7-99CC-8E7AC9BB25ED}"/>
              </a:ext>
            </a:extLst>
          </p:cNvPr>
          <p:cNvSpPr>
            <a:spLocks noGrp="1"/>
          </p:cNvSpPr>
          <p:nvPr>
            <p:ph type="title"/>
          </p:nvPr>
        </p:nvSpPr>
        <p:spPr>
          <a:xfrm>
            <a:off x="829685" y="742610"/>
            <a:ext cx="10715627" cy="743347"/>
          </a:xfrm>
        </p:spPr>
        <p:txBody>
          <a:bodyPr/>
          <a:lstStyle/>
          <a:p>
            <a:pPr rtl="0" eaLnBrk="1" fontAlgn="auto" latinLnBrk="0" hangingPunct="1"/>
            <a:r>
              <a:rPr lang="en-US" sz="2800" b="0" i="0" kern="1200" spc="0" baseline="0">
                <a:ln>
                  <a:noFill/>
                </a:ln>
                <a:solidFill>
                  <a:srgbClr val="005188"/>
                </a:solidFill>
                <a:effectLst/>
                <a:latin typeface="Franklin Gothic Medium" panose="020B0603020102020204" pitchFamily="34" charset="0"/>
                <a:ea typeface="+mn-ea"/>
                <a:cs typeface="Arial" panose="020B0604020202020204" pitchFamily="34" charset="0"/>
              </a:rPr>
              <a:t>Mitigation Planning Resources</a:t>
            </a:r>
            <a:endParaRPr lang="en-US">
              <a:effectLst/>
            </a:endParaRPr>
          </a:p>
          <a:p>
            <a:endParaRPr lang="en-US"/>
          </a:p>
        </p:txBody>
      </p:sp>
      <p:sp>
        <p:nvSpPr>
          <p:cNvPr id="6" name="Rectangle 5">
            <a:extLst>
              <a:ext uri="{FF2B5EF4-FFF2-40B4-BE49-F238E27FC236}">
                <a16:creationId xmlns:a16="http://schemas.microsoft.com/office/drawing/2014/main" id="{1F1C8444-CC74-4533-B771-2525F63C3F18}"/>
              </a:ext>
            </a:extLst>
          </p:cNvPr>
          <p:cNvSpPr/>
          <p:nvPr/>
        </p:nvSpPr>
        <p:spPr>
          <a:xfrm>
            <a:off x="738190" y="1434022"/>
            <a:ext cx="7859010" cy="369332"/>
          </a:xfrm>
          <a:prstGeom prst="rect">
            <a:avLst/>
          </a:prstGeom>
        </p:spPr>
        <p:txBody>
          <a:bodyPr wrap="square">
            <a:spAutoFit/>
          </a:bodyPr>
          <a:lstStyle/>
          <a:p>
            <a:pPr>
              <a:defRPr/>
            </a:pPr>
            <a:r>
              <a:rPr lang="en-US">
                <a:solidFill>
                  <a:srgbClr val="000000"/>
                </a:solidFill>
              </a:rPr>
              <a:t>For more detail on minimum requirements and procedures, see:</a:t>
            </a:r>
          </a:p>
        </p:txBody>
      </p:sp>
      <p:sp>
        <p:nvSpPr>
          <p:cNvPr id="7" name="Shape 136">
            <a:extLst>
              <a:ext uri="{FF2B5EF4-FFF2-40B4-BE49-F238E27FC236}">
                <a16:creationId xmlns:a16="http://schemas.microsoft.com/office/drawing/2014/main" id="{274EB458-1020-4155-8392-42263985E892}"/>
              </a:ext>
              <a:ext uri="{C183D7F6-B498-43B3-948B-1728B52AA6E4}">
                <adec:decorative xmlns:adec="http://schemas.microsoft.com/office/drawing/2017/decorative" val="1"/>
              </a:ext>
            </a:extLst>
          </p:cNvPr>
          <p:cNvSpPr/>
          <p:nvPr/>
        </p:nvSpPr>
        <p:spPr>
          <a:xfrm>
            <a:off x="1215006" y="1954186"/>
            <a:ext cx="2303248" cy="3808730"/>
          </a:xfrm>
          <a:prstGeom prst="roundRect">
            <a:avLst>
              <a:gd name="adj" fmla="val 5046"/>
            </a:avLst>
          </a:prstGeom>
          <a:solidFill>
            <a:srgbClr val="0078AE"/>
          </a:solidFill>
          <a:ln w="50800" cap="flat">
            <a:noFill/>
            <a:prstDash val="solid"/>
            <a:miter lim="400000"/>
          </a:ln>
          <a:effectLst/>
        </p:spPr>
        <p:txBody>
          <a:bodyPr wrap="square" lIns="14288" tIns="14288" rIns="14288" bIns="14288"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125"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9" name="Rectangle 8">
            <a:extLst>
              <a:ext uri="{FF2B5EF4-FFF2-40B4-BE49-F238E27FC236}">
                <a16:creationId xmlns:a16="http://schemas.microsoft.com/office/drawing/2014/main" id="{54538394-764F-47BD-A22F-F42E85C1C775}"/>
              </a:ext>
              <a:ext uri="{C183D7F6-B498-43B3-948B-1728B52AA6E4}">
                <adec:decorative xmlns:adec="http://schemas.microsoft.com/office/drawing/2017/decorative" val="1"/>
              </a:ext>
            </a:extLst>
          </p:cNvPr>
          <p:cNvSpPr/>
          <p:nvPr/>
        </p:nvSpPr>
        <p:spPr bwMode="auto">
          <a:xfrm>
            <a:off x="1215006" y="2333386"/>
            <a:ext cx="2303248" cy="892984"/>
          </a:xfrm>
          <a:prstGeom prst="rect">
            <a:avLst/>
          </a:prstGeom>
          <a:solidFill>
            <a:srgbClr val="0078AE">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ndParaRPr>
          </a:p>
        </p:txBody>
      </p:sp>
      <p:sp>
        <p:nvSpPr>
          <p:cNvPr id="24" name="Shape 24145" descr="White House">
            <a:extLst>
              <a:ext uri="{FF2B5EF4-FFF2-40B4-BE49-F238E27FC236}">
                <a16:creationId xmlns:a16="http://schemas.microsoft.com/office/drawing/2014/main" id="{690312FD-C25F-4FF8-AF0E-30A0B19984D2}"/>
              </a:ext>
            </a:extLst>
          </p:cNvPr>
          <p:cNvSpPr/>
          <p:nvPr/>
        </p:nvSpPr>
        <p:spPr>
          <a:xfrm>
            <a:off x="2059685" y="2471687"/>
            <a:ext cx="613888" cy="616381"/>
          </a:xfrm>
          <a:custGeom>
            <a:avLst/>
            <a:gdLst/>
            <a:ahLst/>
            <a:cxnLst>
              <a:cxn ang="0">
                <a:pos x="wd2" y="hd2"/>
              </a:cxn>
              <a:cxn ang="5400000">
                <a:pos x="wd2" y="hd2"/>
              </a:cxn>
              <a:cxn ang="10800000">
                <a:pos x="wd2" y="hd2"/>
              </a:cxn>
              <a:cxn ang="16200000">
                <a:pos x="wd2" y="hd2"/>
              </a:cxn>
            </a:cxnLst>
            <a:rect l="0" t="0" r="r" b="b"/>
            <a:pathLst>
              <a:path w="21600" h="21600" extrusionOk="0">
                <a:moveTo>
                  <a:pt x="878" y="19589"/>
                </a:moveTo>
                <a:lnTo>
                  <a:pt x="20546" y="19589"/>
                </a:lnTo>
                <a:lnTo>
                  <a:pt x="20985" y="19676"/>
                </a:lnTo>
                <a:lnTo>
                  <a:pt x="21249" y="19851"/>
                </a:lnTo>
                <a:lnTo>
                  <a:pt x="21512" y="20288"/>
                </a:lnTo>
                <a:lnTo>
                  <a:pt x="21600" y="20638"/>
                </a:lnTo>
                <a:lnTo>
                  <a:pt x="21512" y="20900"/>
                </a:lnTo>
                <a:lnTo>
                  <a:pt x="21249" y="21338"/>
                </a:lnTo>
                <a:lnTo>
                  <a:pt x="20985" y="21513"/>
                </a:lnTo>
                <a:lnTo>
                  <a:pt x="20546" y="21600"/>
                </a:lnTo>
                <a:lnTo>
                  <a:pt x="878" y="21600"/>
                </a:lnTo>
                <a:lnTo>
                  <a:pt x="615" y="21513"/>
                </a:lnTo>
                <a:lnTo>
                  <a:pt x="263" y="21338"/>
                </a:lnTo>
                <a:lnTo>
                  <a:pt x="88" y="20900"/>
                </a:lnTo>
                <a:lnTo>
                  <a:pt x="0" y="20638"/>
                </a:lnTo>
                <a:lnTo>
                  <a:pt x="88" y="20288"/>
                </a:lnTo>
                <a:lnTo>
                  <a:pt x="263" y="19851"/>
                </a:lnTo>
                <a:lnTo>
                  <a:pt x="615" y="19676"/>
                </a:lnTo>
                <a:lnTo>
                  <a:pt x="878" y="19589"/>
                </a:lnTo>
                <a:close/>
                <a:moveTo>
                  <a:pt x="14224" y="8395"/>
                </a:moveTo>
                <a:lnTo>
                  <a:pt x="14224" y="17140"/>
                </a:lnTo>
                <a:lnTo>
                  <a:pt x="17122" y="17140"/>
                </a:lnTo>
                <a:lnTo>
                  <a:pt x="17122" y="8395"/>
                </a:lnTo>
                <a:lnTo>
                  <a:pt x="14224" y="8395"/>
                </a:lnTo>
                <a:close/>
                <a:moveTo>
                  <a:pt x="9307" y="8395"/>
                </a:moveTo>
                <a:lnTo>
                  <a:pt x="9307" y="17140"/>
                </a:lnTo>
                <a:lnTo>
                  <a:pt x="12293" y="17140"/>
                </a:lnTo>
                <a:lnTo>
                  <a:pt x="12293" y="8395"/>
                </a:lnTo>
                <a:lnTo>
                  <a:pt x="9307" y="8395"/>
                </a:lnTo>
                <a:close/>
                <a:moveTo>
                  <a:pt x="4390" y="8395"/>
                </a:moveTo>
                <a:lnTo>
                  <a:pt x="4390" y="17140"/>
                </a:lnTo>
                <a:lnTo>
                  <a:pt x="7376" y="17140"/>
                </a:lnTo>
                <a:lnTo>
                  <a:pt x="7376" y="8395"/>
                </a:lnTo>
                <a:lnTo>
                  <a:pt x="4390" y="8395"/>
                </a:lnTo>
                <a:close/>
                <a:moveTo>
                  <a:pt x="2195" y="7258"/>
                </a:moveTo>
                <a:lnTo>
                  <a:pt x="19317" y="7258"/>
                </a:lnTo>
                <a:lnTo>
                  <a:pt x="19580" y="7433"/>
                </a:lnTo>
                <a:lnTo>
                  <a:pt x="19844" y="7521"/>
                </a:lnTo>
                <a:lnTo>
                  <a:pt x="19844" y="8133"/>
                </a:lnTo>
                <a:lnTo>
                  <a:pt x="19580" y="8220"/>
                </a:lnTo>
                <a:lnTo>
                  <a:pt x="19317" y="8395"/>
                </a:lnTo>
                <a:lnTo>
                  <a:pt x="19141" y="8395"/>
                </a:lnTo>
                <a:lnTo>
                  <a:pt x="19141" y="17140"/>
                </a:lnTo>
                <a:lnTo>
                  <a:pt x="19756" y="17140"/>
                </a:lnTo>
                <a:lnTo>
                  <a:pt x="20107" y="17402"/>
                </a:lnTo>
                <a:lnTo>
                  <a:pt x="20283" y="17665"/>
                </a:lnTo>
                <a:lnTo>
                  <a:pt x="20371" y="18102"/>
                </a:lnTo>
                <a:lnTo>
                  <a:pt x="20283" y="18452"/>
                </a:lnTo>
                <a:lnTo>
                  <a:pt x="20107" y="18714"/>
                </a:lnTo>
                <a:lnTo>
                  <a:pt x="19756" y="19064"/>
                </a:lnTo>
                <a:lnTo>
                  <a:pt x="1844" y="19064"/>
                </a:lnTo>
                <a:lnTo>
                  <a:pt x="1493" y="18714"/>
                </a:lnTo>
                <a:lnTo>
                  <a:pt x="1317" y="18452"/>
                </a:lnTo>
                <a:lnTo>
                  <a:pt x="1229" y="18102"/>
                </a:lnTo>
                <a:lnTo>
                  <a:pt x="1317" y="17665"/>
                </a:lnTo>
                <a:lnTo>
                  <a:pt x="1493" y="17402"/>
                </a:lnTo>
                <a:lnTo>
                  <a:pt x="1844" y="17140"/>
                </a:lnTo>
                <a:lnTo>
                  <a:pt x="2459" y="17140"/>
                </a:lnTo>
                <a:lnTo>
                  <a:pt x="2459" y="8395"/>
                </a:lnTo>
                <a:lnTo>
                  <a:pt x="2195" y="8395"/>
                </a:lnTo>
                <a:lnTo>
                  <a:pt x="2020" y="8220"/>
                </a:lnTo>
                <a:lnTo>
                  <a:pt x="1756" y="8133"/>
                </a:lnTo>
                <a:lnTo>
                  <a:pt x="1756" y="7521"/>
                </a:lnTo>
                <a:lnTo>
                  <a:pt x="2020" y="7433"/>
                </a:lnTo>
                <a:lnTo>
                  <a:pt x="2195" y="7258"/>
                </a:lnTo>
                <a:close/>
                <a:moveTo>
                  <a:pt x="10800" y="0"/>
                </a:moveTo>
                <a:lnTo>
                  <a:pt x="11239" y="175"/>
                </a:lnTo>
                <a:lnTo>
                  <a:pt x="20985" y="4547"/>
                </a:lnTo>
                <a:lnTo>
                  <a:pt x="21512" y="5072"/>
                </a:lnTo>
                <a:lnTo>
                  <a:pt x="21600" y="5509"/>
                </a:lnTo>
                <a:lnTo>
                  <a:pt x="21512" y="5947"/>
                </a:lnTo>
                <a:lnTo>
                  <a:pt x="21337" y="6209"/>
                </a:lnTo>
                <a:lnTo>
                  <a:pt x="20985" y="6296"/>
                </a:lnTo>
                <a:lnTo>
                  <a:pt x="20546" y="6471"/>
                </a:lnTo>
                <a:lnTo>
                  <a:pt x="615" y="6471"/>
                </a:lnTo>
                <a:lnTo>
                  <a:pt x="351" y="6209"/>
                </a:lnTo>
                <a:lnTo>
                  <a:pt x="88" y="6034"/>
                </a:lnTo>
                <a:lnTo>
                  <a:pt x="0" y="5597"/>
                </a:lnTo>
                <a:lnTo>
                  <a:pt x="0" y="5334"/>
                </a:lnTo>
                <a:lnTo>
                  <a:pt x="88" y="5072"/>
                </a:lnTo>
                <a:lnTo>
                  <a:pt x="615" y="4547"/>
                </a:lnTo>
                <a:lnTo>
                  <a:pt x="10361" y="175"/>
                </a:lnTo>
                <a:lnTo>
                  <a:pt x="10800" y="0"/>
                </a:lnTo>
                <a:close/>
              </a:path>
            </a:pathLst>
          </a:custGeom>
          <a:solidFill>
            <a:srgbClr val="FFFFFF"/>
          </a:solidFill>
          <a:ln w="12700">
            <a:miter lim="400000"/>
          </a:ln>
        </p:spPr>
        <p:txBody>
          <a:bodyPr lIns="22860" rIns="22860"/>
          <a:lstStyle/>
          <a:p>
            <a:pPr marL="0" marR="0" lvl="0" indent="0" defTabSz="914400" eaLnBrk="1" fontAlgn="auto" latinLnBrk="0" hangingPunct="1">
              <a:lnSpc>
                <a:spcPct val="100000"/>
              </a:lnSpc>
              <a:spcBef>
                <a:spcPts val="0"/>
              </a:spcBef>
              <a:spcAft>
                <a:spcPts val="0"/>
              </a:spcAft>
              <a:buClrTx/>
              <a:buSzTx/>
              <a:buFontTx/>
              <a:buNone/>
              <a:tabLst/>
              <a:defRPr sz="1800">
                <a:latin typeface="Calibri"/>
                <a:ea typeface="Calibri"/>
                <a:cs typeface="Calibri"/>
                <a:sym typeface="Calibri"/>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847D77B1-FFDE-4D13-BADD-B2C28F3A3012}"/>
              </a:ext>
            </a:extLst>
          </p:cNvPr>
          <p:cNvSpPr txBox="1"/>
          <p:nvPr/>
        </p:nvSpPr>
        <p:spPr>
          <a:xfrm>
            <a:off x="1358941" y="3411165"/>
            <a:ext cx="2040466" cy="984885"/>
          </a:xfrm>
          <a:prstGeom prst="rect">
            <a:avLst/>
          </a:prstGeom>
          <a:noFill/>
        </p:spPr>
        <p:txBody>
          <a:bodyPr wrap="square" rtlCol="0">
            <a:spAutoFit/>
          </a:bodyPr>
          <a:lstStyle/>
          <a:p>
            <a:pPr>
              <a:spcAft>
                <a:spcPts val="1200"/>
              </a:spcAft>
            </a:pPr>
            <a:r>
              <a:rPr lang="en-US" sz="1200" b="1">
                <a:solidFill>
                  <a:srgbClr val="FFFFFF"/>
                </a:solidFill>
              </a:rPr>
              <a:t>FY 2021 HHPD Grant Program NOFO</a:t>
            </a:r>
            <a:endParaRPr lang="en-US" sz="1200">
              <a:solidFill>
                <a:srgbClr val="FFFFFF"/>
              </a:solidFill>
            </a:endParaRPr>
          </a:p>
          <a:p>
            <a:r>
              <a:rPr lang="en-US" sz="1200">
                <a:solidFill>
                  <a:srgbClr val="FFFFFF"/>
                </a:solidFill>
              </a:rPr>
              <a:t>Sections E. 1. a., Page 28, and H.11, Page 52.</a:t>
            </a:r>
          </a:p>
        </p:txBody>
      </p:sp>
      <p:sp>
        <p:nvSpPr>
          <p:cNvPr id="8" name="Rounded Rectangle 4">
            <a:hlinkClick r:id="rId2"/>
            <a:extLst>
              <a:ext uri="{FF2B5EF4-FFF2-40B4-BE49-F238E27FC236}">
                <a16:creationId xmlns:a16="http://schemas.microsoft.com/office/drawing/2014/main" id="{A7E1AC17-B05D-4341-8DE6-AE52A38F7649}"/>
              </a:ext>
            </a:extLst>
          </p:cNvPr>
          <p:cNvSpPr/>
          <p:nvPr/>
        </p:nvSpPr>
        <p:spPr>
          <a:xfrm>
            <a:off x="1511887" y="5197552"/>
            <a:ext cx="1709485" cy="357263"/>
          </a:xfrm>
          <a:prstGeom prst="roundRect">
            <a:avLst/>
          </a:prstGeom>
          <a:solidFill>
            <a:srgbClr val="FFFFFF"/>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Arial" panose="020B0604020202020204"/>
                <a:ea typeface="+mn-ea"/>
                <a:cs typeface="+mn-cs"/>
              </a:rPr>
              <a:t>LEARN MORE</a:t>
            </a:r>
          </a:p>
        </p:txBody>
      </p:sp>
      <p:sp>
        <p:nvSpPr>
          <p:cNvPr id="16" name="Shape 136">
            <a:extLst>
              <a:ext uri="{FF2B5EF4-FFF2-40B4-BE49-F238E27FC236}">
                <a16:creationId xmlns:a16="http://schemas.microsoft.com/office/drawing/2014/main" id="{76ABB716-8D95-4F9A-A221-23A5BFCE2418}"/>
              </a:ext>
              <a:ext uri="{C183D7F6-B498-43B3-948B-1728B52AA6E4}">
                <adec:decorative xmlns:adec="http://schemas.microsoft.com/office/drawing/2017/decorative" val="1"/>
              </a:ext>
            </a:extLst>
          </p:cNvPr>
          <p:cNvSpPr/>
          <p:nvPr/>
        </p:nvSpPr>
        <p:spPr>
          <a:xfrm>
            <a:off x="3701252" y="1954186"/>
            <a:ext cx="2303248" cy="3808730"/>
          </a:xfrm>
          <a:prstGeom prst="roundRect">
            <a:avLst>
              <a:gd name="adj" fmla="val 5046"/>
            </a:avLst>
          </a:prstGeom>
          <a:solidFill>
            <a:srgbClr val="595B5D"/>
          </a:solidFill>
          <a:ln w="50800" cap="flat">
            <a:noFill/>
            <a:prstDash val="solid"/>
            <a:miter lim="400000"/>
          </a:ln>
          <a:effectLst/>
        </p:spPr>
        <p:txBody>
          <a:bodyPr wrap="square" lIns="14288" tIns="14288" rIns="14288" bIns="14288"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125" b="0" i="0" u="none" strike="noStrike" kern="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 name="Rectangle 17">
            <a:extLst>
              <a:ext uri="{FF2B5EF4-FFF2-40B4-BE49-F238E27FC236}">
                <a16:creationId xmlns:a16="http://schemas.microsoft.com/office/drawing/2014/main" id="{6C792B4B-2184-4EB4-B475-C3B747A5D595}"/>
              </a:ext>
              <a:ext uri="{C183D7F6-B498-43B3-948B-1728B52AA6E4}">
                <adec:decorative xmlns:adec="http://schemas.microsoft.com/office/drawing/2017/decorative" val="1"/>
              </a:ext>
            </a:extLst>
          </p:cNvPr>
          <p:cNvSpPr/>
          <p:nvPr/>
        </p:nvSpPr>
        <p:spPr bwMode="auto">
          <a:xfrm>
            <a:off x="3701252" y="2333386"/>
            <a:ext cx="2303248" cy="892984"/>
          </a:xfrm>
          <a:prstGeom prst="rect">
            <a:avLst/>
          </a:prstGeom>
          <a:solidFill>
            <a:srgbClr val="595B5D">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ndParaRPr>
          </a:p>
        </p:txBody>
      </p:sp>
      <p:pic>
        <p:nvPicPr>
          <p:cNvPr id="23" name="Picture 22" descr="A dam">
            <a:extLst>
              <a:ext uri="{FF2B5EF4-FFF2-40B4-BE49-F238E27FC236}">
                <a16:creationId xmlns:a16="http://schemas.microsoft.com/office/drawing/2014/main" id="{314C2E47-B537-43BB-8664-735CE57751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73899" y="2525478"/>
            <a:ext cx="957952" cy="603343"/>
          </a:xfrm>
          <a:prstGeom prst="rect">
            <a:avLst/>
          </a:prstGeom>
        </p:spPr>
      </p:pic>
      <p:sp>
        <p:nvSpPr>
          <p:cNvPr id="20" name="Rectangle 19">
            <a:extLst>
              <a:ext uri="{FF2B5EF4-FFF2-40B4-BE49-F238E27FC236}">
                <a16:creationId xmlns:a16="http://schemas.microsoft.com/office/drawing/2014/main" id="{2BBA4207-4EE5-4268-B8F9-78A4D4E014F5}"/>
              </a:ext>
            </a:extLst>
          </p:cNvPr>
          <p:cNvSpPr/>
          <p:nvPr/>
        </p:nvSpPr>
        <p:spPr>
          <a:xfrm>
            <a:off x="3814670" y="3411165"/>
            <a:ext cx="2598870" cy="1538883"/>
          </a:xfrm>
          <a:prstGeom prst="rect">
            <a:avLst/>
          </a:prstGeom>
        </p:spPr>
        <p:txBody>
          <a:bodyPr wrap="square">
            <a:spAutoFit/>
          </a:bodyPr>
          <a:lstStyle/>
          <a:p>
            <a:pPr>
              <a:defRPr/>
            </a:pPr>
            <a:r>
              <a:rPr lang="en-US" sz="1200" b="1">
                <a:solidFill>
                  <a:srgbClr val="FFFFFF"/>
                </a:solidFill>
              </a:rPr>
              <a:t>FEMA Policy FP 104-008-7 Rehabilitation of High </a:t>
            </a:r>
          </a:p>
          <a:p>
            <a:pPr>
              <a:defRPr/>
            </a:pPr>
            <a:r>
              <a:rPr lang="en-US" sz="1200" b="1">
                <a:solidFill>
                  <a:srgbClr val="FFFFFF"/>
                </a:solidFill>
              </a:rPr>
              <a:t>Hazard Potential Dams </a:t>
            </a:r>
          </a:p>
          <a:p>
            <a:pPr>
              <a:defRPr/>
            </a:pPr>
            <a:r>
              <a:rPr lang="en-US" sz="1200" b="1">
                <a:solidFill>
                  <a:srgbClr val="FFFFFF"/>
                </a:solidFill>
              </a:rPr>
              <a:t>Grant Program Guidance  </a:t>
            </a:r>
          </a:p>
          <a:p>
            <a:pPr>
              <a:spcAft>
                <a:spcPts val="1200"/>
              </a:spcAft>
              <a:defRPr/>
            </a:pPr>
            <a:r>
              <a:rPr lang="en-US" sz="1200" b="1">
                <a:solidFill>
                  <a:srgbClr val="FFFFFF"/>
                </a:solidFill>
              </a:rPr>
              <a:t>(June 2020) </a:t>
            </a:r>
          </a:p>
          <a:p>
            <a:pPr>
              <a:defRPr/>
            </a:pPr>
            <a:r>
              <a:rPr lang="en-US" sz="1200">
                <a:solidFill>
                  <a:srgbClr val="FFFFFF"/>
                </a:solidFill>
              </a:rPr>
              <a:t>Sections 5.8, page 5-28, </a:t>
            </a:r>
          </a:p>
          <a:p>
            <a:pPr>
              <a:defRPr/>
            </a:pPr>
            <a:r>
              <a:rPr lang="en-US" sz="1200">
                <a:solidFill>
                  <a:srgbClr val="FFFFFF"/>
                </a:solidFill>
              </a:rPr>
              <a:t>and 5.9, page 5-42.</a:t>
            </a:r>
          </a:p>
        </p:txBody>
      </p:sp>
      <p:sp>
        <p:nvSpPr>
          <p:cNvPr id="17" name="Rounded Rectangle 62">
            <a:hlinkClick r:id="rId4"/>
            <a:extLst>
              <a:ext uri="{FF2B5EF4-FFF2-40B4-BE49-F238E27FC236}">
                <a16:creationId xmlns:a16="http://schemas.microsoft.com/office/drawing/2014/main" id="{50C9BF92-1866-4F2A-93D3-CA6DB26C969C}"/>
              </a:ext>
            </a:extLst>
          </p:cNvPr>
          <p:cNvSpPr/>
          <p:nvPr/>
        </p:nvSpPr>
        <p:spPr>
          <a:xfrm>
            <a:off x="3998133" y="5197552"/>
            <a:ext cx="1709485" cy="357263"/>
          </a:xfrm>
          <a:prstGeom prst="roundRect">
            <a:avLst/>
          </a:prstGeom>
          <a:solidFill>
            <a:srgbClr val="FFFFFF"/>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Arial" panose="020B0604020202020204"/>
                <a:ea typeface="+mn-ea"/>
                <a:cs typeface="+mn-cs"/>
              </a:rPr>
              <a:t>LEARN MORE</a:t>
            </a:r>
          </a:p>
        </p:txBody>
      </p:sp>
      <p:sp>
        <p:nvSpPr>
          <p:cNvPr id="13" name="Shape 136">
            <a:extLst>
              <a:ext uri="{FF2B5EF4-FFF2-40B4-BE49-F238E27FC236}">
                <a16:creationId xmlns:a16="http://schemas.microsoft.com/office/drawing/2014/main" id="{0044A720-7EC3-4C12-B50B-2F05D9DC5945}"/>
              </a:ext>
              <a:ext uri="{C183D7F6-B498-43B3-948B-1728B52AA6E4}">
                <adec:decorative xmlns:adec="http://schemas.microsoft.com/office/drawing/2017/decorative" val="1"/>
              </a:ext>
            </a:extLst>
          </p:cNvPr>
          <p:cNvSpPr/>
          <p:nvPr/>
        </p:nvSpPr>
        <p:spPr>
          <a:xfrm>
            <a:off x="6187499" y="1954186"/>
            <a:ext cx="2303248" cy="3808730"/>
          </a:xfrm>
          <a:prstGeom prst="roundRect">
            <a:avLst>
              <a:gd name="adj" fmla="val 5046"/>
            </a:avLst>
          </a:prstGeom>
          <a:solidFill>
            <a:srgbClr val="5E9732"/>
          </a:solidFill>
          <a:ln w="50800" cap="flat">
            <a:noFill/>
            <a:prstDash val="solid"/>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15" name="Rectangle 14">
            <a:extLst>
              <a:ext uri="{FF2B5EF4-FFF2-40B4-BE49-F238E27FC236}">
                <a16:creationId xmlns:a16="http://schemas.microsoft.com/office/drawing/2014/main" id="{7FC6F5AA-C990-4D37-BDF1-A6633EC3B750}"/>
              </a:ext>
              <a:ext uri="{C183D7F6-B498-43B3-948B-1728B52AA6E4}">
                <adec:decorative xmlns:adec="http://schemas.microsoft.com/office/drawing/2017/decorative" val="1"/>
              </a:ext>
            </a:extLst>
          </p:cNvPr>
          <p:cNvSpPr/>
          <p:nvPr/>
        </p:nvSpPr>
        <p:spPr bwMode="auto">
          <a:xfrm>
            <a:off x="6187499" y="2333386"/>
            <a:ext cx="2303248" cy="892984"/>
          </a:xfrm>
          <a:prstGeom prst="rect">
            <a:avLst/>
          </a:prstGeom>
          <a:solidFill>
            <a:srgbClr val="2F4B19"/>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rgbClr val="000000"/>
              </a:solidFill>
              <a:latin typeface="Arial" panose="020B0604020202020204"/>
            </a:endParaRPr>
          </a:p>
        </p:txBody>
      </p:sp>
      <p:grpSp>
        <p:nvGrpSpPr>
          <p:cNvPr id="25" name="Group 24" descr="Document and location marker">
            <a:extLst>
              <a:ext uri="{FF2B5EF4-FFF2-40B4-BE49-F238E27FC236}">
                <a16:creationId xmlns:a16="http://schemas.microsoft.com/office/drawing/2014/main" id="{78ED5DFA-DDB3-4926-8B85-B915ABEFEF64}"/>
              </a:ext>
            </a:extLst>
          </p:cNvPr>
          <p:cNvGrpSpPr/>
          <p:nvPr/>
        </p:nvGrpSpPr>
        <p:grpSpPr>
          <a:xfrm>
            <a:off x="7036603" y="2471687"/>
            <a:ext cx="703437" cy="759515"/>
            <a:chOff x="6888396" y="2277975"/>
            <a:chExt cx="703437" cy="759515"/>
          </a:xfrm>
        </p:grpSpPr>
        <p:sp>
          <p:nvSpPr>
            <p:cNvPr id="26" name="Freeform 379">
              <a:extLst>
                <a:ext uri="{FF2B5EF4-FFF2-40B4-BE49-F238E27FC236}">
                  <a16:creationId xmlns:a16="http://schemas.microsoft.com/office/drawing/2014/main" id="{A0D21302-F23B-4D00-88A7-97E44CA9838B}"/>
                </a:ext>
              </a:extLst>
            </p:cNvPr>
            <p:cNvSpPr>
              <a:spLocks/>
            </p:cNvSpPr>
            <p:nvPr/>
          </p:nvSpPr>
          <p:spPr bwMode="auto">
            <a:xfrm>
              <a:off x="6888396" y="2277975"/>
              <a:ext cx="502869" cy="635549"/>
            </a:xfrm>
            <a:custGeom>
              <a:avLst/>
              <a:gdLst>
                <a:gd name="T0" fmla="*/ 954 w 2656"/>
                <a:gd name="T1" fmla="*/ 0 h 3352"/>
                <a:gd name="T2" fmla="*/ 2656 w 2656"/>
                <a:gd name="T3" fmla="*/ 0 h 3352"/>
                <a:gd name="T4" fmla="*/ 2656 w 2656"/>
                <a:gd name="T5" fmla="*/ 1558 h 3352"/>
                <a:gd name="T6" fmla="*/ 2605 w 2656"/>
                <a:gd name="T7" fmla="*/ 1528 h 3352"/>
                <a:gd name="T8" fmla="*/ 2553 w 2656"/>
                <a:gd name="T9" fmla="*/ 1503 h 3352"/>
                <a:gd name="T10" fmla="*/ 2499 w 2656"/>
                <a:gd name="T11" fmla="*/ 1481 h 3352"/>
                <a:gd name="T12" fmla="*/ 2443 w 2656"/>
                <a:gd name="T13" fmla="*/ 1465 h 3352"/>
                <a:gd name="T14" fmla="*/ 2386 w 2656"/>
                <a:gd name="T15" fmla="*/ 1454 h 3352"/>
                <a:gd name="T16" fmla="*/ 2327 w 2656"/>
                <a:gd name="T17" fmla="*/ 1446 h 3352"/>
                <a:gd name="T18" fmla="*/ 2267 w 2656"/>
                <a:gd name="T19" fmla="*/ 1443 h 3352"/>
                <a:gd name="T20" fmla="*/ 2209 w 2656"/>
                <a:gd name="T21" fmla="*/ 1446 h 3352"/>
                <a:gd name="T22" fmla="*/ 2151 w 2656"/>
                <a:gd name="T23" fmla="*/ 1453 h 3352"/>
                <a:gd name="T24" fmla="*/ 2094 w 2656"/>
                <a:gd name="T25" fmla="*/ 1465 h 3352"/>
                <a:gd name="T26" fmla="*/ 2038 w 2656"/>
                <a:gd name="T27" fmla="*/ 1481 h 3352"/>
                <a:gd name="T28" fmla="*/ 1984 w 2656"/>
                <a:gd name="T29" fmla="*/ 1503 h 3352"/>
                <a:gd name="T30" fmla="*/ 1932 w 2656"/>
                <a:gd name="T31" fmla="*/ 1527 h 3352"/>
                <a:gd name="T32" fmla="*/ 1881 w 2656"/>
                <a:gd name="T33" fmla="*/ 1557 h 3352"/>
                <a:gd name="T34" fmla="*/ 1833 w 2656"/>
                <a:gd name="T35" fmla="*/ 1591 h 3352"/>
                <a:gd name="T36" fmla="*/ 452 w 2656"/>
                <a:gd name="T37" fmla="*/ 1591 h 3352"/>
                <a:gd name="T38" fmla="*/ 452 w 2656"/>
                <a:gd name="T39" fmla="*/ 1814 h 3352"/>
                <a:gd name="T40" fmla="*/ 1635 w 2656"/>
                <a:gd name="T41" fmla="*/ 1814 h 3352"/>
                <a:gd name="T42" fmla="*/ 1604 w 2656"/>
                <a:gd name="T43" fmla="*/ 1875 h 3352"/>
                <a:gd name="T44" fmla="*/ 1579 w 2656"/>
                <a:gd name="T45" fmla="*/ 1937 h 3352"/>
                <a:gd name="T46" fmla="*/ 1560 w 2656"/>
                <a:gd name="T47" fmla="*/ 2002 h 3352"/>
                <a:gd name="T48" fmla="*/ 1546 w 2656"/>
                <a:gd name="T49" fmla="*/ 2068 h 3352"/>
                <a:gd name="T50" fmla="*/ 452 w 2656"/>
                <a:gd name="T51" fmla="*/ 2068 h 3352"/>
                <a:gd name="T52" fmla="*/ 452 w 2656"/>
                <a:gd name="T53" fmla="*/ 2293 h 3352"/>
                <a:gd name="T54" fmla="*/ 1543 w 2656"/>
                <a:gd name="T55" fmla="*/ 2293 h 3352"/>
                <a:gd name="T56" fmla="*/ 1554 w 2656"/>
                <a:gd name="T57" fmla="*/ 2360 h 3352"/>
                <a:gd name="T58" fmla="*/ 1572 w 2656"/>
                <a:gd name="T59" fmla="*/ 2424 h 3352"/>
                <a:gd name="T60" fmla="*/ 1595 w 2656"/>
                <a:gd name="T61" fmla="*/ 2487 h 3352"/>
                <a:gd name="T62" fmla="*/ 1623 w 2656"/>
                <a:gd name="T63" fmla="*/ 2547 h 3352"/>
                <a:gd name="T64" fmla="*/ 452 w 2656"/>
                <a:gd name="T65" fmla="*/ 2547 h 3352"/>
                <a:gd name="T66" fmla="*/ 452 w 2656"/>
                <a:gd name="T67" fmla="*/ 2771 h 3352"/>
                <a:gd name="T68" fmla="*/ 1806 w 2656"/>
                <a:gd name="T69" fmla="*/ 2771 h 3352"/>
                <a:gd name="T70" fmla="*/ 1856 w 2656"/>
                <a:gd name="T71" fmla="*/ 2809 h 3352"/>
                <a:gd name="T72" fmla="*/ 1909 w 2656"/>
                <a:gd name="T73" fmla="*/ 2843 h 3352"/>
                <a:gd name="T74" fmla="*/ 1964 w 2656"/>
                <a:gd name="T75" fmla="*/ 2872 h 3352"/>
                <a:gd name="T76" fmla="*/ 2021 w 2656"/>
                <a:gd name="T77" fmla="*/ 2895 h 3352"/>
                <a:gd name="T78" fmla="*/ 2080 w 2656"/>
                <a:gd name="T79" fmla="*/ 2914 h 3352"/>
                <a:gd name="T80" fmla="*/ 2142 w 2656"/>
                <a:gd name="T81" fmla="*/ 2927 h 3352"/>
                <a:gd name="T82" fmla="*/ 2204 w 2656"/>
                <a:gd name="T83" fmla="*/ 2935 h 3352"/>
                <a:gd name="T84" fmla="*/ 2267 w 2656"/>
                <a:gd name="T85" fmla="*/ 2939 h 3352"/>
                <a:gd name="T86" fmla="*/ 2325 w 2656"/>
                <a:gd name="T87" fmla="*/ 2935 h 3352"/>
                <a:gd name="T88" fmla="*/ 2385 w 2656"/>
                <a:gd name="T89" fmla="*/ 2928 h 3352"/>
                <a:gd name="T90" fmla="*/ 2442 w 2656"/>
                <a:gd name="T91" fmla="*/ 2916 h 3352"/>
                <a:gd name="T92" fmla="*/ 2499 w 2656"/>
                <a:gd name="T93" fmla="*/ 2899 h 3352"/>
                <a:gd name="T94" fmla="*/ 2656 w 2656"/>
                <a:gd name="T95" fmla="*/ 3060 h 3352"/>
                <a:gd name="T96" fmla="*/ 2656 w 2656"/>
                <a:gd name="T97" fmla="*/ 3352 h 3352"/>
                <a:gd name="T98" fmla="*/ 0 w 2656"/>
                <a:gd name="T99" fmla="*/ 3352 h 3352"/>
                <a:gd name="T100" fmla="*/ 0 w 2656"/>
                <a:gd name="T101" fmla="*/ 1021 h 3352"/>
                <a:gd name="T102" fmla="*/ 952 w 2656"/>
                <a:gd name="T103" fmla="*/ 1021 h 3352"/>
                <a:gd name="T104" fmla="*/ 954 w 2656"/>
                <a:gd name="T105" fmla="*/ 0 h 3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6" h="3352">
                  <a:moveTo>
                    <a:pt x="954" y="0"/>
                  </a:moveTo>
                  <a:lnTo>
                    <a:pt x="2656" y="0"/>
                  </a:lnTo>
                  <a:lnTo>
                    <a:pt x="2656" y="1558"/>
                  </a:lnTo>
                  <a:lnTo>
                    <a:pt x="2605" y="1528"/>
                  </a:lnTo>
                  <a:lnTo>
                    <a:pt x="2553" y="1503"/>
                  </a:lnTo>
                  <a:lnTo>
                    <a:pt x="2499" y="1481"/>
                  </a:lnTo>
                  <a:lnTo>
                    <a:pt x="2443" y="1465"/>
                  </a:lnTo>
                  <a:lnTo>
                    <a:pt x="2386" y="1454"/>
                  </a:lnTo>
                  <a:lnTo>
                    <a:pt x="2327" y="1446"/>
                  </a:lnTo>
                  <a:lnTo>
                    <a:pt x="2267" y="1443"/>
                  </a:lnTo>
                  <a:lnTo>
                    <a:pt x="2209" y="1446"/>
                  </a:lnTo>
                  <a:lnTo>
                    <a:pt x="2151" y="1453"/>
                  </a:lnTo>
                  <a:lnTo>
                    <a:pt x="2094" y="1465"/>
                  </a:lnTo>
                  <a:lnTo>
                    <a:pt x="2038" y="1481"/>
                  </a:lnTo>
                  <a:lnTo>
                    <a:pt x="1984" y="1503"/>
                  </a:lnTo>
                  <a:lnTo>
                    <a:pt x="1932" y="1527"/>
                  </a:lnTo>
                  <a:lnTo>
                    <a:pt x="1881" y="1557"/>
                  </a:lnTo>
                  <a:lnTo>
                    <a:pt x="1833" y="1591"/>
                  </a:lnTo>
                  <a:lnTo>
                    <a:pt x="452" y="1591"/>
                  </a:lnTo>
                  <a:lnTo>
                    <a:pt x="452" y="1814"/>
                  </a:lnTo>
                  <a:lnTo>
                    <a:pt x="1635" y="1814"/>
                  </a:lnTo>
                  <a:lnTo>
                    <a:pt x="1604" y="1875"/>
                  </a:lnTo>
                  <a:lnTo>
                    <a:pt x="1579" y="1937"/>
                  </a:lnTo>
                  <a:lnTo>
                    <a:pt x="1560" y="2002"/>
                  </a:lnTo>
                  <a:lnTo>
                    <a:pt x="1546" y="2068"/>
                  </a:lnTo>
                  <a:lnTo>
                    <a:pt x="452" y="2068"/>
                  </a:lnTo>
                  <a:lnTo>
                    <a:pt x="452" y="2293"/>
                  </a:lnTo>
                  <a:lnTo>
                    <a:pt x="1543" y="2293"/>
                  </a:lnTo>
                  <a:lnTo>
                    <a:pt x="1554" y="2360"/>
                  </a:lnTo>
                  <a:lnTo>
                    <a:pt x="1572" y="2424"/>
                  </a:lnTo>
                  <a:lnTo>
                    <a:pt x="1595" y="2487"/>
                  </a:lnTo>
                  <a:lnTo>
                    <a:pt x="1623" y="2547"/>
                  </a:lnTo>
                  <a:lnTo>
                    <a:pt x="452" y="2547"/>
                  </a:lnTo>
                  <a:lnTo>
                    <a:pt x="452" y="2771"/>
                  </a:lnTo>
                  <a:lnTo>
                    <a:pt x="1806" y="2771"/>
                  </a:lnTo>
                  <a:lnTo>
                    <a:pt x="1856" y="2809"/>
                  </a:lnTo>
                  <a:lnTo>
                    <a:pt x="1909" y="2843"/>
                  </a:lnTo>
                  <a:lnTo>
                    <a:pt x="1964" y="2872"/>
                  </a:lnTo>
                  <a:lnTo>
                    <a:pt x="2021" y="2895"/>
                  </a:lnTo>
                  <a:lnTo>
                    <a:pt x="2080" y="2914"/>
                  </a:lnTo>
                  <a:lnTo>
                    <a:pt x="2142" y="2927"/>
                  </a:lnTo>
                  <a:lnTo>
                    <a:pt x="2204" y="2935"/>
                  </a:lnTo>
                  <a:lnTo>
                    <a:pt x="2267" y="2939"/>
                  </a:lnTo>
                  <a:lnTo>
                    <a:pt x="2325" y="2935"/>
                  </a:lnTo>
                  <a:lnTo>
                    <a:pt x="2385" y="2928"/>
                  </a:lnTo>
                  <a:lnTo>
                    <a:pt x="2442" y="2916"/>
                  </a:lnTo>
                  <a:lnTo>
                    <a:pt x="2499" y="2899"/>
                  </a:lnTo>
                  <a:lnTo>
                    <a:pt x="2656" y="3060"/>
                  </a:lnTo>
                  <a:lnTo>
                    <a:pt x="2656" y="3352"/>
                  </a:lnTo>
                  <a:lnTo>
                    <a:pt x="0" y="3352"/>
                  </a:lnTo>
                  <a:lnTo>
                    <a:pt x="0" y="1021"/>
                  </a:lnTo>
                  <a:lnTo>
                    <a:pt x="952" y="1021"/>
                  </a:lnTo>
                  <a:lnTo>
                    <a:pt x="95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ndParaRPr>
            </a:p>
          </p:txBody>
        </p:sp>
        <p:sp>
          <p:nvSpPr>
            <p:cNvPr id="27" name="Freeform 380">
              <a:extLst>
                <a:ext uri="{FF2B5EF4-FFF2-40B4-BE49-F238E27FC236}">
                  <a16:creationId xmlns:a16="http://schemas.microsoft.com/office/drawing/2014/main" id="{CB354B10-183B-4DC9-A0E2-FA99DEF66EEE}"/>
                </a:ext>
              </a:extLst>
            </p:cNvPr>
            <p:cNvSpPr>
              <a:spLocks/>
            </p:cNvSpPr>
            <p:nvPr/>
          </p:nvSpPr>
          <p:spPr bwMode="auto">
            <a:xfrm>
              <a:off x="6906972" y="2299204"/>
              <a:ext cx="123395" cy="132682"/>
            </a:xfrm>
            <a:custGeom>
              <a:avLst/>
              <a:gdLst>
                <a:gd name="T0" fmla="*/ 650 w 650"/>
                <a:gd name="T1" fmla="*/ 0 h 701"/>
                <a:gd name="T2" fmla="*/ 649 w 650"/>
                <a:gd name="T3" fmla="*/ 701 h 701"/>
                <a:gd name="T4" fmla="*/ 0 w 650"/>
                <a:gd name="T5" fmla="*/ 701 h 701"/>
                <a:gd name="T6" fmla="*/ 650 w 650"/>
                <a:gd name="T7" fmla="*/ 0 h 701"/>
              </a:gdLst>
              <a:ahLst/>
              <a:cxnLst>
                <a:cxn ang="0">
                  <a:pos x="T0" y="T1"/>
                </a:cxn>
                <a:cxn ang="0">
                  <a:pos x="T2" y="T3"/>
                </a:cxn>
                <a:cxn ang="0">
                  <a:pos x="T4" y="T5"/>
                </a:cxn>
                <a:cxn ang="0">
                  <a:pos x="T6" y="T7"/>
                </a:cxn>
              </a:cxnLst>
              <a:rect l="0" t="0" r="r" b="b"/>
              <a:pathLst>
                <a:path w="650" h="701">
                  <a:moveTo>
                    <a:pt x="650" y="0"/>
                  </a:moveTo>
                  <a:lnTo>
                    <a:pt x="649" y="701"/>
                  </a:lnTo>
                  <a:lnTo>
                    <a:pt x="0" y="701"/>
                  </a:lnTo>
                  <a:lnTo>
                    <a:pt x="65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ndParaRPr>
            </a:p>
          </p:txBody>
        </p:sp>
        <p:sp>
          <p:nvSpPr>
            <p:cNvPr id="28" name="Rectangle 27">
              <a:extLst>
                <a:ext uri="{FF2B5EF4-FFF2-40B4-BE49-F238E27FC236}">
                  <a16:creationId xmlns:a16="http://schemas.microsoft.com/office/drawing/2014/main" id="{11585232-11A9-49EF-B695-0A41B9B41EE5}"/>
                </a:ext>
              </a:extLst>
            </p:cNvPr>
            <p:cNvSpPr/>
            <p:nvPr/>
          </p:nvSpPr>
          <p:spPr bwMode="auto">
            <a:xfrm>
              <a:off x="7225665" y="2802217"/>
              <a:ext cx="219437" cy="132891"/>
            </a:xfrm>
            <a:prstGeom prst="rect">
              <a:avLst/>
            </a:prstGeom>
            <a:solidFill>
              <a:srgbClr val="2F4B19"/>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ndParaRPr>
            </a:p>
          </p:txBody>
        </p:sp>
        <p:pic>
          <p:nvPicPr>
            <p:cNvPr id="29" name="Graphic 28" descr="Marker">
              <a:extLst>
                <a:ext uri="{FF2B5EF4-FFF2-40B4-BE49-F238E27FC236}">
                  <a16:creationId xmlns:a16="http://schemas.microsoft.com/office/drawing/2014/main" id="{A68A818B-8474-4B6A-8E0F-2E2CF0144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8203" y="2513860"/>
              <a:ext cx="523630" cy="523630"/>
            </a:xfrm>
            <a:prstGeom prst="rect">
              <a:avLst/>
            </a:prstGeom>
          </p:spPr>
        </p:pic>
      </p:grpSp>
      <p:sp>
        <p:nvSpPr>
          <p:cNvPr id="21" name="Rectangle 20">
            <a:extLst>
              <a:ext uri="{FF2B5EF4-FFF2-40B4-BE49-F238E27FC236}">
                <a16:creationId xmlns:a16="http://schemas.microsoft.com/office/drawing/2014/main" id="{F7ED6758-7CEF-4289-9513-B833B29A28A3}"/>
              </a:ext>
            </a:extLst>
          </p:cNvPr>
          <p:cNvSpPr/>
          <p:nvPr/>
        </p:nvSpPr>
        <p:spPr>
          <a:xfrm>
            <a:off x="6295007" y="3419632"/>
            <a:ext cx="2048934" cy="1354217"/>
          </a:xfrm>
          <a:prstGeom prst="rect">
            <a:avLst/>
          </a:prstGeom>
        </p:spPr>
        <p:txBody>
          <a:bodyPr wrap="square">
            <a:spAutoFit/>
          </a:bodyPr>
          <a:lstStyle/>
          <a:p>
            <a:pPr>
              <a:defRPr/>
            </a:pPr>
            <a:r>
              <a:rPr lang="en-US" sz="1200" b="1">
                <a:solidFill>
                  <a:srgbClr val="FFFFFF"/>
                </a:solidFill>
              </a:rPr>
              <a:t>Local Mitigation Plan Review Guide </a:t>
            </a:r>
          </a:p>
          <a:p>
            <a:pPr>
              <a:spcAft>
                <a:spcPts val="1200"/>
              </a:spcAft>
              <a:defRPr/>
            </a:pPr>
            <a:r>
              <a:rPr lang="en-US" sz="1200">
                <a:solidFill>
                  <a:srgbClr val="FFFFFF"/>
                </a:solidFill>
              </a:rPr>
              <a:t>(October 2011)</a:t>
            </a:r>
          </a:p>
          <a:p>
            <a:pPr>
              <a:defRPr/>
            </a:pPr>
            <a:r>
              <a:rPr lang="es-ES" sz="1200" b="1" u="sng">
                <a:solidFill>
                  <a:srgbClr val="FFFFFF"/>
                </a:solidFill>
                <a:hlinkClick r:id="rId7">
                  <a:extLst>
                    <a:ext uri="{A12FA001-AC4F-418D-AE19-62706E023703}">
                      <ahyp:hlinkClr xmlns:ahyp="http://schemas.microsoft.com/office/drawing/2018/hyperlinkcolor" val="tx"/>
                    </a:ext>
                  </a:extLst>
                </a:hlinkClick>
              </a:rPr>
              <a:t>Guía de Revisión del Plan Local de Mitigación</a:t>
            </a:r>
            <a:r>
              <a:rPr lang="es-ES" sz="1200" b="1">
                <a:solidFill>
                  <a:srgbClr val="FFFFFF"/>
                </a:solidFill>
              </a:rPr>
              <a:t> </a:t>
            </a:r>
          </a:p>
          <a:p>
            <a:pPr>
              <a:defRPr/>
            </a:pPr>
            <a:r>
              <a:rPr lang="es-ES" sz="1200" b="1">
                <a:solidFill>
                  <a:srgbClr val="FFFFFF"/>
                </a:solidFill>
              </a:rPr>
              <a:t>(Octubre 2011)</a:t>
            </a:r>
            <a:r>
              <a:rPr lang="en-US" sz="1200">
                <a:solidFill>
                  <a:srgbClr val="FFFFFF"/>
                </a:solidFill>
              </a:rPr>
              <a:t>  </a:t>
            </a:r>
          </a:p>
        </p:txBody>
      </p:sp>
      <p:sp>
        <p:nvSpPr>
          <p:cNvPr id="14" name="Rounded Rectangle 57">
            <a:hlinkClick r:id="rId8"/>
            <a:extLst>
              <a:ext uri="{FF2B5EF4-FFF2-40B4-BE49-F238E27FC236}">
                <a16:creationId xmlns:a16="http://schemas.microsoft.com/office/drawing/2014/main" id="{3C0422F9-F9F0-4712-BA75-12D6DEFA3B0E}"/>
              </a:ext>
            </a:extLst>
          </p:cNvPr>
          <p:cNvSpPr/>
          <p:nvPr/>
        </p:nvSpPr>
        <p:spPr>
          <a:xfrm>
            <a:off x="6484379" y="5197552"/>
            <a:ext cx="1709485" cy="357263"/>
          </a:xfrm>
          <a:prstGeom prst="roundRect">
            <a:avLst/>
          </a:prstGeom>
          <a:solidFill>
            <a:srgbClr val="FFFFFF"/>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Arial" panose="020B0604020202020204"/>
                <a:ea typeface="+mn-ea"/>
                <a:cs typeface="+mn-cs"/>
              </a:rPr>
              <a:t>LEARN MORE</a:t>
            </a:r>
          </a:p>
        </p:txBody>
      </p:sp>
      <p:sp>
        <p:nvSpPr>
          <p:cNvPr id="10" name="Shape 136">
            <a:extLst>
              <a:ext uri="{FF2B5EF4-FFF2-40B4-BE49-F238E27FC236}">
                <a16:creationId xmlns:a16="http://schemas.microsoft.com/office/drawing/2014/main" id="{1B000D7C-4FB8-4DA7-92D3-37B36910D487}"/>
              </a:ext>
              <a:ext uri="{C183D7F6-B498-43B3-948B-1728B52AA6E4}">
                <adec:decorative xmlns:adec="http://schemas.microsoft.com/office/drawing/2017/decorative" val="1"/>
              </a:ext>
            </a:extLst>
          </p:cNvPr>
          <p:cNvSpPr/>
          <p:nvPr/>
        </p:nvSpPr>
        <p:spPr>
          <a:xfrm>
            <a:off x="8673745" y="1954186"/>
            <a:ext cx="2303248" cy="3808730"/>
          </a:xfrm>
          <a:prstGeom prst="roundRect">
            <a:avLst>
              <a:gd name="adj" fmla="val 5046"/>
            </a:avLst>
          </a:prstGeom>
          <a:solidFill>
            <a:srgbClr val="BABBBD"/>
          </a:solidFill>
          <a:ln w="50800" cap="flat">
            <a:noFill/>
            <a:prstDash val="solid"/>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FFFFFF"/>
              </a:solidFill>
              <a:latin typeface="Helvetica Light"/>
              <a:ea typeface="Helvetica Light"/>
              <a:cs typeface="Helvetica Light"/>
              <a:sym typeface="Helvetica Light"/>
            </a:endParaRPr>
          </a:p>
        </p:txBody>
      </p:sp>
      <p:sp>
        <p:nvSpPr>
          <p:cNvPr id="12" name="Rectangle 11">
            <a:extLst>
              <a:ext uri="{FF2B5EF4-FFF2-40B4-BE49-F238E27FC236}">
                <a16:creationId xmlns:a16="http://schemas.microsoft.com/office/drawing/2014/main" id="{711D4E3A-C5A7-4BA7-BFAA-1A18B7B32118}"/>
              </a:ext>
              <a:ext uri="{C183D7F6-B498-43B3-948B-1728B52AA6E4}">
                <adec:decorative xmlns:adec="http://schemas.microsoft.com/office/drawing/2017/decorative" val="1"/>
              </a:ext>
            </a:extLst>
          </p:cNvPr>
          <p:cNvSpPr/>
          <p:nvPr/>
        </p:nvSpPr>
        <p:spPr bwMode="auto">
          <a:xfrm>
            <a:off x="8673745" y="2333386"/>
            <a:ext cx="2303248" cy="892984"/>
          </a:xfrm>
          <a:prstGeom prst="rect">
            <a:avLst/>
          </a:prstGeom>
          <a:solidFill>
            <a:srgbClr val="5C5D6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rgbClr val="000000"/>
              </a:solidFill>
              <a:latin typeface="Arial" panose="020B0604020202020204"/>
            </a:endParaRPr>
          </a:p>
        </p:txBody>
      </p:sp>
      <p:pic>
        <p:nvPicPr>
          <p:cNvPr id="30" name="Picture 29" descr="Eagle">
            <a:extLst>
              <a:ext uri="{FF2B5EF4-FFF2-40B4-BE49-F238E27FC236}">
                <a16:creationId xmlns:a16="http://schemas.microsoft.com/office/drawing/2014/main" id="{CC8D1985-49A1-4D87-A910-C664E7DD7915}"/>
              </a:ext>
            </a:extLst>
          </p:cNvPr>
          <p:cNvPicPr>
            <a:picLocks noChangeAspect="1"/>
          </p:cNvPicPr>
          <p:nvPr/>
        </p:nvPicPr>
        <p:blipFill>
          <a:blip r:embed="rId9" cstate="print">
            <a:biLevel thresh="25000"/>
            <a:extLst>
              <a:ext uri="{28A0092B-C50C-407E-A947-70E740481C1C}">
                <a14:useLocalDpi xmlns:a14="http://schemas.microsoft.com/office/drawing/2010/main"/>
              </a:ext>
            </a:extLst>
          </a:blip>
          <a:srcRect/>
          <a:stretch/>
        </p:blipFill>
        <p:spPr>
          <a:xfrm>
            <a:off x="9256329" y="2421235"/>
            <a:ext cx="1128161" cy="768938"/>
          </a:xfrm>
          <a:prstGeom prst="rect">
            <a:avLst/>
          </a:prstGeom>
        </p:spPr>
      </p:pic>
      <p:sp>
        <p:nvSpPr>
          <p:cNvPr id="22" name="Rectangle 21">
            <a:extLst>
              <a:ext uri="{FF2B5EF4-FFF2-40B4-BE49-F238E27FC236}">
                <a16:creationId xmlns:a16="http://schemas.microsoft.com/office/drawing/2014/main" id="{EF665031-76F8-43B5-AC6B-D2E1067577E8}"/>
              </a:ext>
            </a:extLst>
          </p:cNvPr>
          <p:cNvSpPr/>
          <p:nvPr/>
        </p:nvSpPr>
        <p:spPr>
          <a:xfrm>
            <a:off x="8786515" y="3411165"/>
            <a:ext cx="2067791" cy="646331"/>
          </a:xfrm>
          <a:prstGeom prst="rect">
            <a:avLst/>
          </a:prstGeom>
        </p:spPr>
        <p:txBody>
          <a:bodyPr wrap="square">
            <a:spAutoFit/>
          </a:bodyPr>
          <a:lstStyle/>
          <a:p>
            <a:pPr>
              <a:defRPr/>
            </a:pPr>
            <a:r>
              <a:rPr lang="en-US" sz="1200" b="1">
                <a:solidFill>
                  <a:srgbClr val="FFFFFF"/>
                </a:solidFill>
              </a:rPr>
              <a:t>Tribal Mitigation Plan Review Guide </a:t>
            </a:r>
          </a:p>
          <a:p>
            <a:pPr>
              <a:defRPr/>
            </a:pPr>
            <a:r>
              <a:rPr lang="en-US" sz="1200">
                <a:solidFill>
                  <a:srgbClr val="FFFFFF"/>
                </a:solidFill>
              </a:rPr>
              <a:t>(December 2017)</a:t>
            </a:r>
          </a:p>
        </p:txBody>
      </p:sp>
      <p:sp>
        <p:nvSpPr>
          <p:cNvPr id="11" name="Rounded Rectangle 52">
            <a:hlinkClick r:id="rId10"/>
            <a:extLst>
              <a:ext uri="{FF2B5EF4-FFF2-40B4-BE49-F238E27FC236}">
                <a16:creationId xmlns:a16="http://schemas.microsoft.com/office/drawing/2014/main" id="{84A98720-6E6E-41CE-8E29-23C85452DCC6}"/>
              </a:ext>
            </a:extLst>
          </p:cNvPr>
          <p:cNvSpPr/>
          <p:nvPr/>
        </p:nvSpPr>
        <p:spPr>
          <a:xfrm>
            <a:off x="8970626" y="5197552"/>
            <a:ext cx="1709485" cy="357263"/>
          </a:xfrm>
          <a:prstGeom prst="roundRect">
            <a:avLst/>
          </a:prstGeom>
          <a:solidFill>
            <a:srgbClr val="FFFFFF"/>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Arial" panose="020B0604020202020204"/>
                <a:ea typeface="+mn-ea"/>
                <a:cs typeface="+mn-cs"/>
              </a:rPr>
              <a:t>LEARN MORE</a:t>
            </a:r>
          </a:p>
        </p:txBody>
      </p:sp>
      <p:sp>
        <p:nvSpPr>
          <p:cNvPr id="31" name="Rectangle 30">
            <a:extLst>
              <a:ext uri="{FF2B5EF4-FFF2-40B4-BE49-F238E27FC236}">
                <a16:creationId xmlns:a16="http://schemas.microsoft.com/office/drawing/2014/main" id="{AF8E612C-4301-4845-9B86-EA02D02E8C87}"/>
              </a:ext>
            </a:extLst>
          </p:cNvPr>
          <p:cNvSpPr/>
          <p:nvPr/>
        </p:nvSpPr>
        <p:spPr>
          <a:xfrm>
            <a:off x="2763840" y="5854266"/>
            <a:ext cx="8706072" cy="338554"/>
          </a:xfrm>
          <a:prstGeom prst="rect">
            <a:avLst/>
          </a:prstGeom>
        </p:spPr>
        <p:txBody>
          <a:bodyPr wrap="square">
            <a:spAutoFit/>
          </a:bodyPr>
          <a:lstStyle/>
          <a:p>
            <a:pPr algn="r">
              <a:spcBef>
                <a:spcPct val="0"/>
              </a:spcBef>
            </a:pPr>
            <a:r>
              <a:rPr lang="en-US" altLang="en-US" sz="1600">
                <a:solidFill>
                  <a:srgbClr val="000000"/>
                </a:solidFill>
                <a:latin typeface="Arial" panose="020B0604020202020204"/>
              </a:rPr>
              <a:t>For the latest information, resources and tools, visit: </a:t>
            </a:r>
            <a:r>
              <a:rPr lang="en-US" sz="1600">
                <a:solidFill>
                  <a:srgbClr val="000000"/>
                </a:solidFill>
                <a:latin typeface="Arial" panose="020B0604020202020204"/>
                <a:hlinkClick r:id="rId11"/>
              </a:rPr>
              <a:t>Hazard Mitigation Planning | FEMA.gov</a:t>
            </a:r>
            <a:r>
              <a:rPr lang="en-US" altLang="en-US" sz="1600">
                <a:solidFill>
                  <a:srgbClr val="000000"/>
                </a:solidFill>
                <a:latin typeface="Arial" panose="020B0604020202020204"/>
              </a:rPr>
              <a:t>  </a:t>
            </a:r>
          </a:p>
        </p:txBody>
      </p:sp>
      <p:sp>
        <p:nvSpPr>
          <p:cNvPr id="4" name="Slide Number Placeholder 3">
            <a:extLst>
              <a:ext uri="{FF2B5EF4-FFF2-40B4-BE49-F238E27FC236}">
                <a16:creationId xmlns:a16="http://schemas.microsoft.com/office/drawing/2014/main" id="{DFEC9FF1-958F-4787-B07D-5F6709D6A5C3}"/>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11</a:t>
            </a:fld>
            <a:endParaRPr lang="en-US"/>
          </a:p>
        </p:txBody>
      </p:sp>
    </p:spTree>
    <p:extLst>
      <p:ext uri="{BB962C8B-B14F-4D97-AF65-F5344CB8AC3E}">
        <p14:creationId xmlns:p14="http://schemas.microsoft.com/office/powerpoint/2010/main" val="11789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BBEB-9A83-4564-A529-640BB703B3B1}"/>
              </a:ext>
            </a:extLst>
          </p:cNvPr>
          <p:cNvSpPr>
            <a:spLocks noGrp="1"/>
          </p:cNvSpPr>
          <p:nvPr>
            <p:ph type="title"/>
          </p:nvPr>
        </p:nvSpPr>
        <p:spPr>
          <a:xfrm>
            <a:off x="738189" y="778800"/>
            <a:ext cx="10715627" cy="743347"/>
          </a:xfrm>
        </p:spPr>
        <p:txBody>
          <a:bodyPr/>
          <a:lstStyle/>
          <a:p>
            <a:pPr rtl="0" eaLnBrk="1" latinLnBrk="0" hangingPunct="1"/>
            <a:r>
              <a:rPr lang="en-US" sz="2700" kern="1200">
                <a:solidFill>
                  <a:srgbClr val="005188"/>
                </a:solidFill>
                <a:effectLst/>
                <a:latin typeface="Franklin Gothic Medium" panose="020B0603020102020204" pitchFamily="34" charset="0"/>
                <a:ea typeface="+mn-ea"/>
                <a:cs typeface="+mn-cs"/>
              </a:rPr>
              <a:t>Request for Extension to Meet Plan Requirements</a:t>
            </a:r>
            <a:endParaRPr lang="en-US">
              <a:effectLst/>
            </a:endParaRPr>
          </a:p>
          <a:p>
            <a:endParaRPr lang="en-US"/>
          </a:p>
        </p:txBody>
      </p:sp>
      <p:sp>
        <p:nvSpPr>
          <p:cNvPr id="12" name="Rectangle 11">
            <a:extLst>
              <a:ext uri="{FF2B5EF4-FFF2-40B4-BE49-F238E27FC236}">
                <a16:creationId xmlns:a16="http://schemas.microsoft.com/office/drawing/2014/main" id="{FE51CA8F-7A93-49CB-9BA3-153119738AB5}"/>
              </a:ext>
              <a:ext uri="{C183D7F6-B498-43B3-948B-1728B52AA6E4}">
                <adec:decorative xmlns:adec="http://schemas.microsoft.com/office/drawing/2017/decorative" val="1"/>
              </a:ext>
            </a:extLst>
          </p:cNvPr>
          <p:cNvSpPr/>
          <p:nvPr/>
        </p:nvSpPr>
        <p:spPr>
          <a:xfrm>
            <a:off x="384943" y="1844835"/>
            <a:ext cx="3018658" cy="3713516"/>
          </a:xfrm>
          <a:prstGeom prst="rect">
            <a:avLst/>
          </a:prstGeom>
          <a:solidFill>
            <a:srgbClr val="BABBBD">
              <a:lumMod val="40000"/>
              <a:lumOff val="60000"/>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B4FD4F7-6AF2-41DE-A210-C68E10FA2EBC}"/>
              </a:ext>
              <a:ext uri="{C183D7F6-B498-43B3-948B-1728B52AA6E4}">
                <adec:decorative xmlns:adec="http://schemas.microsoft.com/office/drawing/2017/decorative" val="1"/>
              </a:ext>
            </a:extLst>
          </p:cNvPr>
          <p:cNvSpPr/>
          <p:nvPr/>
        </p:nvSpPr>
        <p:spPr>
          <a:xfrm>
            <a:off x="266701" y="1710268"/>
            <a:ext cx="3276600" cy="3992032"/>
          </a:xfrm>
          <a:prstGeom prst="rect">
            <a:avLst/>
          </a:prstGeom>
          <a:noFill/>
          <a:ln w="25400" cap="flat" cmpd="sng" algn="ctr">
            <a:solidFill>
              <a:srgbClr val="BABB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DF320D6F-3186-4A6A-85D4-1A129F131F44}"/>
              </a:ext>
            </a:extLst>
          </p:cNvPr>
          <p:cNvSpPr/>
          <p:nvPr/>
        </p:nvSpPr>
        <p:spPr>
          <a:xfrm>
            <a:off x="534457" y="1970946"/>
            <a:ext cx="2704043" cy="3470053"/>
          </a:xfrm>
          <a:prstGeom prst="rect">
            <a:avLst/>
          </a:prstGeom>
        </p:spPr>
        <p:txBody>
          <a:bodyPr wrap="square">
            <a:spAutoFit/>
          </a:bodyPr>
          <a:lstStyle/>
          <a:p>
            <a:pPr>
              <a:lnSpc>
                <a:spcPts val="2600"/>
              </a:lnSpc>
              <a:spcAft>
                <a:spcPts val="300"/>
              </a:spcAft>
            </a:pPr>
            <a:r>
              <a:rPr lang="en-US" sz="2000" b="1">
                <a:solidFill>
                  <a:srgbClr val="000000">
                    <a:lumMod val="50000"/>
                    <a:lumOff val="50000"/>
                  </a:srgbClr>
                </a:solidFill>
              </a:rPr>
              <a:t>EXTRAORDINARY CIRCUMSTANCE</a:t>
            </a:r>
          </a:p>
          <a:p>
            <a:pPr>
              <a:lnSpc>
                <a:spcPts val="2100"/>
              </a:lnSpc>
            </a:pPr>
            <a:r>
              <a:rPr lang="en-US" sz="1600">
                <a:solidFill>
                  <a:srgbClr val="000000"/>
                </a:solidFill>
              </a:rPr>
              <a:t>If the Applicant or Local or Tribal Government where the dam is located does not have a mitigation plan that includes all dam risks, the Applicant may request a 12-month extension to meet this requirement in coordination with the Local or Tribal Government.  </a:t>
            </a:r>
          </a:p>
        </p:txBody>
      </p:sp>
      <p:sp>
        <p:nvSpPr>
          <p:cNvPr id="11" name="Content Placeholder 3">
            <a:extLst>
              <a:ext uri="{FF2B5EF4-FFF2-40B4-BE49-F238E27FC236}">
                <a16:creationId xmlns:a16="http://schemas.microsoft.com/office/drawing/2014/main" id="{4D56EC54-2AB2-463D-94B4-D73C4BFF6539}"/>
              </a:ext>
            </a:extLst>
          </p:cNvPr>
          <p:cNvSpPr txBox="1">
            <a:spLocks/>
          </p:cNvSpPr>
          <p:nvPr/>
        </p:nvSpPr>
        <p:spPr>
          <a:xfrm>
            <a:off x="3749040" y="1828800"/>
            <a:ext cx="7388860" cy="3968750"/>
          </a:xfrm>
          <a:prstGeom prst="rect">
            <a:avLst/>
          </a:prstGeom>
        </p:spPr>
        <p:txBody>
          <a:bodyPr vert="horz" lIns="91440" tIns="45720" rIns="91440" bIns="45720" rtlCol="0">
            <a:no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20000"/>
              </a:lnSpc>
              <a:spcBef>
                <a:spcPts val="480"/>
              </a:spcBef>
              <a:spcAft>
                <a:spcPts val="480"/>
              </a:spcAft>
              <a:buClr>
                <a:srgbClr val="BABBBD">
                  <a:lumMod val="75000"/>
                </a:srgbClr>
              </a:buClr>
              <a:buSzPct val="50000"/>
              <a:buFont typeface="Wingdings" charset="2"/>
              <a:buNone/>
              <a:tabLst/>
              <a:defRPr/>
            </a:pPr>
            <a:r>
              <a:rPr kumimoji="0" lang="en-US" sz="1800" b="1" i="0" u="none" strike="noStrike" kern="1200" cap="none" spc="0" normalizeH="0" baseline="0" noProof="0">
                <a:ln>
                  <a:noFill/>
                </a:ln>
                <a:solidFill>
                  <a:srgbClr val="000000"/>
                </a:solidFill>
                <a:effectLst/>
                <a:uLnTx/>
                <a:uFillTx/>
                <a:latin typeface="+mn-lt"/>
                <a:ea typeface="+mn-ea"/>
                <a:cs typeface="Arial" panose="020B0604020202020204" pitchFamily="34" charset="0"/>
              </a:rPr>
              <a:t>The request must be submitted by the HHPD grant Recipient to FEMA in the Non-Disaster Grants Management System (ND Grants) and include a written justification that identifies: </a:t>
            </a:r>
          </a:p>
          <a:p>
            <a:pPr marL="342900" marR="0" lvl="0" indent="-347472" algn="l" defTabSz="457200" rtl="0" eaLnBrk="1" fontAlgn="auto" latinLnBrk="0" hangingPunct="1">
              <a:lnSpc>
                <a:spcPct val="100000"/>
              </a:lnSpc>
              <a:spcBef>
                <a:spcPts val="1000"/>
              </a:spcBef>
              <a:spcAft>
                <a:spcPts val="0"/>
              </a:spcAft>
              <a:buClr>
                <a:srgbClr val="BABBBD">
                  <a:lumMod val="75000"/>
                </a:srgbClr>
              </a:buClr>
              <a:buSzTx/>
              <a:buFont typeface="Wingdings" charset="2"/>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Arial" panose="020B0604020202020204" pitchFamily="34" charset="0"/>
              </a:rPr>
              <a:t>The circumstance for not meeting the mitigation plan requirement;</a:t>
            </a:r>
          </a:p>
          <a:p>
            <a:pPr marL="342900" marR="0" lvl="0" indent="-347472" algn="l" defTabSz="457200" rtl="0" eaLnBrk="1" fontAlgn="auto" latinLnBrk="0" hangingPunct="1">
              <a:lnSpc>
                <a:spcPct val="100000"/>
              </a:lnSpc>
              <a:spcBef>
                <a:spcPts val="1000"/>
              </a:spcBef>
              <a:spcAft>
                <a:spcPts val="0"/>
              </a:spcAft>
              <a:buClr>
                <a:srgbClr val="BABBBD">
                  <a:lumMod val="75000"/>
                </a:srgbClr>
              </a:buClr>
              <a:buSzTx/>
              <a:buFont typeface="Wingdings" charset="2"/>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Arial" panose="020B0604020202020204" pitchFamily="34" charset="0"/>
              </a:rPr>
              <a:t>Explains what resources the recipient and/or subrecipient will use to update the FEMA-approved mitigation plan; and</a:t>
            </a:r>
          </a:p>
          <a:p>
            <a:pPr marL="342900" marR="0" lvl="0" indent="-347472" algn="l" defTabSz="457200" rtl="0" eaLnBrk="1" fontAlgn="auto" latinLnBrk="0" hangingPunct="1">
              <a:lnSpc>
                <a:spcPct val="100000"/>
              </a:lnSpc>
              <a:spcBef>
                <a:spcPts val="1000"/>
              </a:spcBef>
              <a:spcAft>
                <a:spcPts val="0"/>
              </a:spcAft>
              <a:buClr>
                <a:srgbClr val="BABBBD">
                  <a:lumMod val="75000"/>
                </a:srgbClr>
              </a:buClr>
              <a:buSzTx/>
              <a:buFont typeface="Wingdings" charset="2"/>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Arial" panose="020B0604020202020204" pitchFamily="34" charset="0"/>
              </a:rPr>
              <a:t>The schedule and milestones for the plan to be developed and approved by FEMA within twelve (12) months of the date FEMA approves the recipient grant scope of work (SOW) package. </a:t>
            </a:r>
          </a:p>
          <a:p>
            <a:pPr marL="742950" marR="0" lvl="1" indent="-285750" algn="l" defTabSz="457200" rtl="0" eaLnBrk="1" fontAlgn="auto" latinLnBrk="0" hangingPunct="1">
              <a:lnSpc>
                <a:spcPct val="100000"/>
              </a:lnSpc>
              <a:spcBef>
                <a:spcPts val="1000"/>
              </a:spcBef>
              <a:spcAft>
                <a:spcPts val="0"/>
              </a:spcAft>
              <a:buClr>
                <a:srgbClr val="BABBBD">
                  <a:lumMod val="75000"/>
                </a:srgbClr>
              </a:buClr>
              <a:buSzPct val="50000"/>
              <a:buFont typeface="Wingdings" charset="2"/>
              <a:buChar char=""/>
              <a:tabLst/>
              <a:defRPr/>
            </a:pPr>
            <a:endParaRPr kumimoji="0" lang="en-US" sz="20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342900" marR="0" lvl="0" indent="-347472" algn="l" defTabSz="457200" rtl="0" eaLnBrk="1" fontAlgn="auto" latinLnBrk="0" hangingPunct="1">
              <a:lnSpc>
                <a:spcPts val="2600"/>
              </a:lnSpc>
              <a:spcBef>
                <a:spcPts val="1000"/>
              </a:spcBef>
              <a:spcAft>
                <a:spcPts val="0"/>
              </a:spcAft>
              <a:buClr>
                <a:srgbClr val="BABBBD">
                  <a:lumMod val="75000"/>
                </a:srgbClr>
              </a:buClr>
              <a:buSzTx/>
              <a:buFont typeface="Wingdings" charset="2"/>
              <a:buChar char="§"/>
              <a:tabLst/>
              <a:defRPr/>
            </a:pPr>
            <a:endParaRPr kumimoji="0" lang="en-US" sz="22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342900" marR="0" lvl="0" indent="-347472" algn="l" defTabSz="457200" rtl="0" eaLnBrk="1" fontAlgn="auto" latinLnBrk="0" hangingPunct="1">
              <a:lnSpc>
                <a:spcPts val="2600"/>
              </a:lnSpc>
              <a:spcBef>
                <a:spcPts val="1000"/>
              </a:spcBef>
              <a:spcAft>
                <a:spcPts val="0"/>
              </a:spcAft>
              <a:buClr>
                <a:srgbClr val="BABBBD">
                  <a:lumMod val="75000"/>
                </a:srgbClr>
              </a:buClr>
              <a:buSzTx/>
              <a:buFont typeface="Wingdings" charset="2"/>
              <a:buChar char="§"/>
              <a:tabLst/>
              <a:defRPr/>
            </a:pPr>
            <a:endParaRPr kumimoji="0" lang="en-US" sz="22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99442D3-67B6-4ECE-B01A-EC26E6601EF2}"/>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12</a:t>
            </a:fld>
            <a:endParaRPr lang="en-US"/>
          </a:p>
        </p:txBody>
      </p:sp>
    </p:spTree>
    <p:extLst>
      <p:ext uri="{BB962C8B-B14F-4D97-AF65-F5344CB8AC3E}">
        <p14:creationId xmlns:p14="http://schemas.microsoft.com/office/powerpoint/2010/main" val="347482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6334-ACF9-4883-A258-25D1C250419F}"/>
              </a:ext>
            </a:extLst>
          </p:cNvPr>
          <p:cNvSpPr>
            <a:spLocks noGrp="1"/>
          </p:cNvSpPr>
          <p:nvPr>
            <p:ph type="title"/>
          </p:nvPr>
        </p:nvSpPr>
        <p:spPr>
          <a:xfrm>
            <a:off x="738186" y="734009"/>
            <a:ext cx="10715627" cy="743347"/>
          </a:xfrm>
        </p:spPr>
        <p:txBody>
          <a:bodyPr/>
          <a:lstStyle/>
          <a:p>
            <a:pPr rtl="0" eaLnBrk="1" fontAlgn="auto" latinLnBrk="0" hangingPunct="1"/>
            <a:r>
              <a:rPr lang="en-US" sz="2800" b="0" i="0" kern="1200" spc="0" baseline="0">
                <a:ln>
                  <a:noFill/>
                </a:ln>
                <a:solidFill>
                  <a:srgbClr val="005188"/>
                </a:solidFill>
                <a:effectLst/>
                <a:latin typeface="Franklin Gothic Medium" panose="020B0603020102020204" pitchFamily="34" charset="0"/>
                <a:ea typeface="+mn-ea"/>
                <a:cs typeface="Arial" panose="020B0604020202020204" pitchFamily="34" charset="0"/>
              </a:rPr>
              <a:t>Mitigation Planning Contacts</a:t>
            </a:r>
            <a:endParaRPr lang="en-US">
              <a:effectLst/>
            </a:endParaRPr>
          </a:p>
          <a:p>
            <a:endParaRPr lang="en-US"/>
          </a:p>
        </p:txBody>
      </p:sp>
      <p:sp>
        <p:nvSpPr>
          <p:cNvPr id="25" name="Content Placeholder 6">
            <a:extLst>
              <a:ext uri="{FF2B5EF4-FFF2-40B4-BE49-F238E27FC236}">
                <a16:creationId xmlns:a16="http://schemas.microsoft.com/office/drawing/2014/main" id="{C10E4080-5981-4481-9CBC-FF5CB9532CF5}"/>
              </a:ext>
            </a:extLst>
          </p:cNvPr>
          <p:cNvSpPr txBox="1">
            <a:spLocks/>
          </p:cNvSpPr>
          <p:nvPr/>
        </p:nvSpPr>
        <p:spPr>
          <a:xfrm>
            <a:off x="738189" y="1550058"/>
            <a:ext cx="7340600" cy="927516"/>
          </a:xfrm>
          <a:prstGeom prst="rect">
            <a:avLst/>
          </a:prstGeom>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600"/>
              </a:spcAft>
              <a:buClr>
                <a:srgbClr val="BABBBD">
                  <a:lumMod val="75000"/>
                </a:srgbClr>
              </a:buClr>
              <a:buSzTx/>
              <a:buFont typeface="Wingdings" charset="2"/>
              <a:buNone/>
              <a:tabLst/>
              <a:defRPr/>
            </a:pPr>
            <a:r>
              <a:rPr kumimoji="0" lang="en-US" sz="1800" b="1" i="0" u="none" strike="noStrike" kern="1200" cap="none" spc="0" normalizeH="0" baseline="0" noProof="0">
                <a:ln>
                  <a:noFill/>
                </a:ln>
                <a:solidFill>
                  <a:srgbClr val="000000"/>
                </a:solidFill>
                <a:effectLst/>
                <a:uLnTx/>
                <a:uFillTx/>
                <a:latin typeface="+mn-lt"/>
                <a:ea typeface="+mn-ea"/>
                <a:cs typeface="Arial" panose="020B0604020202020204" pitchFamily="34" charset="0"/>
              </a:rPr>
              <a:t>The following resources are available if you still have questions or need technical assistance and training on mitigation planning:</a:t>
            </a:r>
          </a:p>
        </p:txBody>
      </p:sp>
      <p:grpSp>
        <p:nvGrpSpPr>
          <p:cNvPr id="32" name="Group 362" descr="Tools">
            <a:extLst>
              <a:ext uri="{FF2B5EF4-FFF2-40B4-BE49-F238E27FC236}">
                <a16:creationId xmlns:a16="http://schemas.microsoft.com/office/drawing/2014/main" id="{F28B71DA-49B2-43FD-AACA-3EA9D6F8CE02}"/>
              </a:ext>
            </a:extLst>
          </p:cNvPr>
          <p:cNvGrpSpPr>
            <a:grpSpLocks noChangeAspect="1"/>
          </p:cNvGrpSpPr>
          <p:nvPr/>
        </p:nvGrpSpPr>
        <p:grpSpPr bwMode="auto">
          <a:xfrm>
            <a:off x="891241" y="2359180"/>
            <a:ext cx="536363" cy="497499"/>
            <a:chOff x="3907" y="1313"/>
            <a:chExt cx="483" cy="448"/>
          </a:xfrm>
          <a:solidFill>
            <a:srgbClr val="005188"/>
          </a:solidFill>
        </p:grpSpPr>
        <p:sp>
          <p:nvSpPr>
            <p:cNvPr id="33" name="Freeform 364">
              <a:extLst>
                <a:ext uri="{FF2B5EF4-FFF2-40B4-BE49-F238E27FC236}">
                  <a16:creationId xmlns:a16="http://schemas.microsoft.com/office/drawing/2014/main" id="{D49B58CF-AE65-4A39-B043-A91EFF9B9EA2}"/>
                </a:ext>
              </a:extLst>
            </p:cNvPr>
            <p:cNvSpPr>
              <a:spLocks/>
            </p:cNvSpPr>
            <p:nvPr/>
          </p:nvSpPr>
          <p:spPr bwMode="auto">
            <a:xfrm>
              <a:off x="3907" y="1313"/>
              <a:ext cx="456" cy="448"/>
            </a:xfrm>
            <a:custGeom>
              <a:avLst/>
              <a:gdLst>
                <a:gd name="T0" fmla="*/ 287 w 3193"/>
                <a:gd name="T1" fmla="*/ 0 h 3137"/>
                <a:gd name="T2" fmla="*/ 1044 w 3193"/>
                <a:gd name="T3" fmla="*/ 539 h 3137"/>
                <a:gd name="T4" fmla="*/ 951 w 3193"/>
                <a:gd name="T5" fmla="*/ 630 h 3137"/>
                <a:gd name="T6" fmla="*/ 1796 w 3193"/>
                <a:gd name="T7" fmla="*/ 1457 h 3137"/>
                <a:gd name="T8" fmla="*/ 1917 w 3193"/>
                <a:gd name="T9" fmla="*/ 1335 h 3137"/>
                <a:gd name="T10" fmla="*/ 3193 w 3193"/>
                <a:gd name="T11" fmla="*/ 2584 h 3137"/>
                <a:gd name="T12" fmla="*/ 2626 w 3193"/>
                <a:gd name="T13" fmla="*/ 3137 h 3137"/>
                <a:gd name="T14" fmla="*/ 1350 w 3193"/>
                <a:gd name="T15" fmla="*/ 1887 h 3137"/>
                <a:gd name="T16" fmla="*/ 1486 w 3193"/>
                <a:gd name="T17" fmla="*/ 1760 h 3137"/>
                <a:gd name="T18" fmla="*/ 642 w 3193"/>
                <a:gd name="T19" fmla="*/ 933 h 3137"/>
                <a:gd name="T20" fmla="*/ 550 w 3193"/>
                <a:gd name="T21" fmla="*/ 1024 h 3137"/>
                <a:gd name="T22" fmla="*/ 0 w 3193"/>
                <a:gd name="T23" fmla="*/ 283 h 3137"/>
                <a:gd name="T24" fmla="*/ 287 w 3193"/>
                <a:gd name="T25" fmla="*/ 0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93" h="3137">
                  <a:moveTo>
                    <a:pt x="287" y="0"/>
                  </a:moveTo>
                  <a:lnTo>
                    <a:pt x="1044" y="539"/>
                  </a:lnTo>
                  <a:lnTo>
                    <a:pt x="951" y="630"/>
                  </a:lnTo>
                  <a:lnTo>
                    <a:pt x="1796" y="1457"/>
                  </a:lnTo>
                  <a:lnTo>
                    <a:pt x="1917" y="1335"/>
                  </a:lnTo>
                  <a:lnTo>
                    <a:pt x="3193" y="2584"/>
                  </a:lnTo>
                  <a:lnTo>
                    <a:pt x="2626" y="3137"/>
                  </a:lnTo>
                  <a:lnTo>
                    <a:pt x="1350" y="1887"/>
                  </a:lnTo>
                  <a:lnTo>
                    <a:pt x="1486" y="1760"/>
                  </a:lnTo>
                  <a:lnTo>
                    <a:pt x="642" y="933"/>
                  </a:lnTo>
                  <a:lnTo>
                    <a:pt x="550" y="1024"/>
                  </a:lnTo>
                  <a:lnTo>
                    <a:pt x="0" y="283"/>
                  </a:lnTo>
                  <a:lnTo>
                    <a:pt x="28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panose="020B0604020202020204"/>
              </a:endParaRPr>
            </a:p>
          </p:txBody>
        </p:sp>
        <p:sp>
          <p:nvSpPr>
            <p:cNvPr id="34" name="Freeform 365">
              <a:extLst>
                <a:ext uri="{FF2B5EF4-FFF2-40B4-BE49-F238E27FC236}">
                  <a16:creationId xmlns:a16="http://schemas.microsoft.com/office/drawing/2014/main" id="{7C172755-B997-4C52-9476-5852E14A646C}"/>
                </a:ext>
              </a:extLst>
            </p:cNvPr>
            <p:cNvSpPr>
              <a:spLocks/>
            </p:cNvSpPr>
            <p:nvPr/>
          </p:nvSpPr>
          <p:spPr bwMode="auto">
            <a:xfrm>
              <a:off x="4144" y="1313"/>
              <a:ext cx="246" cy="222"/>
            </a:xfrm>
            <a:custGeom>
              <a:avLst/>
              <a:gdLst>
                <a:gd name="T0" fmla="*/ 964 w 1727"/>
                <a:gd name="T1" fmla="*/ 0 h 1551"/>
                <a:gd name="T2" fmla="*/ 1026 w 1727"/>
                <a:gd name="T3" fmla="*/ 4 h 1551"/>
                <a:gd name="T4" fmla="*/ 1089 w 1727"/>
                <a:gd name="T5" fmla="*/ 14 h 1551"/>
                <a:gd name="T6" fmla="*/ 1150 w 1727"/>
                <a:gd name="T7" fmla="*/ 28 h 1551"/>
                <a:gd name="T8" fmla="*/ 630 w 1727"/>
                <a:gd name="T9" fmla="*/ 538 h 1551"/>
                <a:gd name="T10" fmla="*/ 1177 w 1727"/>
                <a:gd name="T11" fmla="*/ 1076 h 1551"/>
                <a:gd name="T12" fmla="*/ 1699 w 1727"/>
                <a:gd name="T13" fmla="*/ 564 h 1551"/>
                <a:gd name="T14" fmla="*/ 1714 w 1727"/>
                <a:gd name="T15" fmla="*/ 625 h 1551"/>
                <a:gd name="T16" fmla="*/ 1723 w 1727"/>
                <a:gd name="T17" fmla="*/ 686 h 1551"/>
                <a:gd name="T18" fmla="*/ 1727 w 1727"/>
                <a:gd name="T19" fmla="*/ 748 h 1551"/>
                <a:gd name="T20" fmla="*/ 1727 w 1727"/>
                <a:gd name="T21" fmla="*/ 810 h 1551"/>
                <a:gd name="T22" fmla="*/ 1721 w 1727"/>
                <a:gd name="T23" fmla="*/ 871 h 1551"/>
                <a:gd name="T24" fmla="*/ 1711 w 1727"/>
                <a:gd name="T25" fmla="*/ 932 h 1551"/>
                <a:gd name="T26" fmla="*/ 1696 w 1727"/>
                <a:gd name="T27" fmla="*/ 992 h 1551"/>
                <a:gd name="T28" fmla="*/ 1675 w 1727"/>
                <a:gd name="T29" fmla="*/ 1052 h 1551"/>
                <a:gd name="T30" fmla="*/ 1649 w 1727"/>
                <a:gd name="T31" fmla="*/ 1109 h 1551"/>
                <a:gd name="T32" fmla="*/ 1619 w 1727"/>
                <a:gd name="T33" fmla="*/ 1165 h 1551"/>
                <a:gd name="T34" fmla="*/ 1583 w 1727"/>
                <a:gd name="T35" fmla="*/ 1219 h 1551"/>
                <a:gd name="T36" fmla="*/ 1543 w 1727"/>
                <a:gd name="T37" fmla="*/ 1270 h 1551"/>
                <a:gd name="T38" fmla="*/ 1497 w 1727"/>
                <a:gd name="T39" fmla="*/ 1319 h 1551"/>
                <a:gd name="T40" fmla="*/ 1448 w 1727"/>
                <a:gd name="T41" fmla="*/ 1362 h 1551"/>
                <a:gd name="T42" fmla="*/ 1398 w 1727"/>
                <a:gd name="T43" fmla="*/ 1402 h 1551"/>
                <a:gd name="T44" fmla="*/ 1343 w 1727"/>
                <a:gd name="T45" fmla="*/ 1436 h 1551"/>
                <a:gd name="T46" fmla="*/ 1288 w 1727"/>
                <a:gd name="T47" fmla="*/ 1465 h 1551"/>
                <a:gd name="T48" fmla="*/ 1231 w 1727"/>
                <a:gd name="T49" fmla="*/ 1490 h 1551"/>
                <a:gd name="T50" fmla="*/ 1172 w 1727"/>
                <a:gd name="T51" fmla="*/ 1510 h 1551"/>
                <a:gd name="T52" fmla="*/ 1112 w 1727"/>
                <a:gd name="T53" fmla="*/ 1524 h 1551"/>
                <a:gd name="T54" fmla="*/ 1052 w 1727"/>
                <a:gd name="T55" fmla="*/ 1536 h 1551"/>
                <a:gd name="T56" fmla="*/ 990 w 1727"/>
                <a:gd name="T57" fmla="*/ 1541 h 1551"/>
                <a:gd name="T58" fmla="*/ 929 w 1727"/>
                <a:gd name="T59" fmla="*/ 1542 h 1551"/>
                <a:gd name="T60" fmla="*/ 867 w 1727"/>
                <a:gd name="T61" fmla="*/ 1539 h 1551"/>
                <a:gd name="T62" fmla="*/ 806 w 1727"/>
                <a:gd name="T63" fmla="*/ 1532 h 1551"/>
                <a:gd name="T64" fmla="*/ 745 w 1727"/>
                <a:gd name="T65" fmla="*/ 1518 h 1551"/>
                <a:gd name="T66" fmla="*/ 711 w 1727"/>
                <a:gd name="T67" fmla="*/ 1551 h 1551"/>
                <a:gd name="T68" fmla="*/ 292 w 1727"/>
                <a:gd name="T69" fmla="*/ 1142 h 1551"/>
                <a:gd name="T70" fmla="*/ 139 w 1727"/>
                <a:gd name="T71" fmla="*/ 1293 h 1551"/>
                <a:gd name="T72" fmla="*/ 0 w 1727"/>
                <a:gd name="T73" fmla="*/ 1156 h 1551"/>
                <a:gd name="T74" fmla="*/ 182 w 1727"/>
                <a:gd name="T75" fmla="*/ 977 h 1551"/>
                <a:gd name="T76" fmla="*/ 167 w 1727"/>
                <a:gd name="T77" fmla="*/ 917 h 1551"/>
                <a:gd name="T78" fmla="*/ 158 w 1727"/>
                <a:gd name="T79" fmla="*/ 856 h 1551"/>
                <a:gd name="T80" fmla="*/ 153 w 1727"/>
                <a:gd name="T81" fmla="*/ 795 h 1551"/>
                <a:gd name="T82" fmla="*/ 153 w 1727"/>
                <a:gd name="T83" fmla="*/ 733 h 1551"/>
                <a:gd name="T84" fmla="*/ 159 w 1727"/>
                <a:gd name="T85" fmla="*/ 671 h 1551"/>
                <a:gd name="T86" fmla="*/ 169 w 1727"/>
                <a:gd name="T87" fmla="*/ 611 h 1551"/>
                <a:gd name="T88" fmla="*/ 184 w 1727"/>
                <a:gd name="T89" fmla="*/ 551 h 1551"/>
                <a:gd name="T90" fmla="*/ 204 w 1727"/>
                <a:gd name="T91" fmla="*/ 492 h 1551"/>
                <a:gd name="T92" fmla="*/ 230 w 1727"/>
                <a:gd name="T93" fmla="*/ 434 h 1551"/>
                <a:gd name="T94" fmla="*/ 260 w 1727"/>
                <a:gd name="T95" fmla="*/ 379 h 1551"/>
                <a:gd name="T96" fmla="*/ 296 w 1727"/>
                <a:gd name="T97" fmla="*/ 325 h 1551"/>
                <a:gd name="T98" fmla="*/ 336 w 1727"/>
                <a:gd name="T99" fmla="*/ 274 h 1551"/>
                <a:gd name="T100" fmla="*/ 381 w 1727"/>
                <a:gd name="T101" fmla="*/ 226 h 1551"/>
                <a:gd name="T102" fmla="*/ 430 w 1727"/>
                <a:gd name="T103" fmla="*/ 181 h 1551"/>
                <a:gd name="T104" fmla="*/ 483 w 1727"/>
                <a:gd name="T105" fmla="*/ 141 h 1551"/>
                <a:gd name="T106" fmla="*/ 538 w 1727"/>
                <a:gd name="T107" fmla="*/ 106 h 1551"/>
                <a:gd name="T108" fmla="*/ 595 w 1727"/>
                <a:gd name="T109" fmla="*/ 76 h 1551"/>
                <a:gd name="T110" fmla="*/ 654 w 1727"/>
                <a:gd name="T111" fmla="*/ 51 h 1551"/>
                <a:gd name="T112" fmla="*/ 715 w 1727"/>
                <a:gd name="T113" fmla="*/ 31 h 1551"/>
                <a:gd name="T114" fmla="*/ 775 w 1727"/>
                <a:gd name="T115" fmla="*/ 16 h 1551"/>
                <a:gd name="T116" fmla="*/ 838 w 1727"/>
                <a:gd name="T117" fmla="*/ 5 h 1551"/>
                <a:gd name="T118" fmla="*/ 901 w 1727"/>
                <a:gd name="T119" fmla="*/ 0 h 1551"/>
                <a:gd name="T120" fmla="*/ 964 w 1727"/>
                <a:gd name="T121"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7" h="1551">
                  <a:moveTo>
                    <a:pt x="964" y="0"/>
                  </a:moveTo>
                  <a:lnTo>
                    <a:pt x="1026" y="4"/>
                  </a:lnTo>
                  <a:lnTo>
                    <a:pt x="1089" y="14"/>
                  </a:lnTo>
                  <a:lnTo>
                    <a:pt x="1150" y="28"/>
                  </a:lnTo>
                  <a:lnTo>
                    <a:pt x="630" y="538"/>
                  </a:lnTo>
                  <a:lnTo>
                    <a:pt x="1177" y="1076"/>
                  </a:lnTo>
                  <a:lnTo>
                    <a:pt x="1699" y="564"/>
                  </a:lnTo>
                  <a:lnTo>
                    <a:pt x="1714" y="625"/>
                  </a:lnTo>
                  <a:lnTo>
                    <a:pt x="1723" y="686"/>
                  </a:lnTo>
                  <a:lnTo>
                    <a:pt x="1727" y="748"/>
                  </a:lnTo>
                  <a:lnTo>
                    <a:pt x="1727" y="810"/>
                  </a:lnTo>
                  <a:lnTo>
                    <a:pt x="1721" y="871"/>
                  </a:lnTo>
                  <a:lnTo>
                    <a:pt x="1711" y="932"/>
                  </a:lnTo>
                  <a:lnTo>
                    <a:pt x="1696" y="992"/>
                  </a:lnTo>
                  <a:lnTo>
                    <a:pt x="1675" y="1052"/>
                  </a:lnTo>
                  <a:lnTo>
                    <a:pt x="1649" y="1109"/>
                  </a:lnTo>
                  <a:lnTo>
                    <a:pt x="1619" y="1165"/>
                  </a:lnTo>
                  <a:lnTo>
                    <a:pt x="1583" y="1219"/>
                  </a:lnTo>
                  <a:lnTo>
                    <a:pt x="1543" y="1270"/>
                  </a:lnTo>
                  <a:lnTo>
                    <a:pt x="1497" y="1319"/>
                  </a:lnTo>
                  <a:lnTo>
                    <a:pt x="1448" y="1362"/>
                  </a:lnTo>
                  <a:lnTo>
                    <a:pt x="1398" y="1402"/>
                  </a:lnTo>
                  <a:lnTo>
                    <a:pt x="1343" y="1436"/>
                  </a:lnTo>
                  <a:lnTo>
                    <a:pt x="1288" y="1465"/>
                  </a:lnTo>
                  <a:lnTo>
                    <a:pt x="1231" y="1490"/>
                  </a:lnTo>
                  <a:lnTo>
                    <a:pt x="1172" y="1510"/>
                  </a:lnTo>
                  <a:lnTo>
                    <a:pt x="1112" y="1524"/>
                  </a:lnTo>
                  <a:lnTo>
                    <a:pt x="1052" y="1536"/>
                  </a:lnTo>
                  <a:lnTo>
                    <a:pt x="990" y="1541"/>
                  </a:lnTo>
                  <a:lnTo>
                    <a:pt x="929" y="1542"/>
                  </a:lnTo>
                  <a:lnTo>
                    <a:pt x="867" y="1539"/>
                  </a:lnTo>
                  <a:lnTo>
                    <a:pt x="806" y="1532"/>
                  </a:lnTo>
                  <a:lnTo>
                    <a:pt x="745" y="1518"/>
                  </a:lnTo>
                  <a:lnTo>
                    <a:pt x="711" y="1551"/>
                  </a:lnTo>
                  <a:lnTo>
                    <a:pt x="292" y="1142"/>
                  </a:lnTo>
                  <a:lnTo>
                    <a:pt x="139" y="1293"/>
                  </a:lnTo>
                  <a:lnTo>
                    <a:pt x="0" y="1156"/>
                  </a:lnTo>
                  <a:lnTo>
                    <a:pt x="182" y="977"/>
                  </a:lnTo>
                  <a:lnTo>
                    <a:pt x="167" y="917"/>
                  </a:lnTo>
                  <a:lnTo>
                    <a:pt x="158" y="856"/>
                  </a:lnTo>
                  <a:lnTo>
                    <a:pt x="153" y="795"/>
                  </a:lnTo>
                  <a:lnTo>
                    <a:pt x="153" y="733"/>
                  </a:lnTo>
                  <a:lnTo>
                    <a:pt x="159" y="671"/>
                  </a:lnTo>
                  <a:lnTo>
                    <a:pt x="169" y="611"/>
                  </a:lnTo>
                  <a:lnTo>
                    <a:pt x="184" y="551"/>
                  </a:lnTo>
                  <a:lnTo>
                    <a:pt x="204" y="492"/>
                  </a:lnTo>
                  <a:lnTo>
                    <a:pt x="230" y="434"/>
                  </a:lnTo>
                  <a:lnTo>
                    <a:pt x="260" y="379"/>
                  </a:lnTo>
                  <a:lnTo>
                    <a:pt x="296" y="325"/>
                  </a:lnTo>
                  <a:lnTo>
                    <a:pt x="336" y="274"/>
                  </a:lnTo>
                  <a:lnTo>
                    <a:pt x="381" y="226"/>
                  </a:lnTo>
                  <a:lnTo>
                    <a:pt x="430" y="181"/>
                  </a:lnTo>
                  <a:lnTo>
                    <a:pt x="483" y="141"/>
                  </a:lnTo>
                  <a:lnTo>
                    <a:pt x="538" y="106"/>
                  </a:lnTo>
                  <a:lnTo>
                    <a:pt x="595" y="76"/>
                  </a:lnTo>
                  <a:lnTo>
                    <a:pt x="654" y="51"/>
                  </a:lnTo>
                  <a:lnTo>
                    <a:pt x="715" y="31"/>
                  </a:lnTo>
                  <a:lnTo>
                    <a:pt x="775" y="16"/>
                  </a:lnTo>
                  <a:lnTo>
                    <a:pt x="838" y="5"/>
                  </a:lnTo>
                  <a:lnTo>
                    <a:pt x="901" y="0"/>
                  </a:lnTo>
                  <a:lnTo>
                    <a:pt x="9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panose="020B0604020202020204"/>
              </a:endParaRPr>
            </a:p>
          </p:txBody>
        </p:sp>
        <p:sp>
          <p:nvSpPr>
            <p:cNvPr id="35" name="Freeform 366">
              <a:extLst>
                <a:ext uri="{FF2B5EF4-FFF2-40B4-BE49-F238E27FC236}">
                  <a16:creationId xmlns:a16="http://schemas.microsoft.com/office/drawing/2014/main" id="{C7AB7EB9-67B3-441E-A6A1-C257FBD0BE63}"/>
                </a:ext>
              </a:extLst>
            </p:cNvPr>
            <p:cNvSpPr>
              <a:spLocks/>
            </p:cNvSpPr>
            <p:nvPr/>
          </p:nvSpPr>
          <p:spPr bwMode="auto">
            <a:xfrm>
              <a:off x="3935" y="1545"/>
              <a:ext cx="198" cy="216"/>
            </a:xfrm>
            <a:custGeom>
              <a:avLst/>
              <a:gdLst>
                <a:gd name="T0" fmla="*/ 986 w 1391"/>
                <a:gd name="T1" fmla="*/ 0 h 1513"/>
                <a:gd name="T2" fmla="*/ 1125 w 1391"/>
                <a:gd name="T3" fmla="*/ 136 h 1513"/>
                <a:gd name="T4" fmla="*/ 972 w 1391"/>
                <a:gd name="T5" fmla="*/ 287 h 1513"/>
                <a:gd name="T6" fmla="*/ 1391 w 1391"/>
                <a:gd name="T7" fmla="*/ 696 h 1513"/>
                <a:gd name="T8" fmla="*/ 557 w 1391"/>
                <a:gd name="T9" fmla="*/ 1513 h 1513"/>
                <a:gd name="T10" fmla="*/ 0 w 1391"/>
                <a:gd name="T11" fmla="*/ 966 h 1513"/>
                <a:gd name="T12" fmla="*/ 986 w 1391"/>
                <a:gd name="T13" fmla="*/ 0 h 1513"/>
              </a:gdLst>
              <a:ahLst/>
              <a:cxnLst>
                <a:cxn ang="0">
                  <a:pos x="T0" y="T1"/>
                </a:cxn>
                <a:cxn ang="0">
                  <a:pos x="T2" y="T3"/>
                </a:cxn>
                <a:cxn ang="0">
                  <a:pos x="T4" y="T5"/>
                </a:cxn>
                <a:cxn ang="0">
                  <a:pos x="T6" y="T7"/>
                </a:cxn>
                <a:cxn ang="0">
                  <a:pos x="T8" y="T9"/>
                </a:cxn>
                <a:cxn ang="0">
                  <a:pos x="T10" y="T11"/>
                </a:cxn>
                <a:cxn ang="0">
                  <a:pos x="T12" y="T13"/>
                </a:cxn>
              </a:cxnLst>
              <a:rect l="0" t="0" r="r" b="b"/>
              <a:pathLst>
                <a:path w="1391" h="1513">
                  <a:moveTo>
                    <a:pt x="986" y="0"/>
                  </a:moveTo>
                  <a:lnTo>
                    <a:pt x="1125" y="136"/>
                  </a:lnTo>
                  <a:lnTo>
                    <a:pt x="972" y="287"/>
                  </a:lnTo>
                  <a:lnTo>
                    <a:pt x="1391" y="696"/>
                  </a:lnTo>
                  <a:lnTo>
                    <a:pt x="557" y="1513"/>
                  </a:lnTo>
                  <a:lnTo>
                    <a:pt x="0" y="966"/>
                  </a:lnTo>
                  <a:lnTo>
                    <a:pt x="98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panose="020B0604020202020204"/>
              </a:endParaRPr>
            </a:p>
          </p:txBody>
        </p:sp>
      </p:grpSp>
      <p:sp>
        <p:nvSpPr>
          <p:cNvPr id="30" name="Rectangle 29">
            <a:extLst>
              <a:ext uri="{FF2B5EF4-FFF2-40B4-BE49-F238E27FC236}">
                <a16:creationId xmlns:a16="http://schemas.microsoft.com/office/drawing/2014/main" id="{3DF40647-EE03-44EC-89C9-42C913C2471B}"/>
              </a:ext>
            </a:extLst>
          </p:cNvPr>
          <p:cNvSpPr/>
          <p:nvPr/>
        </p:nvSpPr>
        <p:spPr>
          <a:xfrm>
            <a:off x="1660805" y="2359180"/>
            <a:ext cx="5947703" cy="338554"/>
          </a:xfrm>
          <a:prstGeom prst="rect">
            <a:avLst/>
          </a:prstGeom>
        </p:spPr>
        <p:txBody>
          <a:bodyPr wrap="square">
            <a:spAutoFit/>
          </a:bodyPr>
          <a:lstStyle/>
          <a:p>
            <a:pPr>
              <a:spcBef>
                <a:spcPct val="0"/>
              </a:spcBef>
            </a:pPr>
            <a:r>
              <a:rPr lang="en-US" sz="1600">
                <a:solidFill>
                  <a:srgbClr val="000000"/>
                </a:solidFill>
              </a:rPr>
              <a:t>Senior Regional Mitigation Planner in your </a:t>
            </a:r>
            <a:r>
              <a:rPr lang="en-US" sz="1600" b="1" u="sng">
                <a:solidFill>
                  <a:srgbClr val="000000"/>
                </a:solidFill>
                <a:hlinkClick r:id="rId3"/>
              </a:rPr>
              <a:t>FEMA regional office</a:t>
            </a:r>
            <a:endParaRPr lang="en-US" sz="1600" b="1" u="sng">
              <a:solidFill>
                <a:srgbClr val="005288"/>
              </a:solidFill>
            </a:endParaRPr>
          </a:p>
        </p:txBody>
      </p:sp>
      <p:sp>
        <p:nvSpPr>
          <p:cNvPr id="29" name="Freeform 361" descr="Helpline assistant ">
            <a:extLst>
              <a:ext uri="{FF2B5EF4-FFF2-40B4-BE49-F238E27FC236}">
                <a16:creationId xmlns:a16="http://schemas.microsoft.com/office/drawing/2014/main" id="{7D72539A-5B49-4E3A-8C90-D2BA5F729316}"/>
              </a:ext>
            </a:extLst>
          </p:cNvPr>
          <p:cNvSpPr>
            <a:spLocks noEditPoints="1"/>
          </p:cNvSpPr>
          <p:nvPr/>
        </p:nvSpPr>
        <p:spPr bwMode="auto">
          <a:xfrm>
            <a:off x="891241" y="3118246"/>
            <a:ext cx="597972" cy="679313"/>
          </a:xfrm>
          <a:custGeom>
            <a:avLst/>
            <a:gdLst/>
            <a:ahLst/>
            <a:cxnLst>
              <a:cxn ang="0">
                <a:pos x="107" y="50"/>
              </a:cxn>
              <a:cxn ang="0">
                <a:pos x="59" y="6"/>
              </a:cxn>
              <a:cxn ang="0">
                <a:pos x="12" y="50"/>
              </a:cxn>
              <a:cxn ang="0">
                <a:pos x="16" y="50"/>
              </a:cxn>
              <a:cxn ang="0">
                <a:pos x="25" y="26"/>
              </a:cxn>
              <a:cxn ang="0">
                <a:pos x="59" y="11"/>
              </a:cxn>
              <a:cxn ang="0">
                <a:pos x="93" y="26"/>
              </a:cxn>
              <a:cxn ang="0">
                <a:pos x="103" y="50"/>
              </a:cxn>
              <a:cxn ang="0">
                <a:pos x="107" y="50"/>
              </a:cxn>
              <a:cxn ang="0">
                <a:pos x="96" y="64"/>
              </a:cxn>
              <a:cxn ang="0">
                <a:pos x="96" y="56"/>
              </a:cxn>
              <a:cxn ang="0">
                <a:pos x="72" y="47"/>
              </a:cxn>
              <a:cxn ang="0">
                <a:pos x="75" y="54"/>
              </a:cxn>
              <a:cxn ang="0">
                <a:pos x="46" y="38"/>
              </a:cxn>
              <a:cxn ang="0">
                <a:pos x="45" y="36"/>
              </a:cxn>
              <a:cxn ang="0">
                <a:pos x="45" y="36"/>
              </a:cxn>
              <a:cxn ang="0">
                <a:pos x="45" y="36"/>
              </a:cxn>
              <a:cxn ang="0">
                <a:pos x="42" y="34"/>
              </a:cxn>
              <a:cxn ang="0">
                <a:pos x="22" y="59"/>
              </a:cxn>
              <a:cxn ang="0">
                <a:pos x="22" y="64"/>
              </a:cxn>
              <a:cxn ang="0">
                <a:pos x="25" y="79"/>
              </a:cxn>
              <a:cxn ang="0">
                <a:pos x="49" y="89"/>
              </a:cxn>
              <a:cxn ang="0">
                <a:pos x="58" y="84"/>
              </a:cxn>
              <a:cxn ang="0">
                <a:pos x="68" y="92"/>
              </a:cxn>
              <a:cxn ang="0">
                <a:pos x="58" y="99"/>
              </a:cxn>
              <a:cxn ang="0">
                <a:pos x="49" y="94"/>
              </a:cxn>
              <a:cxn ang="0">
                <a:pos x="30" y="90"/>
              </a:cxn>
              <a:cxn ang="0">
                <a:pos x="59" y="109"/>
              </a:cxn>
              <a:cxn ang="0">
                <a:pos x="96" y="64"/>
              </a:cxn>
              <a:cxn ang="0">
                <a:pos x="119" y="60"/>
              </a:cxn>
              <a:cxn ang="0">
                <a:pos x="119" y="72"/>
              </a:cxn>
              <a:cxn ang="0">
                <a:pos x="108" y="82"/>
              </a:cxn>
              <a:cxn ang="0">
                <a:pos x="100" y="82"/>
              </a:cxn>
              <a:cxn ang="0">
                <a:pos x="59" y="116"/>
              </a:cxn>
              <a:cxn ang="0">
                <a:pos x="18" y="82"/>
              </a:cxn>
              <a:cxn ang="0">
                <a:pos x="10" y="82"/>
              </a:cxn>
              <a:cxn ang="0">
                <a:pos x="0" y="72"/>
              </a:cxn>
              <a:cxn ang="0">
                <a:pos x="0" y="60"/>
              </a:cxn>
              <a:cxn ang="0">
                <a:pos x="5" y="51"/>
              </a:cxn>
              <a:cxn ang="0">
                <a:pos x="20" y="13"/>
              </a:cxn>
              <a:cxn ang="0">
                <a:pos x="59" y="0"/>
              </a:cxn>
              <a:cxn ang="0">
                <a:pos x="99" y="13"/>
              </a:cxn>
              <a:cxn ang="0">
                <a:pos x="113" y="51"/>
              </a:cxn>
              <a:cxn ang="0">
                <a:pos x="119" y="60"/>
              </a:cxn>
              <a:cxn ang="0">
                <a:pos x="75" y="58"/>
              </a:cxn>
              <a:cxn ang="0">
                <a:pos x="69" y="64"/>
              </a:cxn>
              <a:cxn ang="0">
                <a:pos x="75" y="70"/>
              </a:cxn>
              <a:cxn ang="0">
                <a:pos x="81" y="64"/>
              </a:cxn>
              <a:cxn ang="0">
                <a:pos x="75" y="58"/>
              </a:cxn>
              <a:cxn ang="0">
                <a:pos x="50" y="64"/>
              </a:cxn>
              <a:cxn ang="0">
                <a:pos x="44" y="70"/>
              </a:cxn>
              <a:cxn ang="0">
                <a:pos x="38" y="64"/>
              </a:cxn>
              <a:cxn ang="0">
                <a:pos x="44" y="58"/>
              </a:cxn>
              <a:cxn ang="0">
                <a:pos x="50" y="64"/>
              </a:cxn>
            </a:cxnLst>
            <a:rect l="0" t="0" r="r" b="b"/>
            <a:pathLst>
              <a:path w="119" h="116">
                <a:moveTo>
                  <a:pt x="107" y="50"/>
                </a:moveTo>
                <a:cubicBezTo>
                  <a:pt x="106" y="21"/>
                  <a:pt x="90" y="6"/>
                  <a:pt x="59" y="6"/>
                </a:cubicBezTo>
                <a:cubicBezTo>
                  <a:pt x="29" y="6"/>
                  <a:pt x="12" y="21"/>
                  <a:pt x="12" y="50"/>
                </a:cubicBezTo>
                <a:cubicBezTo>
                  <a:pt x="16" y="50"/>
                  <a:pt x="16" y="50"/>
                  <a:pt x="16" y="50"/>
                </a:cubicBezTo>
                <a:cubicBezTo>
                  <a:pt x="17" y="40"/>
                  <a:pt x="20" y="32"/>
                  <a:pt x="25" y="26"/>
                </a:cubicBezTo>
                <a:cubicBezTo>
                  <a:pt x="33" y="16"/>
                  <a:pt x="44" y="11"/>
                  <a:pt x="59" y="11"/>
                </a:cubicBezTo>
                <a:cubicBezTo>
                  <a:pt x="74" y="11"/>
                  <a:pt x="86" y="16"/>
                  <a:pt x="93" y="26"/>
                </a:cubicBezTo>
                <a:cubicBezTo>
                  <a:pt x="98" y="32"/>
                  <a:pt x="101" y="40"/>
                  <a:pt x="103" y="50"/>
                </a:cubicBezTo>
                <a:lnTo>
                  <a:pt x="107" y="50"/>
                </a:lnTo>
                <a:close/>
                <a:moveTo>
                  <a:pt x="96" y="64"/>
                </a:moveTo>
                <a:cubicBezTo>
                  <a:pt x="96" y="61"/>
                  <a:pt x="96" y="59"/>
                  <a:pt x="96" y="56"/>
                </a:cubicBezTo>
                <a:cubicBezTo>
                  <a:pt x="91" y="52"/>
                  <a:pt x="83" y="49"/>
                  <a:pt x="72" y="47"/>
                </a:cubicBezTo>
                <a:cubicBezTo>
                  <a:pt x="73" y="49"/>
                  <a:pt x="75" y="51"/>
                  <a:pt x="75" y="54"/>
                </a:cubicBezTo>
                <a:cubicBezTo>
                  <a:pt x="69" y="49"/>
                  <a:pt x="56" y="50"/>
                  <a:pt x="46" y="38"/>
                </a:cubicBezTo>
                <a:cubicBezTo>
                  <a:pt x="46" y="38"/>
                  <a:pt x="45" y="37"/>
                  <a:pt x="45" y="36"/>
                </a:cubicBezTo>
                <a:cubicBezTo>
                  <a:pt x="45" y="36"/>
                  <a:pt x="45" y="36"/>
                  <a:pt x="45" y="36"/>
                </a:cubicBezTo>
                <a:cubicBezTo>
                  <a:pt x="45" y="36"/>
                  <a:pt x="45" y="36"/>
                  <a:pt x="45" y="36"/>
                </a:cubicBezTo>
                <a:cubicBezTo>
                  <a:pt x="43" y="34"/>
                  <a:pt x="42" y="33"/>
                  <a:pt x="42" y="34"/>
                </a:cubicBezTo>
                <a:cubicBezTo>
                  <a:pt x="42" y="47"/>
                  <a:pt x="33" y="58"/>
                  <a:pt x="22" y="59"/>
                </a:cubicBezTo>
                <a:cubicBezTo>
                  <a:pt x="22" y="61"/>
                  <a:pt x="22" y="62"/>
                  <a:pt x="22" y="64"/>
                </a:cubicBezTo>
                <a:cubicBezTo>
                  <a:pt x="22" y="69"/>
                  <a:pt x="23" y="75"/>
                  <a:pt x="25" y="79"/>
                </a:cubicBezTo>
                <a:cubicBezTo>
                  <a:pt x="31" y="86"/>
                  <a:pt x="40" y="88"/>
                  <a:pt x="49" y="89"/>
                </a:cubicBezTo>
                <a:cubicBezTo>
                  <a:pt x="50" y="86"/>
                  <a:pt x="54" y="84"/>
                  <a:pt x="58" y="84"/>
                </a:cubicBezTo>
                <a:cubicBezTo>
                  <a:pt x="64" y="84"/>
                  <a:pt x="68" y="88"/>
                  <a:pt x="68" y="92"/>
                </a:cubicBezTo>
                <a:cubicBezTo>
                  <a:pt x="68" y="96"/>
                  <a:pt x="64" y="99"/>
                  <a:pt x="58" y="99"/>
                </a:cubicBezTo>
                <a:cubicBezTo>
                  <a:pt x="54" y="99"/>
                  <a:pt x="50" y="97"/>
                  <a:pt x="49" y="94"/>
                </a:cubicBezTo>
                <a:cubicBezTo>
                  <a:pt x="43" y="94"/>
                  <a:pt x="36" y="93"/>
                  <a:pt x="30" y="90"/>
                </a:cubicBezTo>
                <a:cubicBezTo>
                  <a:pt x="38" y="102"/>
                  <a:pt x="51" y="109"/>
                  <a:pt x="59" y="109"/>
                </a:cubicBezTo>
                <a:cubicBezTo>
                  <a:pt x="72" y="109"/>
                  <a:pt x="96" y="93"/>
                  <a:pt x="96" y="64"/>
                </a:cubicBezTo>
                <a:moveTo>
                  <a:pt x="119" y="60"/>
                </a:moveTo>
                <a:cubicBezTo>
                  <a:pt x="119" y="72"/>
                  <a:pt x="119" y="72"/>
                  <a:pt x="119" y="72"/>
                </a:cubicBezTo>
                <a:cubicBezTo>
                  <a:pt x="119" y="78"/>
                  <a:pt x="114" y="82"/>
                  <a:pt x="108" y="82"/>
                </a:cubicBezTo>
                <a:cubicBezTo>
                  <a:pt x="100" y="82"/>
                  <a:pt x="100" y="82"/>
                  <a:pt x="100" y="82"/>
                </a:cubicBezTo>
                <a:cubicBezTo>
                  <a:pt x="93" y="103"/>
                  <a:pt x="73" y="116"/>
                  <a:pt x="59" y="116"/>
                </a:cubicBezTo>
                <a:cubicBezTo>
                  <a:pt x="45" y="116"/>
                  <a:pt x="26" y="103"/>
                  <a:pt x="18" y="82"/>
                </a:cubicBezTo>
                <a:cubicBezTo>
                  <a:pt x="10" y="82"/>
                  <a:pt x="10" y="82"/>
                  <a:pt x="10" y="82"/>
                </a:cubicBezTo>
                <a:cubicBezTo>
                  <a:pt x="5" y="82"/>
                  <a:pt x="0" y="78"/>
                  <a:pt x="0" y="72"/>
                </a:cubicBezTo>
                <a:cubicBezTo>
                  <a:pt x="0" y="60"/>
                  <a:pt x="0" y="60"/>
                  <a:pt x="0" y="60"/>
                </a:cubicBezTo>
                <a:cubicBezTo>
                  <a:pt x="0" y="56"/>
                  <a:pt x="2" y="53"/>
                  <a:pt x="5" y="51"/>
                </a:cubicBezTo>
                <a:cubicBezTo>
                  <a:pt x="6" y="35"/>
                  <a:pt x="10" y="22"/>
                  <a:pt x="20" y="13"/>
                </a:cubicBezTo>
                <a:cubicBezTo>
                  <a:pt x="29" y="4"/>
                  <a:pt x="42" y="0"/>
                  <a:pt x="59" y="0"/>
                </a:cubicBezTo>
                <a:cubicBezTo>
                  <a:pt x="76" y="0"/>
                  <a:pt x="89" y="4"/>
                  <a:pt x="99" y="13"/>
                </a:cubicBezTo>
                <a:cubicBezTo>
                  <a:pt x="108" y="22"/>
                  <a:pt x="113" y="35"/>
                  <a:pt x="113" y="51"/>
                </a:cubicBezTo>
                <a:cubicBezTo>
                  <a:pt x="116" y="53"/>
                  <a:pt x="119" y="56"/>
                  <a:pt x="119" y="60"/>
                </a:cubicBezTo>
                <a:moveTo>
                  <a:pt x="75" y="58"/>
                </a:moveTo>
                <a:cubicBezTo>
                  <a:pt x="71" y="58"/>
                  <a:pt x="69" y="60"/>
                  <a:pt x="69" y="64"/>
                </a:cubicBezTo>
                <a:cubicBezTo>
                  <a:pt x="69" y="67"/>
                  <a:pt x="71" y="70"/>
                  <a:pt x="75" y="70"/>
                </a:cubicBezTo>
                <a:cubicBezTo>
                  <a:pt x="78" y="70"/>
                  <a:pt x="81" y="67"/>
                  <a:pt x="81" y="64"/>
                </a:cubicBezTo>
                <a:cubicBezTo>
                  <a:pt x="81" y="60"/>
                  <a:pt x="78" y="58"/>
                  <a:pt x="75" y="58"/>
                </a:cubicBezTo>
                <a:moveTo>
                  <a:pt x="50" y="64"/>
                </a:moveTo>
                <a:cubicBezTo>
                  <a:pt x="50" y="67"/>
                  <a:pt x="47" y="70"/>
                  <a:pt x="44" y="70"/>
                </a:cubicBezTo>
                <a:cubicBezTo>
                  <a:pt x="40" y="70"/>
                  <a:pt x="38" y="67"/>
                  <a:pt x="38" y="64"/>
                </a:cubicBezTo>
                <a:cubicBezTo>
                  <a:pt x="38" y="60"/>
                  <a:pt x="40" y="58"/>
                  <a:pt x="44" y="58"/>
                </a:cubicBezTo>
                <a:cubicBezTo>
                  <a:pt x="47" y="58"/>
                  <a:pt x="50" y="60"/>
                  <a:pt x="50" y="64"/>
                </a:cubicBezTo>
              </a:path>
            </a:pathLst>
          </a:custGeom>
          <a:solidFill>
            <a:srgbClr val="00518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ndParaRPr>
          </a:p>
        </p:txBody>
      </p:sp>
      <p:sp>
        <p:nvSpPr>
          <p:cNvPr id="31" name="Rectangle 30">
            <a:extLst>
              <a:ext uri="{FF2B5EF4-FFF2-40B4-BE49-F238E27FC236}">
                <a16:creationId xmlns:a16="http://schemas.microsoft.com/office/drawing/2014/main" id="{546776B0-622C-48CB-8063-A0508E4EA74F}"/>
              </a:ext>
            </a:extLst>
          </p:cNvPr>
          <p:cNvSpPr/>
          <p:nvPr/>
        </p:nvSpPr>
        <p:spPr>
          <a:xfrm>
            <a:off x="1668508" y="3118246"/>
            <a:ext cx="6896994" cy="338554"/>
          </a:xfrm>
          <a:prstGeom prst="rect">
            <a:avLst/>
          </a:prstGeom>
        </p:spPr>
        <p:txBody>
          <a:bodyPr wrap="square">
            <a:spAutoFit/>
          </a:bodyPr>
          <a:lstStyle/>
          <a:p>
            <a:pPr>
              <a:spcBef>
                <a:spcPct val="0"/>
              </a:spcBef>
            </a:pPr>
            <a:r>
              <a:rPr lang="en-US" sz="1600">
                <a:solidFill>
                  <a:srgbClr val="000000"/>
                </a:solidFill>
              </a:rPr>
              <a:t>HHPD Helpline </a:t>
            </a:r>
            <a:r>
              <a:rPr lang="en-US" sz="1600" b="1">
                <a:solidFill>
                  <a:srgbClr val="000000"/>
                </a:solidFill>
                <a:hlinkClick r:id="rId4"/>
              </a:rPr>
              <a:t>FEMA-NDSP-HHPD@fema.dhs.gov</a:t>
            </a:r>
            <a:endParaRPr lang="en-US" sz="1600" b="1">
              <a:solidFill>
                <a:srgbClr val="000000"/>
              </a:solidFill>
            </a:endParaRPr>
          </a:p>
        </p:txBody>
      </p:sp>
      <p:sp>
        <p:nvSpPr>
          <p:cNvPr id="26" name="Rectangle 25">
            <a:extLst>
              <a:ext uri="{FF2B5EF4-FFF2-40B4-BE49-F238E27FC236}">
                <a16:creationId xmlns:a16="http://schemas.microsoft.com/office/drawing/2014/main" id="{75F113F2-6C5D-4139-AB73-851D7B353495}"/>
              </a:ext>
              <a:ext uri="{C183D7F6-B498-43B3-948B-1728B52AA6E4}">
                <adec:decorative xmlns:adec="http://schemas.microsoft.com/office/drawing/2017/decorative" val="1"/>
              </a:ext>
            </a:extLst>
          </p:cNvPr>
          <p:cNvSpPr/>
          <p:nvPr/>
        </p:nvSpPr>
        <p:spPr>
          <a:xfrm>
            <a:off x="8306585" y="1704197"/>
            <a:ext cx="3018658" cy="2650965"/>
          </a:xfrm>
          <a:prstGeom prst="rect">
            <a:avLst/>
          </a:prstGeom>
          <a:solidFill>
            <a:srgbClr val="005188">
              <a:alpha val="1019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2A590DEF-9E4A-4F2E-9B3E-AE4B37183F9C}"/>
              </a:ext>
              <a:ext uri="{C183D7F6-B498-43B3-948B-1728B52AA6E4}">
                <adec:decorative xmlns:adec="http://schemas.microsoft.com/office/drawing/2017/decorative" val="1"/>
              </a:ext>
            </a:extLst>
          </p:cNvPr>
          <p:cNvSpPr/>
          <p:nvPr/>
        </p:nvSpPr>
        <p:spPr>
          <a:xfrm>
            <a:off x="8177614" y="1573414"/>
            <a:ext cx="3276600" cy="2912532"/>
          </a:xfrm>
          <a:prstGeom prst="rect">
            <a:avLst/>
          </a:prstGeom>
          <a:noFill/>
          <a:ln w="25400" cap="flat" cmpd="sng" algn="ctr">
            <a:solidFill>
              <a:srgbClr val="0051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93CDAC54-A552-4712-BBBE-B1937FD14622}"/>
              </a:ext>
            </a:extLst>
          </p:cNvPr>
          <p:cNvSpPr/>
          <p:nvPr/>
        </p:nvSpPr>
        <p:spPr>
          <a:xfrm>
            <a:off x="8400521" y="1704197"/>
            <a:ext cx="2869144" cy="2568652"/>
          </a:xfrm>
          <a:prstGeom prst="rect">
            <a:avLst/>
          </a:prstGeom>
        </p:spPr>
        <p:txBody>
          <a:bodyPr wrap="square">
            <a:spAutoFit/>
          </a:bodyPr>
          <a:lstStyle/>
          <a:p>
            <a:pPr>
              <a:lnSpc>
                <a:spcPts val="2800"/>
              </a:lnSpc>
            </a:pPr>
            <a:r>
              <a:rPr lang="en-US">
                <a:solidFill>
                  <a:srgbClr val="000000"/>
                </a:solidFill>
              </a:rPr>
              <a:t>Note: Applicants must coordinate between the State Dam Safety Office (or its equivalent) and the </a:t>
            </a:r>
            <a:r>
              <a:rPr lang="en-US">
                <a:solidFill>
                  <a:srgbClr val="000000"/>
                </a:solidFill>
                <a:hlinkClick r:id="rId5"/>
              </a:rPr>
              <a:t>State Hazard Mitigation Officer and/or State Mitigation Planner</a:t>
            </a:r>
            <a:endParaRPr lang="en-US" b="1">
              <a:solidFill>
                <a:srgbClr val="000000"/>
              </a:solidFill>
            </a:endParaRPr>
          </a:p>
        </p:txBody>
      </p:sp>
      <p:sp>
        <p:nvSpPr>
          <p:cNvPr id="4" name="Slide Number Placeholder 3">
            <a:extLst>
              <a:ext uri="{FF2B5EF4-FFF2-40B4-BE49-F238E27FC236}">
                <a16:creationId xmlns:a16="http://schemas.microsoft.com/office/drawing/2014/main" id="{299442D3-67B6-4ECE-B01A-EC26E6601EF2}"/>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13</a:t>
            </a:fld>
            <a:endParaRPr lang="en-US"/>
          </a:p>
        </p:txBody>
      </p:sp>
    </p:spTree>
    <p:extLst>
      <p:ext uri="{BB962C8B-B14F-4D97-AF65-F5344CB8AC3E}">
        <p14:creationId xmlns:p14="http://schemas.microsoft.com/office/powerpoint/2010/main" val="367729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F8B79-5856-4448-92CE-DA81C91A90FA}"/>
              </a:ext>
            </a:extLst>
          </p:cNvPr>
          <p:cNvSpPr>
            <a:spLocks noGrp="1"/>
          </p:cNvSpPr>
          <p:nvPr>
            <p:ph type="title"/>
          </p:nvPr>
        </p:nvSpPr>
        <p:spPr/>
        <p:txBody>
          <a:bodyPr/>
          <a:lstStyle/>
          <a:p>
            <a:r>
              <a:rPr lang="en-US"/>
              <a:t>Post-award Grant Cycle and Project Management</a:t>
            </a:r>
          </a:p>
        </p:txBody>
      </p:sp>
      <p:graphicFrame>
        <p:nvGraphicFramePr>
          <p:cNvPr id="7" name="Diagram 6" descr="Award Determinations and Obligations&#10;- Final Award Determinations&#10;- Period of Performance established&#10;- Develop Award Package&#10;- Recipient Notification of Award&#10;- Federal Funding Obligated in the Financial System&#10;&#10;Part-2 Scope of Work Package (SOW) Submission and Review&#10;- Project Workplan&#10;- Eligible Dam and Hazard Mitigation Plan&#10;- Schedule of milestones  &#10;- Sub-recipient selection and eligibility /checklist&#10;- Environmental and Historic Preservation (EHP) checklist&#10;- Budget detail&#10;- FEMA review process and approval&#10;&#10;Project Management&#10;- Project POC/Lead&#10;- Project team coordination &#10;- Align with performance metrics&#10;- Record keeping and documentation&#10;- Draw-down funds&#10;- Amendments/extensions&#10;&#10;Quarterly Reporting and Close Out&#10;- ND Grants&#10;- Submission of required quarterly reports (program and financial)&#10;- Standard and required information reporting&#10;- Close out process; final report&#10;&#10;">
            <a:extLst>
              <a:ext uri="{FF2B5EF4-FFF2-40B4-BE49-F238E27FC236}">
                <a16:creationId xmlns:a16="http://schemas.microsoft.com/office/drawing/2014/main" id="{81134872-33D0-40C4-A29A-03A68D60D53C}"/>
              </a:ext>
            </a:extLst>
          </p:cNvPr>
          <p:cNvGraphicFramePr/>
          <p:nvPr>
            <p:extLst>
              <p:ext uri="{D42A27DB-BD31-4B8C-83A1-F6EECF244321}">
                <p14:modId xmlns:p14="http://schemas.microsoft.com/office/powerpoint/2010/main" val="2345163911"/>
              </p:ext>
            </p:extLst>
          </p:nvPr>
        </p:nvGraphicFramePr>
        <p:xfrm>
          <a:off x="738189" y="984738"/>
          <a:ext cx="10969868" cy="513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a:extLst>
              <a:ext uri="{FF2B5EF4-FFF2-40B4-BE49-F238E27FC236}">
                <a16:creationId xmlns:a16="http://schemas.microsoft.com/office/drawing/2014/main" id="{051B6D58-E8AC-4D2A-8EED-2CEF29083A5F}"/>
              </a:ext>
              <a:ext uri="{C183D7F6-B498-43B3-948B-1728B52AA6E4}">
                <adec:decorative xmlns:adec="http://schemas.microsoft.com/office/drawing/2017/decorative" val="1"/>
              </a:ext>
            </a:extLst>
          </p:cNvPr>
          <p:cNvCxnSpPr/>
          <p:nvPr/>
        </p:nvCxnSpPr>
        <p:spPr>
          <a:xfrm flipH="1">
            <a:off x="3989110" y="1203462"/>
            <a:ext cx="685800" cy="5802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84EC12-0890-4C00-9CAF-726189BCC308}"/>
              </a:ext>
              <a:ext uri="{C183D7F6-B498-43B3-948B-1728B52AA6E4}">
                <adec:decorative xmlns:adec="http://schemas.microsoft.com/office/drawing/2017/decorative" val="1"/>
              </a:ext>
            </a:extLst>
          </p:cNvPr>
          <p:cNvCxnSpPr/>
          <p:nvPr/>
        </p:nvCxnSpPr>
        <p:spPr>
          <a:xfrm>
            <a:off x="6603999" y="1195787"/>
            <a:ext cx="464457" cy="580293"/>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5" name="Footer Placeholder 4">
            <a:extLst>
              <a:ext uri="{FF2B5EF4-FFF2-40B4-BE49-F238E27FC236}">
                <a16:creationId xmlns:a16="http://schemas.microsoft.com/office/drawing/2014/main" id="{EED07EF5-8B1A-41B9-80C9-E3AC4DC0A33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E92FE365-7B0D-4FD9-B3E7-2446C4F78716}"/>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14</a:t>
            </a:fld>
            <a:endParaRPr lang="en-US"/>
          </a:p>
        </p:txBody>
      </p:sp>
    </p:spTree>
    <p:extLst>
      <p:ext uri="{BB962C8B-B14F-4D97-AF65-F5344CB8AC3E}">
        <p14:creationId xmlns:p14="http://schemas.microsoft.com/office/powerpoint/2010/main" val="149200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E5CD4-5E31-4245-8C17-33C9BFF70ACD}"/>
              </a:ext>
            </a:extLst>
          </p:cNvPr>
          <p:cNvSpPr>
            <a:spLocks noGrp="1"/>
          </p:cNvSpPr>
          <p:nvPr>
            <p:ph type="title"/>
          </p:nvPr>
        </p:nvSpPr>
        <p:spPr/>
        <p:txBody>
          <a:bodyPr>
            <a:normAutofit fontScale="90000"/>
          </a:bodyPr>
          <a:lstStyle/>
          <a:p>
            <a:r>
              <a:rPr lang="en-US" dirty="0"/>
              <a:t>Roles and Responsibilities</a:t>
            </a:r>
            <a:br>
              <a:rPr lang="en-US" dirty="0"/>
            </a:br>
            <a:r>
              <a:rPr lang="en-US" dirty="0"/>
              <a:t>State Authorized Agency: FY22 HHPD Recipient</a:t>
            </a:r>
          </a:p>
        </p:txBody>
      </p:sp>
      <p:sp>
        <p:nvSpPr>
          <p:cNvPr id="2" name="Content Placeholder 1">
            <a:extLst>
              <a:ext uri="{FF2B5EF4-FFF2-40B4-BE49-F238E27FC236}">
                <a16:creationId xmlns:a16="http://schemas.microsoft.com/office/drawing/2014/main" id="{3BFB49B3-580C-48FD-8A1E-C10A5F329A73}"/>
              </a:ext>
            </a:extLst>
          </p:cNvPr>
          <p:cNvSpPr>
            <a:spLocks noGrp="1"/>
          </p:cNvSpPr>
          <p:nvPr>
            <p:ph sz="half" idx="1"/>
          </p:nvPr>
        </p:nvSpPr>
        <p:spPr>
          <a:xfrm>
            <a:off x="738184" y="1675316"/>
            <a:ext cx="10715627" cy="4602660"/>
          </a:xfrm>
        </p:spPr>
        <p:txBody>
          <a:bodyPr>
            <a:normAutofit/>
          </a:bodyPr>
          <a:lstStyle/>
          <a:p>
            <a:pPr>
              <a:lnSpc>
                <a:spcPct val="120000"/>
              </a:lnSpc>
            </a:pPr>
            <a:r>
              <a:rPr lang="en-US" dirty="0"/>
              <a:t>Access tools, job aids to successfully interface with ND Grants Portal (official system of record) </a:t>
            </a:r>
          </a:p>
          <a:p>
            <a:pPr>
              <a:lnSpc>
                <a:spcPct val="120000"/>
              </a:lnSpc>
            </a:pPr>
            <a:r>
              <a:rPr lang="en-US" dirty="0"/>
              <a:t>Adhere to terms and conditions of award; program-specific regulations; </a:t>
            </a:r>
          </a:p>
          <a:p>
            <a:pPr lvl="1" indent="-342900">
              <a:lnSpc>
                <a:spcPct val="120000"/>
              </a:lnSpc>
            </a:pPr>
            <a:r>
              <a:rPr lang="en-US" dirty="0"/>
              <a:t>federal administrative requirements and cost principles; and program policy and guidance. </a:t>
            </a:r>
            <a:r>
              <a:rPr lang="en-US" b="1" dirty="0"/>
              <a:t>(2 CFR Part 200) </a:t>
            </a:r>
          </a:p>
          <a:p>
            <a:pPr>
              <a:lnSpc>
                <a:spcPct val="120000"/>
              </a:lnSpc>
            </a:pPr>
            <a:r>
              <a:rPr lang="en-US" dirty="0"/>
              <a:t>Responsible for the day-to-day management of FEMA approved project </a:t>
            </a:r>
          </a:p>
          <a:p>
            <a:pPr>
              <a:lnSpc>
                <a:spcPct val="120000"/>
              </a:lnSpc>
            </a:pPr>
            <a:r>
              <a:rPr lang="en-US" dirty="0"/>
              <a:t>Successful completion of project/s and management of subrecipients  </a:t>
            </a:r>
          </a:p>
          <a:p>
            <a:pPr>
              <a:lnSpc>
                <a:spcPct val="120000"/>
              </a:lnSpc>
            </a:pPr>
            <a:r>
              <a:rPr lang="en-US" dirty="0"/>
              <a:t>Maintain strong internal controls</a:t>
            </a:r>
          </a:p>
        </p:txBody>
      </p:sp>
      <p:sp>
        <p:nvSpPr>
          <p:cNvPr id="5" name="Footer Placeholder 4">
            <a:extLst>
              <a:ext uri="{FF2B5EF4-FFF2-40B4-BE49-F238E27FC236}">
                <a16:creationId xmlns:a16="http://schemas.microsoft.com/office/drawing/2014/main" id="{8CF9D5E0-2F69-4EDD-916C-F325F7CDD86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5A463261-5DBE-46E7-A2C7-6315A87EBC2B}"/>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15</a:t>
            </a:fld>
            <a:endParaRPr lang="en-US"/>
          </a:p>
        </p:txBody>
      </p:sp>
    </p:spTree>
    <p:extLst>
      <p:ext uri="{BB962C8B-B14F-4D97-AF65-F5344CB8AC3E}">
        <p14:creationId xmlns:p14="http://schemas.microsoft.com/office/powerpoint/2010/main" val="350503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6F3DF4-743B-4DCD-89A7-55A90505C600}"/>
              </a:ext>
            </a:extLst>
          </p:cNvPr>
          <p:cNvSpPr>
            <a:spLocks noGrp="1"/>
          </p:cNvSpPr>
          <p:nvPr>
            <p:ph type="title"/>
          </p:nvPr>
        </p:nvSpPr>
        <p:spPr/>
        <p:txBody>
          <a:bodyPr>
            <a:normAutofit fontScale="90000"/>
          </a:bodyPr>
          <a:lstStyle/>
          <a:p>
            <a:r>
              <a:rPr lang="en-US" dirty="0"/>
              <a:t>Roles and Responsibilities: Pass-through Entity (</a:t>
            </a:r>
            <a:r>
              <a:rPr lang="en-US" i="1" dirty="0"/>
              <a:t>awarding to subrecipients</a:t>
            </a:r>
            <a:r>
              <a:rPr lang="en-US" dirty="0"/>
              <a:t>) </a:t>
            </a:r>
          </a:p>
        </p:txBody>
      </p:sp>
      <p:sp>
        <p:nvSpPr>
          <p:cNvPr id="8" name="Content Placeholder 7">
            <a:extLst>
              <a:ext uri="{FF2B5EF4-FFF2-40B4-BE49-F238E27FC236}">
                <a16:creationId xmlns:a16="http://schemas.microsoft.com/office/drawing/2014/main" id="{92324DD8-8AB5-4F7D-8232-144EC032F50A}"/>
              </a:ext>
            </a:extLst>
          </p:cNvPr>
          <p:cNvSpPr>
            <a:spLocks noGrp="1"/>
          </p:cNvSpPr>
          <p:nvPr>
            <p:ph idx="1"/>
          </p:nvPr>
        </p:nvSpPr>
        <p:spPr>
          <a:xfrm>
            <a:off x="738186" y="1266825"/>
            <a:ext cx="10715627" cy="4639300"/>
          </a:xfrm>
        </p:spPr>
        <p:txBody>
          <a:bodyPr>
            <a:normAutofit fontScale="85000" lnSpcReduction="10000"/>
          </a:bodyPr>
          <a:lstStyle/>
          <a:p>
            <a:pPr marL="514350" lvl="1" indent="-452438">
              <a:buFont typeface="Wingdings" panose="05000000000000000000" pitchFamily="2" charset="2"/>
              <a:buChar char="q"/>
            </a:pPr>
            <a:r>
              <a:rPr lang="en-US" sz="2400" dirty="0"/>
              <a:t>Monitor activities of the subrecipient to ensure subaward is used for authorized purposes</a:t>
            </a:r>
          </a:p>
          <a:p>
            <a:pPr marL="514350" lvl="1" indent="-452438">
              <a:buFont typeface="Wingdings" panose="05000000000000000000" pitchFamily="2" charset="2"/>
              <a:buChar char="q"/>
            </a:pPr>
            <a:r>
              <a:rPr lang="en-US" sz="2400" dirty="0"/>
              <a:t>Ensure subrecipients are provided information on key deadlines and reporting requirements; provide technical assistance as needed</a:t>
            </a:r>
          </a:p>
          <a:p>
            <a:pPr marL="514350" lvl="1" indent="-452438">
              <a:buFont typeface="Wingdings" panose="05000000000000000000" pitchFamily="2" charset="2"/>
              <a:buChar char="q"/>
            </a:pPr>
            <a:r>
              <a:rPr lang="en-US" sz="2400" dirty="0"/>
              <a:t>Receive and review quarterly financial and programmatic reports </a:t>
            </a:r>
          </a:p>
          <a:p>
            <a:pPr marL="1262062" lvl="3" indent="-342900">
              <a:buFont typeface="Wingdings" panose="05000000000000000000" pitchFamily="2" charset="2"/>
              <a:buChar char="q"/>
            </a:pPr>
            <a:r>
              <a:rPr lang="en-US" sz="2400" dirty="0"/>
              <a:t>**Separately track IIJA construction ready investments (program and financial) </a:t>
            </a:r>
          </a:p>
          <a:p>
            <a:pPr marL="514350" lvl="1" indent="-452438">
              <a:buFont typeface="Wingdings" panose="05000000000000000000" pitchFamily="2" charset="2"/>
              <a:buChar char="q"/>
            </a:pPr>
            <a:r>
              <a:rPr lang="en-US" sz="2400" dirty="0"/>
              <a:t>Coordinate environmental planning and historic preservation project reviews with FEMA</a:t>
            </a:r>
          </a:p>
          <a:p>
            <a:pPr marL="514350" lvl="1" indent="-452438">
              <a:buFont typeface="Wingdings" panose="05000000000000000000" pitchFamily="2" charset="2"/>
              <a:buChar char="q"/>
            </a:pPr>
            <a:r>
              <a:rPr lang="en-US" sz="2400" dirty="0"/>
              <a:t>Process requests for advances of funds and reimbursement</a:t>
            </a:r>
          </a:p>
          <a:p>
            <a:pPr marL="514350" lvl="1" indent="-452438">
              <a:buFont typeface="Wingdings" panose="05000000000000000000" pitchFamily="2" charset="2"/>
              <a:buChar char="q"/>
            </a:pPr>
            <a:r>
              <a:rPr lang="en-US" sz="2400" dirty="0"/>
              <a:t>Review and flag potential cost overruns</a:t>
            </a:r>
          </a:p>
          <a:p>
            <a:pPr marL="514350" lvl="1" indent="-452438">
              <a:buFont typeface="Wingdings" panose="05000000000000000000" pitchFamily="2" charset="2"/>
              <a:buChar char="q"/>
            </a:pPr>
            <a:r>
              <a:rPr lang="en-US" sz="2400" dirty="0"/>
              <a:t>Process appeals</a:t>
            </a:r>
          </a:p>
          <a:p>
            <a:pPr marL="514350" lvl="1" indent="-452438">
              <a:buFont typeface="Wingdings" panose="05000000000000000000" pitchFamily="2" charset="2"/>
              <a:buChar char="q"/>
            </a:pPr>
            <a:r>
              <a:rPr lang="en-US" sz="2400" dirty="0"/>
              <a:t>Provide quarterly progress reports to FEMA on approved subaward projects</a:t>
            </a:r>
          </a:p>
          <a:p>
            <a:pPr marL="514350" lvl="1" indent="-452438">
              <a:buFont typeface="Wingdings" panose="05000000000000000000" pitchFamily="2" charset="2"/>
              <a:buChar char="q"/>
            </a:pPr>
            <a:r>
              <a:rPr lang="en-US" sz="2400" dirty="0"/>
              <a:t>Comply with close-out requirements and final report</a:t>
            </a:r>
          </a:p>
        </p:txBody>
      </p:sp>
      <p:sp>
        <p:nvSpPr>
          <p:cNvPr id="6" name="Slide Number Placeholder 5">
            <a:extLst>
              <a:ext uri="{FF2B5EF4-FFF2-40B4-BE49-F238E27FC236}">
                <a16:creationId xmlns:a16="http://schemas.microsoft.com/office/drawing/2014/main" id="{FCEDE655-A860-4884-BD29-C464984CE737}"/>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16</a:t>
            </a:fld>
            <a:endParaRPr lang="en-US"/>
          </a:p>
        </p:txBody>
      </p:sp>
    </p:spTree>
    <p:extLst>
      <p:ext uri="{BB962C8B-B14F-4D97-AF65-F5344CB8AC3E}">
        <p14:creationId xmlns:p14="http://schemas.microsoft.com/office/powerpoint/2010/main" val="277912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1FFA1-C8A6-4290-A168-6BD58FBF14D7}"/>
              </a:ext>
            </a:extLst>
          </p:cNvPr>
          <p:cNvSpPr>
            <a:spLocks noGrp="1"/>
          </p:cNvSpPr>
          <p:nvPr>
            <p:ph type="title"/>
          </p:nvPr>
        </p:nvSpPr>
        <p:spPr/>
        <p:txBody>
          <a:bodyPr>
            <a:noAutofit/>
          </a:bodyPr>
          <a:lstStyle/>
          <a:p>
            <a:r>
              <a:rPr lang="en-US" dirty="0"/>
              <a:t>Roles and Responsibilities: Pass-through Entities </a:t>
            </a:r>
            <a:br>
              <a:rPr lang="en-US" dirty="0"/>
            </a:br>
            <a:r>
              <a:rPr lang="en-US" dirty="0"/>
              <a:t>2 CFR 200.331</a:t>
            </a:r>
          </a:p>
        </p:txBody>
      </p:sp>
      <p:sp>
        <p:nvSpPr>
          <p:cNvPr id="2" name="Content Placeholder 1">
            <a:extLst>
              <a:ext uri="{FF2B5EF4-FFF2-40B4-BE49-F238E27FC236}">
                <a16:creationId xmlns:a16="http://schemas.microsoft.com/office/drawing/2014/main" id="{36423E3D-ED2D-457B-89F4-DD72D6C21C1E}"/>
              </a:ext>
            </a:extLst>
          </p:cNvPr>
          <p:cNvSpPr>
            <a:spLocks noGrp="1"/>
          </p:cNvSpPr>
          <p:nvPr>
            <p:ph idx="1"/>
          </p:nvPr>
        </p:nvSpPr>
        <p:spPr>
          <a:xfrm>
            <a:off x="738189" y="1524000"/>
            <a:ext cx="10715627" cy="3849190"/>
          </a:xfrm>
        </p:spPr>
        <p:txBody>
          <a:bodyPr>
            <a:normAutofit/>
          </a:bodyPr>
          <a:lstStyle/>
          <a:p>
            <a:pPr marL="52388" lvl="1" indent="0">
              <a:buNone/>
            </a:pPr>
            <a:r>
              <a:rPr lang="en-US"/>
              <a:t>Verify and document the following information at the time of the </a:t>
            </a:r>
            <a:r>
              <a:rPr lang="en-US" u="sng">
                <a:hlinkClick r:id="rId3"/>
              </a:rPr>
              <a:t>subaward</a:t>
            </a:r>
            <a:r>
              <a:rPr lang="en-US"/>
              <a:t> </a:t>
            </a:r>
          </a:p>
          <a:p>
            <a:pPr marL="509588" lvl="1" indent="-457200">
              <a:buSzPct val="100000"/>
              <a:buFont typeface="+mj-lt"/>
              <a:buAutoNum type="arabicPeriod"/>
            </a:pPr>
            <a:r>
              <a:rPr lang="en-US"/>
              <a:t>Evaluate each subrecipient’s risk of noncompliance with federal statutes, regulations, and the terms and conditions of the subaward.</a:t>
            </a:r>
          </a:p>
          <a:p>
            <a:pPr marL="509588" lvl="1" indent="-457200">
              <a:buSzPct val="100000"/>
              <a:buFont typeface="+mj-lt"/>
              <a:buAutoNum type="arabicPeriod"/>
            </a:pPr>
            <a:r>
              <a:rPr lang="en-US"/>
              <a:t>Consider imposing specific subaward conditions upon a subrecipient if appropriate as described in § 200.207 Specific conditions.</a:t>
            </a:r>
          </a:p>
          <a:p>
            <a:pPr marL="509588" lvl="1" indent="-457200">
              <a:buSzPct val="100000"/>
              <a:buFont typeface="+mj-lt"/>
              <a:buAutoNum type="arabicPeriod"/>
            </a:pPr>
            <a:r>
              <a:rPr lang="en-US"/>
              <a:t>Ensure every subaward is clearly identified to the subrecipient as a subaward and includes information required in 2 CFR Section 200.331. </a:t>
            </a:r>
          </a:p>
          <a:p>
            <a:pPr marL="509588" lvl="1" indent="-457200">
              <a:buSzPct val="100000"/>
              <a:buFont typeface="+mj-lt"/>
              <a:buAutoNum type="arabicPeriod"/>
            </a:pPr>
            <a:r>
              <a:rPr lang="en-US"/>
              <a:t>Ensure proper accountability and compliance with program requirements and achievement of performance goals</a:t>
            </a:r>
          </a:p>
        </p:txBody>
      </p:sp>
      <p:sp>
        <p:nvSpPr>
          <p:cNvPr id="4" name="Slide Number Placeholder 3">
            <a:extLst>
              <a:ext uri="{FF2B5EF4-FFF2-40B4-BE49-F238E27FC236}">
                <a16:creationId xmlns:a16="http://schemas.microsoft.com/office/drawing/2014/main" id="{ADA7CEC7-8527-49E9-A001-B1BE46551ABE}"/>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17</a:t>
            </a:fld>
            <a:endParaRPr lang="en-US"/>
          </a:p>
        </p:txBody>
      </p:sp>
    </p:spTree>
    <p:extLst>
      <p:ext uri="{BB962C8B-B14F-4D97-AF65-F5344CB8AC3E}">
        <p14:creationId xmlns:p14="http://schemas.microsoft.com/office/powerpoint/2010/main" val="164070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19C59-4093-4FFF-B9ED-D3FF0FE6C717}"/>
              </a:ext>
            </a:extLst>
          </p:cNvPr>
          <p:cNvSpPr>
            <a:spLocks noGrp="1"/>
          </p:cNvSpPr>
          <p:nvPr>
            <p:ph type="title"/>
          </p:nvPr>
        </p:nvSpPr>
        <p:spPr/>
        <p:txBody>
          <a:bodyPr>
            <a:noAutofit/>
          </a:bodyPr>
          <a:lstStyle/>
          <a:p>
            <a:r>
              <a:rPr lang="en-US" dirty="0"/>
              <a:t>Roles and Responsibilities: </a:t>
            </a:r>
            <a:br>
              <a:rPr lang="en-US" dirty="0"/>
            </a:br>
            <a:r>
              <a:rPr lang="en-US" dirty="0"/>
              <a:t>Pass-through Entities (</a:t>
            </a:r>
            <a:r>
              <a:rPr lang="en-US" dirty="0" err="1"/>
              <a:t>con’t</a:t>
            </a:r>
            <a:r>
              <a:rPr lang="en-US" dirty="0"/>
              <a:t>)</a:t>
            </a:r>
          </a:p>
        </p:txBody>
      </p:sp>
      <p:sp>
        <p:nvSpPr>
          <p:cNvPr id="2" name="Content Placeholder 1">
            <a:extLst>
              <a:ext uri="{FF2B5EF4-FFF2-40B4-BE49-F238E27FC236}">
                <a16:creationId xmlns:a16="http://schemas.microsoft.com/office/drawing/2014/main" id="{457FD752-07C8-43C6-B5C4-BD00A74D0F46}"/>
              </a:ext>
            </a:extLst>
          </p:cNvPr>
          <p:cNvSpPr>
            <a:spLocks noGrp="1"/>
          </p:cNvSpPr>
          <p:nvPr>
            <p:ph idx="1"/>
          </p:nvPr>
        </p:nvSpPr>
        <p:spPr/>
        <p:txBody>
          <a:bodyPr>
            <a:normAutofit/>
          </a:bodyPr>
          <a:lstStyle/>
          <a:p>
            <a:pPr marL="514350" indent="-514350">
              <a:buFont typeface="+mj-lt"/>
              <a:buAutoNum type="arabicPeriod" startAt="5"/>
            </a:pPr>
            <a:r>
              <a:rPr lang="en-US" sz="2000"/>
              <a:t>Follow-up and ensure subrecipient takes prompt and appropriate action for any deficiencies discovered through audits, on-site reviews, and other monitoring activity. </a:t>
            </a:r>
          </a:p>
          <a:p>
            <a:pPr marL="514350" indent="-514350">
              <a:buFont typeface="+mj-lt"/>
              <a:buAutoNum type="arabicPeriod" startAt="5"/>
            </a:pPr>
            <a:r>
              <a:rPr lang="en-US" sz="2000"/>
              <a:t>Consider whether the results of the subrecipient's audits, on-site reviews, or other monitoring indicate conditions that necessitate adjustments to the pass-through entity's own records.</a:t>
            </a:r>
          </a:p>
          <a:p>
            <a:pPr marL="514350" indent="-514350">
              <a:buFont typeface="+mj-lt"/>
              <a:buAutoNum type="arabicPeriod" startAt="5"/>
            </a:pPr>
            <a:r>
              <a:rPr lang="en-US" sz="2000"/>
              <a:t>Consider taking enforcement action against noncompliant subrecipients as described in § 200.338 Remedies for noncompliance of this part and in program regulations.</a:t>
            </a:r>
          </a:p>
          <a:p>
            <a:pPr marL="514350" indent="-514350">
              <a:buFont typeface="+mj-lt"/>
              <a:buAutoNum type="arabicPeriod" startAt="5"/>
            </a:pPr>
            <a:r>
              <a:rPr lang="en-US" sz="2000"/>
              <a:t>Issuing a management decision for audit findings as required by 2 CFR Section 200.521. </a:t>
            </a:r>
          </a:p>
          <a:p>
            <a:pPr marL="514350" indent="-514350">
              <a:buFont typeface="Wingdings" panose="05000000000000000000" pitchFamily="2" charset="2"/>
              <a:buChar char="ü"/>
            </a:pPr>
            <a:endParaRPr lang="en-US" sz="2000" b="1"/>
          </a:p>
        </p:txBody>
      </p:sp>
      <p:sp>
        <p:nvSpPr>
          <p:cNvPr id="4" name="Slide Number Placeholder 3">
            <a:extLst>
              <a:ext uri="{FF2B5EF4-FFF2-40B4-BE49-F238E27FC236}">
                <a16:creationId xmlns:a16="http://schemas.microsoft.com/office/drawing/2014/main" id="{60CBB937-ADE9-4071-B09B-DF3E17ABD9F1}"/>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18</a:t>
            </a:fld>
            <a:endParaRPr lang="en-US"/>
          </a:p>
        </p:txBody>
      </p:sp>
    </p:spTree>
    <p:extLst>
      <p:ext uri="{BB962C8B-B14F-4D97-AF65-F5344CB8AC3E}">
        <p14:creationId xmlns:p14="http://schemas.microsoft.com/office/powerpoint/2010/main" val="80638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73294-99CC-4E1E-9828-118DCE123A4B}"/>
              </a:ext>
            </a:extLst>
          </p:cNvPr>
          <p:cNvSpPr>
            <a:spLocks noGrp="1"/>
          </p:cNvSpPr>
          <p:nvPr>
            <p:ph type="title"/>
          </p:nvPr>
        </p:nvSpPr>
        <p:spPr>
          <a:xfrm>
            <a:off x="437938" y="207111"/>
            <a:ext cx="5117441" cy="743347"/>
          </a:xfrm>
        </p:spPr>
        <p:txBody>
          <a:bodyPr>
            <a:normAutofit fontScale="90000"/>
          </a:bodyPr>
          <a:lstStyle/>
          <a:p>
            <a:r>
              <a:rPr lang="en-US" dirty="0"/>
              <a:t>Roles and Responsibilities Subrecipient </a:t>
            </a:r>
          </a:p>
        </p:txBody>
      </p:sp>
      <p:sp>
        <p:nvSpPr>
          <p:cNvPr id="2" name="Content Placeholder 1">
            <a:extLst>
              <a:ext uri="{FF2B5EF4-FFF2-40B4-BE49-F238E27FC236}">
                <a16:creationId xmlns:a16="http://schemas.microsoft.com/office/drawing/2014/main" id="{7F8DA4DE-68CE-4B56-8251-F9AFDD0757CE}"/>
              </a:ext>
            </a:extLst>
          </p:cNvPr>
          <p:cNvSpPr>
            <a:spLocks noGrp="1"/>
          </p:cNvSpPr>
          <p:nvPr>
            <p:ph sz="half" idx="2"/>
          </p:nvPr>
        </p:nvSpPr>
        <p:spPr>
          <a:xfrm>
            <a:off x="204717" y="1050878"/>
            <a:ext cx="5650914" cy="4517409"/>
          </a:xfrm>
        </p:spPr>
        <p:txBody>
          <a:bodyPr>
            <a:normAutofit/>
          </a:bodyPr>
          <a:lstStyle/>
          <a:p>
            <a:pPr marL="452628" indent="-457200">
              <a:buFont typeface="+mj-lt"/>
              <a:buAutoNum type="arabicPeriod"/>
            </a:pPr>
            <a:r>
              <a:rPr lang="en-US" dirty="0"/>
              <a:t>Must include a financial plan that demonstrates enough funds are available to implement the Operations and Maintenance (O&amp;M) activities described in the O&amp;M Plan. </a:t>
            </a:r>
          </a:p>
          <a:p>
            <a:pPr marL="452628" indent="-457200">
              <a:buFont typeface="+mj-lt"/>
              <a:buAutoNum type="arabicPeriod"/>
            </a:pPr>
            <a:r>
              <a:rPr lang="en-US" dirty="0"/>
              <a:t>The O&amp;M Financial Plan may be attached to or incorporated into the O&amp;M Plan. (See Page 37 HHPD-G)</a:t>
            </a:r>
          </a:p>
          <a:p>
            <a:pPr marL="452628" indent="-457200">
              <a:buFont typeface="+mj-lt"/>
              <a:buAutoNum type="arabicPeriod"/>
            </a:pPr>
            <a:r>
              <a:rPr lang="en-US" dirty="0"/>
              <a:t>Required to provide an O&amp;M Agreement demonstrating their commitment to providing O&amp;M of the project for the 50-year period (or the expected life of the dam) following completion of rehabilitation.</a:t>
            </a:r>
          </a:p>
        </p:txBody>
      </p:sp>
      <p:sp>
        <p:nvSpPr>
          <p:cNvPr id="5" name="Footer Placeholder 4">
            <a:extLst>
              <a:ext uri="{FF2B5EF4-FFF2-40B4-BE49-F238E27FC236}">
                <a16:creationId xmlns:a16="http://schemas.microsoft.com/office/drawing/2014/main" id="{5825DFEB-EABA-45F5-B7F0-CD3253F5A91B}"/>
              </a:ext>
              <a:ext uri="{C183D7F6-B498-43B3-948B-1728B52AA6E4}">
                <adec:decorative xmlns:adec="http://schemas.microsoft.com/office/drawing/2017/decorative" val="1"/>
              </a:ext>
            </a:extLst>
          </p:cNvPr>
          <p:cNvSpPr>
            <a:spLocks noGrp="1"/>
          </p:cNvSpPr>
          <p:nvPr>
            <p:ph type="ftr" sz="quarter" idx="11"/>
          </p:nvPr>
        </p:nvSpPr>
        <p:spPr>
          <a:xfrm>
            <a:off x="6587490" y="629952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6BFBBB81-5C48-4C09-B4CA-4E55450ADC7D}"/>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19</a:t>
            </a:fld>
            <a:endParaRPr lang="en-US"/>
          </a:p>
        </p:txBody>
      </p:sp>
    </p:spTree>
    <p:extLst>
      <p:ext uri="{BB962C8B-B14F-4D97-AF65-F5344CB8AC3E}">
        <p14:creationId xmlns:p14="http://schemas.microsoft.com/office/powerpoint/2010/main" val="402281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D3CC7-7B34-4E0F-B337-9E42FB90037D}"/>
              </a:ext>
            </a:extLst>
          </p:cNvPr>
          <p:cNvSpPr>
            <a:spLocks noGrp="1"/>
          </p:cNvSpPr>
          <p:nvPr>
            <p:ph type="title"/>
          </p:nvPr>
        </p:nvSpPr>
        <p:spPr/>
        <p:txBody>
          <a:bodyPr vert="horz" lIns="91440" tIns="45720" rIns="91440" bIns="45720" rtlCol="0" anchor="b">
            <a:normAutofit fontScale="90000"/>
          </a:bodyPr>
          <a:lstStyle/>
          <a:p>
            <a:pPr defTabSz="914400">
              <a:lnSpc>
                <a:spcPct val="90000"/>
              </a:lnSpc>
            </a:pPr>
            <a:r>
              <a:rPr lang="en-US" sz="4600">
                <a:solidFill>
                  <a:schemeClr val="tx1"/>
                </a:solidFill>
              </a:rPr>
              <a:t>Congratulations!  </a:t>
            </a:r>
            <a:br>
              <a:rPr lang="en-US" sz="4600">
                <a:solidFill>
                  <a:schemeClr val="tx1"/>
                </a:solidFill>
              </a:rPr>
            </a:br>
            <a:r>
              <a:rPr lang="en-US" sz="3100"/>
              <a:t>FY22 High Hazard Potential Dam (HHPD) Grant Awardees </a:t>
            </a:r>
          </a:p>
        </p:txBody>
      </p:sp>
      <p:sp>
        <p:nvSpPr>
          <p:cNvPr id="2" name="Content Placeholder 1">
            <a:extLst>
              <a:ext uri="{FF2B5EF4-FFF2-40B4-BE49-F238E27FC236}">
                <a16:creationId xmlns:a16="http://schemas.microsoft.com/office/drawing/2014/main" id="{162C4FFF-D425-4DD8-B0EB-888C991A3F63}"/>
              </a:ext>
            </a:extLst>
          </p:cNvPr>
          <p:cNvSpPr>
            <a:spLocks noGrp="1"/>
          </p:cNvSpPr>
          <p:nvPr>
            <p:ph sz="half" idx="1"/>
          </p:nvPr>
        </p:nvSpPr>
        <p:spPr>
          <a:xfrm>
            <a:off x="726018" y="1549400"/>
            <a:ext cx="5631751" cy="3994150"/>
          </a:xfrm>
        </p:spPr>
        <p:txBody>
          <a:bodyPr vert="horz" lIns="91440" tIns="45720" rIns="91440" bIns="45720" rtlCol="0" anchor="t">
            <a:normAutofit fontScale="70000" lnSpcReduction="20000"/>
          </a:bodyPr>
          <a:lstStyle/>
          <a:p>
            <a:pPr marL="0" indent="0" defTabSz="914400">
              <a:lnSpc>
                <a:spcPct val="90000"/>
              </a:lnSpc>
              <a:buNone/>
            </a:pPr>
            <a:r>
              <a:rPr lang="en-US" sz="2300" b="1" dirty="0"/>
              <a:t>Part 1: Eligibility and Completeness </a:t>
            </a:r>
          </a:p>
          <a:p>
            <a:pPr indent="-342900" defTabSz="914400">
              <a:lnSpc>
                <a:spcPct val="90000"/>
              </a:lnSpc>
            </a:pPr>
            <a:r>
              <a:rPr lang="en-US" sz="2200" b="1" dirty="0"/>
              <a:t>FEMA approved State Hazard Mitigation Plan program includes ALL dam risk or is approved a 12-month extension to update the Plan. </a:t>
            </a:r>
          </a:p>
          <a:p>
            <a:pPr indent="-342900" defTabSz="914400">
              <a:lnSpc>
                <a:spcPct val="90000"/>
              </a:lnSpc>
            </a:pPr>
            <a:r>
              <a:rPr lang="en-US" sz="2200" b="1" dirty="0"/>
              <a:t>Assurances</a:t>
            </a:r>
          </a:p>
          <a:p>
            <a:pPr indent="-342900" defTabSz="914400">
              <a:lnSpc>
                <a:spcPct val="90000"/>
              </a:lnSpc>
            </a:pPr>
            <a:r>
              <a:rPr lang="en-US" sz="2200" b="1" dirty="0"/>
              <a:t>Eligible Dam list</a:t>
            </a:r>
          </a:p>
          <a:p>
            <a:pPr indent="-342900" defTabSz="914400">
              <a:lnSpc>
                <a:spcPct val="90000"/>
              </a:lnSpc>
            </a:pPr>
            <a:r>
              <a:rPr lang="en-US" sz="2200" b="1" dirty="0"/>
              <a:t>State Administrative Plan; </a:t>
            </a:r>
            <a:r>
              <a:rPr lang="en-US" sz="2200" dirty="0"/>
              <a:t>confirms: </a:t>
            </a:r>
          </a:p>
          <a:p>
            <a:pPr marL="857250" lvl="1" indent="-342900" defTabSz="914400">
              <a:lnSpc>
                <a:spcPct val="90000"/>
              </a:lnSpc>
              <a:buFont typeface="Wingdings" panose="05000000000000000000" pitchFamily="2" charset="2"/>
              <a:buChar char="Ø"/>
            </a:pPr>
            <a:r>
              <a:rPr lang="en-US" sz="2000" dirty="0"/>
              <a:t>Internal capacity and controls </a:t>
            </a:r>
          </a:p>
          <a:p>
            <a:pPr marL="857250" lvl="1" indent="-342900" defTabSz="914400">
              <a:lnSpc>
                <a:spcPct val="90000"/>
              </a:lnSpc>
              <a:buFont typeface="Wingdings" panose="05000000000000000000" pitchFamily="2" charset="2"/>
              <a:buChar char="Ø"/>
            </a:pPr>
            <a:r>
              <a:rPr lang="en-US" sz="2000" dirty="0"/>
              <a:t>Non-Disaster Grants Management System (ND Grants) portal system</a:t>
            </a:r>
          </a:p>
          <a:p>
            <a:pPr marL="857250" lvl="1" indent="-342900" defTabSz="914400">
              <a:lnSpc>
                <a:spcPct val="90000"/>
              </a:lnSpc>
              <a:buFont typeface="Wingdings" panose="05000000000000000000" pitchFamily="2" charset="2"/>
              <a:buChar char="Ø"/>
            </a:pPr>
            <a:r>
              <a:rPr lang="en-US" sz="2000" dirty="0"/>
              <a:t>Timelines and milestones for implementing the HHPD grant. </a:t>
            </a:r>
          </a:p>
          <a:p>
            <a:pPr marL="857250" lvl="1" indent="-342900" defTabSz="914400">
              <a:lnSpc>
                <a:spcPct val="90000"/>
              </a:lnSpc>
              <a:buFont typeface="Wingdings" panose="05000000000000000000" pitchFamily="2" charset="2"/>
              <a:buChar char="Ø"/>
            </a:pPr>
            <a:r>
              <a:rPr lang="en-US" sz="2000" dirty="0"/>
              <a:t>Process for selecting HH dam projects, subrecipients, monitoring projects. </a:t>
            </a:r>
          </a:p>
          <a:p>
            <a:pPr marL="857250" lvl="1" indent="-342900" defTabSz="914400">
              <a:lnSpc>
                <a:spcPct val="90000"/>
              </a:lnSpc>
              <a:buFont typeface="Wingdings" panose="05000000000000000000" pitchFamily="2" charset="2"/>
              <a:buChar char="Ø"/>
            </a:pPr>
            <a:r>
              <a:rPr lang="en-US" sz="2000" dirty="0"/>
              <a:t>Quarterly reporting (program/project and financial) </a:t>
            </a:r>
          </a:p>
          <a:p>
            <a:pPr marL="857250" lvl="1" indent="-342900" defTabSz="914400">
              <a:lnSpc>
                <a:spcPct val="90000"/>
              </a:lnSpc>
              <a:buFont typeface="Wingdings" panose="05000000000000000000" pitchFamily="2" charset="2"/>
              <a:buChar char="Ø"/>
            </a:pPr>
            <a:r>
              <a:rPr lang="en-US" sz="2000" dirty="0"/>
              <a:t>Sound project management and business practices </a:t>
            </a:r>
          </a:p>
        </p:txBody>
      </p:sp>
      <p:pic>
        <p:nvPicPr>
          <p:cNvPr id="7" name="Picture 6" descr="Great Job">
            <a:extLst>
              <a:ext uri="{FF2B5EF4-FFF2-40B4-BE49-F238E27FC236}">
                <a16:creationId xmlns:a16="http://schemas.microsoft.com/office/drawing/2014/main" id="{CB528B17-4728-49EC-A279-D40AF450AAD8}"/>
              </a:ext>
            </a:extLst>
          </p:cNvPr>
          <p:cNvPicPr>
            <a:picLocks noChangeAspect="1"/>
          </p:cNvPicPr>
          <p:nvPr/>
        </p:nvPicPr>
        <p:blipFill>
          <a:blip r:embed="rId3"/>
          <a:stretch>
            <a:fillRect/>
          </a:stretch>
        </p:blipFill>
        <p:spPr>
          <a:xfrm>
            <a:off x="7282154" y="1449792"/>
            <a:ext cx="3513364" cy="3513364"/>
          </a:xfrm>
          <a:prstGeom prst="rect">
            <a:avLst/>
          </a:prstGeom>
        </p:spPr>
      </p:pic>
      <p:sp>
        <p:nvSpPr>
          <p:cNvPr id="8" name="TextBox 7">
            <a:extLst>
              <a:ext uri="{FF2B5EF4-FFF2-40B4-BE49-F238E27FC236}">
                <a16:creationId xmlns:a16="http://schemas.microsoft.com/office/drawing/2014/main" id="{CB04DBFC-5413-4E84-90FD-DE36A7E7033E}"/>
              </a:ext>
            </a:extLst>
          </p:cNvPr>
          <p:cNvSpPr txBox="1"/>
          <p:nvPr/>
        </p:nvSpPr>
        <p:spPr>
          <a:xfrm>
            <a:off x="7675658" y="4847829"/>
            <a:ext cx="2863755" cy="369332"/>
          </a:xfrm>
          <a:prstGeom prst="rect">
            <a:avLst/>
          </a:prstGeom>
          <a:noFill/>
        </p:spPr>
        <p:txBody>
          <a:bodyPr wrap="square" rtlCol="0">
            <a:spAutoFit/>
          </a:bodyPr>
          <a:lstStyle/>
          <a:p>
            <a:r>
              <a:rPr lang="en-US" b="1" i="1"/>
              <a:t>PART 1 - You passed GO !</a:t>
            </a:r>
          </a:p>
        </p:txBody>
      </p:sp>
      <p:sp>
        <p:nvSpPr>
          <p:cNvPr id="13" name="Footer Placeholder 4">
            <a:extLst>
              <a:ext uri="{FF2B5EF4-FFF2-40B4-BE49-F238E27FC236}">
                <a16:creationId xmlns:a16="http://schemas.microsoft.com/office/drawing/2014/main" id="{049B28F3-7668-4408-9B44-C82E570662CB}"/>
              </a:ext>
              <a:ext uri="{C183D7F6-B498-43B3-948B-1728B52AA6E4}">
                <adec:decorative xmlns:adec="http://schemas.microsoft.com/office/drawing/2017/decorative" val="1"/>
              </a:ext>
            </a:extLst>
          </p:cNvPr>
          <p:cNvSpPr>
            <a:spLocks noGrp="1"/>
          </p:cNvSpPr>
          <p:nvPr>
            <p:ph type="ftr" sz="quarter" idx="11"/>
          </p:nvPr>
        </p:nvSpPr>
        <p:spPr/>
        <p:txBody>
          <a:bodyPr vert="horz" lIns="91440" tIns="45720" rIns="91440" bIns="45720" rtlCol="0" anchor="ctr">
            <a:normAutofit/>
          </a:bodyPr>
          <a:lstStyle/>
          <a:p>
            <a:pPr algn="ctr" defTabSz="914400">
              <a:spcAft>
                <a:spcPts val="600"/>
              </a:spcAft>
              <a:defRPr/>
            </a:pPr>
            <a:r>
              <a:rPr lang="en-US" kern="1200">
                <a:solidFill>
                  <a:prstClr val="black">
                    <a:tint val="75000"/>
                  </a:prstClr>
                </a:solidFill>
                <a:latin typeface="Calibri" panose="020F0502020204030204"/>
                <a:ea typeface="+mn-ea"/>
                <a:cs typeface="+mn-cs"/>
              </a:rPr>
              <a:t>Federal Emergency Management Agency</a:t>
            </a:r>
          </a:p>
        </p:txBody>
      </p:sp>
      <p:sp>
        <p:nvSpPr>
          <p:cNvPr id="10" name="Slide Number Placeholder 3">
            <a:extLst>
              <a:ext uri="{FF2B5EF4-FFF2-40B4-BE49-F238E27FC236}">
                <a16:creationId xmlns:a16="http://schemas.microsoft.com/office/drawing/2014/main" id="{36EDAFFC-CC8C-4359-808F-081402E80597}"/>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nchor="ctr">
            <a:normAutofit/>
          </a:bodyPr>
          <a:lstStyle/>
          <a:p>
            <a:pPr>
              <a:spcAft>
                <a:spcPts val="600"/>
              </a:spcAft>
            </a:pPr>
            <a:fld id="{8FCC257D-A786-9244-9E17-CE618C8B9275}" type="slidenum">
              <a:rPr lang="en-US" smtClean="0"/>
              <a:pPr>
                <a:spcAft>
                  <a:spcPts val="600"/>
                </a:spcAft>
              </a:pPr>
              <a:t>2</a:t>
            </a:fld>
            <a:endParaRPr lang="en-US"/>
          </a:p>
        </p:txBody>
      </p:sp>
    </p:spTree>
    <p:extLst>
      <p:ext uri="{BB962C8B-B14F-4D97-AF65-F5344CB8AC3E}">
        <p14:creationId xmlns:p14="http://schemas.microsoft.com/office/powerpoint/2010/main" val="59664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1A562A-4BF9-4222-A2B3-0BB1009F7970}"/>
              </a:ext>
            </a:extLst>
          </p:cNvPr>
          <p:cNvSpPr>
            <a:spLocks noGrp="1"/>
          </p:cNvSpPr>
          <p:nvPr>
            <p:ph type="title"/>
          </p:nvPr>
        </p:nvSpPr>
        <p:spPr/>
        <p:txBody>
          <a:bodyPr/>
          <a:lstStyle/>
          <a:p>
            <a:r>
              <a:rPr lang="en-US"/>
              <a:t>Roles and Responsibilities: Subrecipient (cont.)</a:t>
            </a:r>
          </a:p>
        </p:txBody>
      </p:sp>
      <p:sp>
        <p:nvSpPr>
          <p:cNvPr id="7" name="Content Placeholder 6">
            <a:extLst>
              <a:ext uri="{FF2B5EF4-FFF2-40B4-BE49-F238E27FC236}">
                <a16:creationId xmlns:a16="http://schemas.microsoft.com/office/drawing/2014/main" id="{0FE3658C-E241-4ED6-A56F-10A21562F588}"/>
              </a:ext>
            </a:extLst>
          </p:cNvPr>
          <p:cNvSpPr>
            <a:spLocks noGrp="1"/>
          </p:cNvSpPr>
          <p:nvPr>
            <p:ph idx="1"/>
          </p:nvPr>
        </p:nvSpPr>
        <p:spPr/>
        <p:txBody>
          <a:bodyPr>
            <a:normAutofit lnSpcReduction="10000"/>
          </a:bodyPr>
          <a:lstStyle/>
          <a:p>
            <a:pPr marL="344488" indent="-344488">
              <a:lnSpc>
                <a:spcPct val="150000"/>
              </a:lnSpc>
              <a:buNone/>
            </a:pPr>
            <a:r>
              <a:rPr lang="en-US" dirty="0"/>
              <a:t>4. Adhere to terms and conditions of agreement; program-specific regulations; federal administrative requirements and cost principles; and program policy and guidance</a:t>
            </a:r>
          </a:p>
          <a:p>
            <a:pPr marL="344488" indent="-344488">
              <a:lnSpc>
                <a:spcPct val="150000"/>
              </a:lnSpc>
              <a:buNone/>
            </a:pPr>
            <a:r>
              <a:rPr lang="en-US" dirty="0"/>
              <a:t>5. Implementation and management and completion of state approved project received by the pass-through entity</a:t>
            </a:r>
          </a:p>
          <a:p>
            <a:pPr marL="344488" indent="-344488">
              <a:lnSpc>
                <a:spcPct val="150000"/>
              </a:lnSpc>
              <a:buNone/>
            </a:pPr>
            <a:r>
              <a:rPr lang="en-US" dirty="0"/>
              <a:t>6. Comply with the budget and timeline contained in the approved project scope</a:t>
            </a:r>
          </a:p>
          <a:p>
            <a:pPr marL="344488" indent="-344488">
              <a:lnSpc>
                <a:spcPct val="150000"/>
              </a:lnSpc>
              <a:buNone/>
            </a:pPr>
            <a:r>
              <a:rPr lang="en-US" dirty="0"/>
              <a:t>7. Maintain strong internal controls</a:t>
            </a:r>
          </a:p>
          <a:p>
            <a:pPr marL="344488" indent="-344488">
              <a:lnSpc>
                <a:spcPct val="150000"/>
              </a:lnSpc>
              <a:buNone/>
            </a:pPr>
            <a:r>
              <a:rPr lang="en-US" dirty="0"/>
              <a:t>8. Submission of progress and financial reports to State Administrative Agency</a:t>
            </a:r>
          </a:p>
          <a:p>
            <a:endParaRPr lang="en-US" dirty="0"/>
          </a:p>
        </p:txBody>
      </p:sp>
      <p:sp>
        <p:nvSpPr>
          <p:cNvPr id="3" name="Slide Number Placeholder 2">
            <a:extLst>
              <a:ext uri="{FF2B5EF4-FFF2-40B4-BE49-F238E27FC236}">
                <a16:creationId xmlns:a16="http://schemas.microsoft.com/office/drawing/2014/main" id="{CEAA8D02-999B-4CAC-AF79-5A911CCC7A97}"/>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20</a:t>
            </a:fld>
            <a:endParaRPr lang="en-US"/>
          </a:p>
        </p:txBody>
      </p:sp>
    </p:spTree>
    <p:extLst>
      <p:ext uri="{BB962C8B-B14F-4D97-AF65-F5344CB8AC3E}">
        <p14:creationId xmlns:p14="http://schemas.microsoft.com/office/powerpoint/2010/main" val="203363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766767-B86B-4CCD-974D-E44FF96F10BA}"/>
              </a:ext>
            </a:extLst>
          </p:cNvPr>
          <p:cNvSpPr>
            <a:spLocks noGrp="1"/>
          </p:cNvSpPr>
          <p:nvPr>
            <p:ph type="title"/>
          </p:nvPr>
        </p:nvSpPr>
        <p:spPr/>
        <p:txBody>
          <a:bodyPr/>
          <a:lstStyle/>
          <a:p>
            <a:r>
              <a:rPr lang="en-US"/>
              <a:t>Roles and Responsibilities: FEMA Program Officer</a:t>
            </a:r>
          </a:p>
        </p:txBody>
      </p:sp>
      <p:sp>
        <p:nvSpPr>
          <p:cNvPr id="2" name="Content Placeholder 1">
            <a:extLst>
              <a:ext uri="{FF2B5EF4-FFF2-40B4-BE49-F238E27FC236}">
                <a16:creationId xmlns:a16="http://schemas.microsoft.com/office/drawing/2014/main" id="{655BD137-2751-4663-841A-48DC1B095FE9}"/>
              </a:ext>
            </a:extLst>
          </p:cNvPr>
          <p:cNvSpPr>
            <a:spLocks noGrp="1"/>
          </p:cNvSpPr>
          <p:nvPr>
            <p:ph idx="1"/>
          </p:nvPr>
        </p:nvSpPr>
        <p:spPr/>
        <p:txBody>
          <a:bodyPr/>
          <a:lstStyle/>
          <a:p>
            <a:r>
              <a:rPr lang="en-US"/>
              <a:t>Provide technical guidance to State Administrative Agency </a:t>
            </a:r>
          </a:p>
          <a:p>
            <a:r>
              <a:rPr lang="en-US" b="1"/>
              <a:t>Review and monitor State Administrative Agency progress</a:t>
            </a:r>
            <a:endParaRPr lang="en-US"/>
          </a:p>
          <a:p>
            <a:r>
              <a:rPr lang="en-US" b="1"/>
              <a:t>Review and approve Scope of Work Package requests and troubleshoot</a:t>
            </a:r>
            <a:endParaRPr lang="en-US"/>
          </a:p>
          <a:p>
            <a:r>
              <a:rPr lang="en-US" b="1"/>
              <a:t>Provide oversight and monitor </a:t>
            </a:r>
            <a:r>
              <a:rPr lang="en-US"/>
              <a:t>the performance of the</a:t>
            </a:r>
            <a:r>
              <a:rPr lang="en-US" b="1"/>
              <a:t> </a:t>
            </a:r>
            <a:r>
              <a:rPr lang="en-US"/>
              <a:t>grant by the grantee.</a:t>
            </a:r>
          </a:p>
          <a:p>
            <a:r>
              <a:rPr lang="en-US" b="1"/>
              <a:t>Track, collect, and report on IIJA investments  </a:t>
            </a:r>
          </a:p>
          <a:p>
            <a:r>
              <a:rPr lang="en-US"/>
              <a:t>Ensure </a:t>
            </a:r>
            <a:r>
              <a:rPr lang="en-US" b="1"/>
              <a:t>program</a:t>
            </a:r>
            <a:r>
              <a:rPr lang="en-US"/>
              <a:t> goals are accomplished in conformance with Federal </a:t>
            </a:r>
            <a:r>
              <a:rPr lang="en-US" b="1"/>
              <a:t>grant</a:t>
            </a:r>
            <a:r>
              <a:rPr lang="en-US"/>
              <a:t> guidelines</a:t>
            </a:r>
          </a:p>
          <a:p>
            <a:r>
              <a:rPr lang="en-US"/>
              <a:t>Ensure State Administrative Agency compliance with </a:t>
            </a:r>
            <a:r>
              <a:rPr lang="en-US" b="1"/>
              <a:t>2 CFR Part 200 - Uniform Administrative Requirements, Cost Principles, And Audit Requirements For Federal Awards </a:t>
            </a:r>
            <a:endParaRPr lang="en-US"/>
          </a:p>
        </p:txBody>
      </p:sp>
      <p:sp>
        <p:nvSpPr>
          <p:cNvPr id="4" name="Slide Number Placeholder 3">
            <a:extLst>
              <a:ext uri="{FF2B5EF4-FFF2-40B4-BE49-F238E27FC236}">
                <a16:creationId xmlns:a16="http://schemas.microsoft.com/office/drawing/2014/main" id="{6D0A7632-9E69-4E7E-9B5E-B9EC6502747E}"/>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21</a:t>
            </a:fld>
            <a:endParaRPr lang="en-US"/>
          </a:p>
        </p:txBody>
      </p:sp>
    </p:spTree>
    <p:extLst>
      <p:ext uri="{BB962C8B-B14F-4D97-AF65-F5344CB8AC3E}">
        <p14:creationId xmlns:p14="http://schemas.microsoft.com/office/powerpoint/2010/main" val="2299680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DD09D3-2DD1-40E9-AC53-A62FB542D107}"/>
              </a:ext>
            </a:extLst>
          </p:cNvPr>
          <p:cNvSpPr>
            <a:spLocks noGrp="1"/>
          </p:cNvSpPr>
          <p:nvPr>
            <p:ph type="title"/>
          </p:nvPr>
        </p:nvSpPr>
        <p:spPr/>
        <p:txBody>
          <a:bodyPr>
            <a:normAutofit fontScale="90000"/>
          </a:bodyPr>
          <a:lstStyle/>
          <a:p>
            <a:r>
              <a:rPr lang="en-US" dirty="0"/>
              <a:t>Part 2:  Next Steps and Scope of Work Requirements </a:t>
            </a:r>
          </a:p>
        </p:txBody>
      </p:sp>
    </p:spTree>
    <p:extLst>
      <p:ext uri="{BB962C8B-B14F-4D97-AF65-F5344CB8AC3E}">
        <p14:creationId xmlns:p14="http://schemas.microsoft.com/office/powerpoint/2010/main" val="340420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2CD24-78A1-492A-A51F-D258144A2ECB}"/>
              </a:ext>
            </a:extLst>
          </p:cNvPr>
          <p:cNvSpPr>
            <a:spLocks noGrp="1"/>
          </p:cNvSpPr>
          <p:nvPr>
            <p:ph type="title"/>
          </p:nvPr>
        </p:nvSpPr>
        <p:spPr>
          <a:xfrm>
            <a:off x="6530340" y="986972"/>
            <a:ext cx="5085011" cy="1004786"/>
          </a:xfrm>
        </p:spPr>
        <p:txBody>
          <a:bodyPr>
            <a:normAutofit/>
          </a:bodyPr>
          <a:lstStyle/>
          <a:p>
            <a:r>
              <a:rPr lang="en-US" sz="2800" dirty="0">
                <a:effectLst/>
                <a:latin typeface="+mj-lt"/>
                <a:ea typeface="Calibri" panose="020F0502020204030204" pitchFamily="34" charset="0"/>
              </a:rPr>
              <a:t>Award Acceptance</a:t>
            </a:r>
            <a:br>
              <a:rPr lang="en-US" sz="2800" dirty="0">
                <a:effectLst/>
                <a:latin typeface="+mj-lt"/>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D09E0D58-4467-489F-9CA7-4E4E85976688}"/>
              </a:ext>
            </a:extLst>
          </p:cNvPr>
          <p:cNvSpPr>
            <a:spLocks noGrp="1"/>
          </p:cNvSpPr>
          <p:nvPr>
            <p:ph sz="half" idx="1"/>
          </p:nvPr>
        </p:nvSpPr>
        <p:spPr>
          <a:xfrm>
            <a:off x="6530340" y="2153484"/>
            <a:ext cx="5268383" cy="3717544"/>
          </a:xfrm>
        </p:spPr>
        <p:txBody>
          <a:bodyPr/>
          <a:lstStyle/>
          <a:p>
            <a:r>
              <a:rPr lang="en-US" dirty="0">
                <a:latin typeface="+mj-lt"/>
                <a:ea typeface="Calibri" panose="020F0502020204030204" pitchFamily="34" charset="0"/>
              </a:rPr>
              <a:t>6</a:t>
            </a:r>
            <a:r>
              <a:rPr lang="en-US" sz="2000" dirty="0">
                <a:effectLst/>
                <a:latin typeface="+mj-lt"/>
                <a:ea typeface="Calibri" panose="020F0502020204030204" pitchFamily="34" charset="0"/>
              </a:rPr>
              <a:t>0-day “acceptance "period begins when award notification is posted in ND Grants.</a:t>
            </a:r>
          </a:p>
          <a:p>
            <a:r>
              <a:rPr lang="en-US" dirty="0">
                <a:latin typeface="+mj-lt"/>
              </a:rPr>
              <a:t>ND Grants task: Award offer review</a:t>
            </a:r>
          </a:p>
          <a:p>
            <a:r>
              <a:rPr lang="en-US" dirty="0">
                <a:latin typeface="+mj-lt"/>
              </a:rPr>
              <a:t>Submit acceptance in ND Grants</a:t>
            </a:r>
          </a:p>
        </p:txBody>
      </p:sp>
      <p:sp>
        <p:nvSpPr>
          <p:cNvPr id="2" name="Footer Placeholder 1">
            <a:extLst>
              <a:ext uri="{FF2B5EF4-FFF2-40B4-BE49-F238E27FC236}">
                <a16:creationId xmlns:a16="http://schemas.microsoft.com/office/drawing/2014/main" id="{9E558BBE-35DB-4BDD-9398-11D3F160E11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3" name="Slide Number Placeholder 2">
            <a:extLst>
              <a:ext uri="{FF2B5EF4-FFF2-40B4-BE49-F238E27FC236}">
                <a16:creationId xmlns:a16="http://schemas.microsoft.com/office/drawing/2014/main" id="{C277AD98-BB52-485D-9438-39B24A77C83A}"/>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23</a:t>
            </a:fld>
            <a:endParaRPr lang="en-US"/>
          </a:p>
        </p:txBody>
      </p:sp>
    </p:spTree>
    <p:extLst>
      <p:ext uri="{BB962C8B-B14F-4D97-AF65-F5344CB8AC3E}">
        <p14:creationId xmlns:p14="http://schemas.microsoft.com/office/powerpoint/2010/main" val="131075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CB7689-0C07-4EF7-94C6-092ADD373BC2}"/>
              </a:ext>
            </a:extLst>
          </p:cNvPr>
          <p:cNvSpPr>
            <a:spLocks noGrp="1"/>
          </p:cNvSpPr>
          <p:nvPr>
            <p:ph type="title"/>
          </p:nvPr>
        </p:nvSpPr>
        <p:spPr>
          <a:xfrm>
            <a:off x="738189" y="452440"/>
            <a:ext cx="10715627" cy="743347"/>
          </a:xfrm>
        </p:spPr>
        <p:txBody>
          <a:bodyPr anchor="ctr">
            <a:normAutofit/>
          </a:bodyPr>
          <a:lstStyle/>
          <a:p>
            <a:r>
              <a:rPr lang="en-US" dirty="0"/>
              <a:t>System of Records: ND Grants</a:t>
            </a:r>
          </a:p>
        </p:txBody>
      </p:sp>
      <p:sp>
        <p:nvSpPr>
          <p:cNvPr id="7" name="Content Placeholder 6">
            <a:extLst>
              <a:ext uri="{FF2B5EF4-FFF2-40B4-BE49-F238E27FC236}">
                <a16:creationId xmlns:a16="http://schemas.microsoft.com/office/drawing/2014/main" id="{B9A00BD1-F723-4CF2-B1C8-C13FAC5452BB}"/>
              </a:ext>
            </a:extLst>
          </p:cNvPr>
          <p:cNvSpPr>
            <a:spLocks noGrp="1"/>
          </p:cNvSpPr>
          <p:nvPr>
            <p:ph sz="half" idx="1"/>
          </p:nvPr>
        </p:nvSpPr>
        <p:spPr>
          <a:xfrm>
            <a:off x="726018" y="1549400"/>
            <a:ext cx="4465107" cy="3994150"/>
          </a:xfrm>
        </p:spPr>
        <p:txBody>
          <a:bodyPr>
            <a:normAutofit/>
          </a:bodyPr>
          <a:lstStyle/>
          <a:p>
            <a:r>
              <a:rPr lang="en-US" b="1"/>
              <a:t>ND Grants System Technical Assistance:</a:t>
            </a:r>
          </a:p>
          <a:p>
            <a:pPr lvl="1"/>
            <a:r>
              <a:rPr lang="en-US"/>
              <a:t>Email: ndgrants@fema.dhs.gov</a:t>
            </a:r>
          </a:p>
          <a:p>
            <a:pPr lvl="1"/>
            <a:r>
              <a:rPr lang="en-US"/>
              <a:t>Phone: (800) 865-4076</a:t>
            </a:r>
          </a:p>
        </p:txBody>
      </p:sp>
      <p:pic>
        <p:nvPicPr>
          <p:cNvPr id="5" name="Picture 4" descr="Non-Disaster Grants Management System page on FEMA.gov">
            <a:extLst>
              <a:ext uri="{FF2B5EF4-FFF2-40B4-BE49-F238E27FC236}">
                <a16:creationId xmlns:a16="http://schemas.microsoft.com/office/drawing/2014/main" id="{08271143-19C0-4A9A-8D13-314868DB68E1}"/>
              </a:ext>
            </a:extLst>
          </p:cNvPr>
          <p:cNvPicPr>
            <a:picLocks noChangeAspect="1"/>
          </p:cNvPicPr>
          <p:nvPr/>
        </p:nvPicPr>
        <p:blipFill>
          <a:blip r:embed="rId3"/>
          <a:stretch>
            <a:fillRect/>
          </a:stretch>
        </p:blipFill>
        <p:spPr>
          <a:xfrm>
            <a:off x="5336322" y="1720850"/>
            <a:ext cx="6129660" cy="3279367"/>
          </a:xfrm>
          <a:prstGeom prst="rect">
            <a:avLst/>
          </a:prstGeom>
          <a:noFill/>
        </p:spPr>
      </p:pic>
      <p:sp>
        <p:nvSpPr>
          <p:cNvPr id="2" name="Footer Placeholder 1">
            <a:extLst>
              <a:ext uri="{FF2B5EF4-FFF2-40B4-BE49-F238E27FC236}">
                <a16:creationId xmlns:a16="http://schemas.microsoft.com/office/drawing/2014/main" id="{6EB3326F-35DF-4C41-A71B-FCE1EEA4355E}"/>
              </a:ext>
              <a:ext uri="{C183D7F6-B498-43B3-948B-1728B52AA6E4}">
                <adec:decorative xmlns:adec="http://schemas.microsoft.com/office/drawing/2017/decorative" val="1"/>
              </a:ext>
            </a:extLst>
          </p:cNvPr>
          <p:cNvSpPr>
            <a:spLocks noGrp="1"/>
          </p:cNvSpPr>
          <p:nvPr>
            <p:ph type="ftr" sz="quarter" idx="11"/>
          </p:nvPr>
        </p:nvSpPr>
        <p:spPr>
          <a:xfrm>
            <a:off x="6096000" y="6173791"/>
            <a:ext cx="4443413" cy="365125"/>
          </a:xfrm>
        </p:spPr>
        <p:txBody>
          <a:bodyPr anchor="ctr">
            <a:normAutofit/>
          </a:bodyPr>
          <a:lstStyle/>
          <a:p>
            <a:pPr>
              <a:spcAft>
                <a:spcPts val="600"/>
              </a:spcAft>
            </a:pPr>
            <a:r>
              <a:rPr lang="en-US"/>
              <a:t>Federal Emergency Management Agency</a:t>
            </a:r>
          </a:p>
        </p:txBody>
      </p:sp>
      <p:sp>
        <p:nvSpPr>
          <p:cNvPr id="3" name="Slide Number Placeholder 2">
            <a:extLst>
              <a:ext uri="{FF2B5EF4-FFF2-40B4-BE49-F238E27FC236}">
                <a16:creationId xmlns:a16="http://schemas.microsoft.com/office/drawing/2014/main" id="{FFC79AED-B8E0-470E-8D3F-DDD3DDA91585}"/>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nchor="ctr">
            <a:normAutofit/>
          </a:bodyPr>
          <a:lstStyle/>
          <a:p>
            <a:pPr>
              <a:spcAft>
                <a:spcPts val="600"/>
              </a:spcAft>
            </a:pPr>
            <a:fld id="{8FCC257D-A786-9244-9E17-CE618C8B9275}" type="slidenum">
              <a:rPr lang="en-US" smtClean="0"/>
              <a:pPr>
                <a:spcAft>
                  <a:spcPts val="600"/>
                </a:spcAft>
              </a:pPr>
              <a:t>24</a:t>
            </a:fld>
            <a:endParaRPr lang="en-US"/>
          </a:p>
        </p:txBody>
      </p:sp>
    </p:spTree>
    <p:extLst>
      <p:ext uri="{BB962C8B-B14F-4D97-AF65-F5344CB8AC3E}">
        <p14:creationId xmlns:p14="http://schemas.microsoft.com/office/powerpoint/2010/main" val="201510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45A256-6376-447B-AE27-B1B9077CF4D5}"/>
              </a:ext>
            </a:extLst>
          </p:cNvPr>
          <p:cNvSpPr>
            <a:spLocks noGrp="1"/>
          </p:cNvSpPr>
          <p:nvPr>
            <p:ph type="title"/>
          </p:nvPr>
        </p:nvSpPr>
        <p:spPr/>
        <p:txBody>
          <a:bodyPr>
            <a:normAutofit/>
          </a:bodyPr>
          <a:lstStyle/>
          <a:p>
            <a:r>
              <a:rPr lang="en-US" sz="3200" dirty="0"/>
              <a:t>Part-2</a:t>
            </a:r>
          </a:p>
        </p:txBody>
      </p:sp>
      <p:sp>
        <p:nvSpPr>
          <p:cNvPr id="9" name="TextBox 8">
            <a:extLst>
              <a:ext uri="{FF2B5EF4-FFF2-40B4-BE49-F238E27FC236}">
                <a16:creationId xmlns:a16="http://schemas.microsoft.com/office/drawing/2014/main" id="{C5446A2D-96D4-456B-A730-2808E362793D}"/>
              </a:ext>
            </a:extLst>
          </p:cNvPr>
          <p:cNvSpPr txBox="1"/>
          <p:nvPr/>
        </p:nvSpPr>
        <p:spPr>
          <a:xfrm>
            <a:off x="4297017" y="1580687"/>
            <a:ext cx="3597965" cy="707886"/>
          </a:xfrm>
          <a:prstGeom prst="rect">
            <a:avLst/>
          </a:prstGeom>
          <a:solidFill>
            <a:srgbClr val="339900"/>
          </a:solidFill>
          <a:ln>
            <a:solidFill>
              <a:schemeClr val="accent4">
                <a:lumMod val="50000"/>
              </a:schemeClr>
            </a:solidFill>
          </a:ln>
        </p:spPr>
        <p:txBody>
          <a:bodyPr wrap="square" rtlCol="0">
            <a:spAutoFit/>
          </a:bodyPr>
          <a:lstStyle/>
          <a:p>
            <a:pPr algn="ctr"/>
            <a:r>
              <a:rPr lang="en-US" sz="2000">
                <a:solidFill>
                  <a:schemeClr val="bg1"/>
                </a:solidFill>
                <a:latin typeface="Arial Narrow" panose="020B0606020202030204" pitchFamily="34" charset="0"/>
              </a:rPr>
              <a:t>Projects must be approved by the relevant state dam safety agency</a:t>
            </a:r>
          </a:p>
        </p:txBody>
      </p:sp>
      <p:pic>
        <p:nvPicPr>
          <p:cNvPr id="10" name="Picture 9" descr="Scoping 1&#10;- Project scoping project &#10;  - Planning&#10;  - Design&#10;&#10;Final Design Package&#10;- Final design package/final scope of work&#10;- Permits/EHP approval received&#10;&#10;Construction 3&#10;- Bidding package&#10;- Construction&#10;- Completion of project">
            <a:extLst>
              <a:ext uri="{FF2B5EF4-FFF2-40B4-BE49-F238E27FC236}">
                <a16:creationId xmlns:a16="http://schemas.microsoft.com/office/drawing/2014/main" id="{48FB8261-999B-4656-AEB6-BD4084092159}"/>
              </a:ext>
            </a:extLst>
          </p:cNvPr>
          <p:cNvPicPr>
            <a:picLocks noChangeAspect="1"/>
          </p:cNvPicPr>
          <p:nvPr/>
        </p:nvPicPr>
        <p:blipFill>
          <a:blip r:embed="rId3"/>
          <a:stretch>
            <a:fillRect/>
          </a:stretch>
        </p:blipFill>
        <p:spPr>
          <a:xfrm>
            <a:off x="870243" y="2191766"/>
            <a:ext cx="10583573" cy="2664183"/>
          </a:xfrm>
          <a:prstGeom prst="rect">
            <a:avLst/>
          </a:prstGeom>
        </p:spPr>
      </p:pic>
      <p:sp>
        <p:nvSpPr>
          <p:cNvPr id="2" name="TextBox 1">
            <a:extLst>
              <a:ext uri="{FF2B5EF4-FFF2-40B4-BE49-F238E27FC236}">
                <a16:creationId xmlns:a16="http://schemas.microsoft.com/office/drawing/2014/main" id="{649BF766-67C2-4806-B31D-88DAF380A0E4}"/>
              </a:ext>
            </a:extLst>
          </p:cNvPr>
          <p:cNvSpPr txBox="1"/>
          <p:nvPr/>
        </p:nvSpPr>
        <p:spPr>
          <a:xfrm>
            <a:off x="1011762" y="4583424"/>
            <a:ext cx="6260407" cy="383328"/>
          </a:xfrm>
          <a:prstGeom prst="rect">
            <a:avLst/>
          </a:prstGeom>
          <a:solidFill>
            <a:schemeClr val="accent4">
              <a:lumMod val="20000"/>
              <a:lumOff val="80000"/>
            </a:schemeClr>
          </a:solidFill>
        </p:spPr>
        <p:txBody>
          <a:bodyPr wrap="square" rtlCol="0">
            <a:spAutoFit/>
          </a:bodyPr>
          <a:lstStyle/>
          <a:p>
            <a:pPr algn="ctr"/>
            <a:r>
              <a:rPr lang="en-US"/>
              <a:t> Annual Appropriation Funding </a:t>
            </a:r>
          </a:p>
        </p:txBody>
      </p:sp>
      <p:sp>
        <p:nvSpPr>
          <p:cNvPr id="8" name="TextBox 7">
            <a:extLst>
              <a:ext uri="{FF2B5EF4-FFF2-40B4-BE49-F238E27FC236}">
                <a16:creationId xmlns:a16="http://schemas.microsoft.com/office/drawing/2014/main" id="{4D4542CD-636E-4AC1-B1B3-5C01D6AB5FC3}"/>
              </a:ext>
            </a:extLst>
          </p:cNvPr>
          <p:cNvSpPr txBox="1"/>
          <p:nvPr/>
        </p:nvSpPr>
        <p:spPr>
          <a:xfrm>
            <a:off x="7767021" y="4569428"/>
            <a:ext cx="3686795" cy="369332"/>
          </a:xfrm>
          <a:prstGeom prst="rect">
            <a:avLst/>
          </a:prstGeom>
          <a:solidFill>
            <a:schemeClr val="accent4">
              <a:lumMod val="20000"/>
              <a:lumOff val="80000"/>
            </a:schemeClr>
          </a:solidFill>
        </p:spPr>
        <p:txBody>
          <a:bodyPr wrap="square" rtlCol="0">
            <a:spAutoFit/>
          </a:bodyPr>
          <a:lstStyle/>
          <a:p>
            <a:pPr algn="ctr"/>
            <a:r>
              <a:rPr lang="en-US"/>
              <a:t>IIJA Funding </a:t>
            </a:r>
          </a:p>
        </p:txBody>
      </p:sp>
      <p:sp>
        <p:nvSpPr>
          <p:cNvPr id="3" name="TextBox 2">
            <a:extLst>
              <a:ext uri="{FF2B5EF4-FFF2-40B4-BE49-F238E27FC236}">
                <a16:creationId xmlns:a16="http://schemas.microsoft.com/office/drawing/2014/main" id="{723DCA1C-2FEC-4338-B966-EEE866938864}"/>
              </a:ext>
            </a:extLst>
          </p:cNvPr>
          <p:cNvSpPr txBox="1"/>
          <p:nvPr/>
        </p:nvSpPr>
        <p:spPr>
          <a:xfrm>
            <a:off x="2950438" y="5080614"/>
            <a:ext cx="8046176" cy="923330"/>
          </a:xfrm>
          <a:prstGeom prst="rect">
            <a:avLst/>
          </a:prstGeom>
          <a:noFill/>
        </p:spPr>
        <p:txBody>
          <a:bodyPr wrap="square" rtlCol="0">
            <a:spAutoFit/>
          </a:bodyPr>
          <a:lstStyle/>
          <a:p>
            <a:pPr marL="285750" indent="-285750">
              <a:buFont typeface="Wingdings" panose="05000000000000000000" pitchFamily="2" charset="2"/>
              <a:buChar char="Ø"/>
            </a:pPr>
            <a:r>
              <a:rPr lang="en-US">
                <a:latin typeface="Calibri" panose="020F0502020204030204" pitchFamily="34" charset="0"/>
                <a:cs typeface="Calibri" panose="020F0502020204030204" pitchFamily="34" charset="0"/>
              </a:rPr>
              <a:t>SOW (scoping and final design) Package by Dec 31, 2022 </a:t>
            </a:r>
          </a:p>
          <a:p>
            <a:pPr marL="285750" indent="-285750">
              <a:buFont typeface="Wingdings" panose="05000000000000000000" pitchFamily="2" charset="2"/>
              <a:buChar char="Ø"/>
            </a:pPr>
            <a:r>
              <a:rPr lang="en-US">
                <a:latin typeface="Calibri" panose="020F0502020204030204" pitchFamily="34" charset="0"/>
                <a:cs typeface="Calibri" panose="020F0502020204030204" pitchFamily="34" charset="0"/>
              </a:rPr>
              <a:t>SOW Construction Ready Package by Jan 20, 2023</a:t>
            </a:r>
          </a:p>
          <a:p>
            <a:pPr marL="285750" indent="-285750">
              <a:buFont typeface="Wingdings" panose="05000000000000000000" pitchFamily="2" charset="2"/>
              <a:buChar char="Ø"/>
            </a:pPr>
            <a:r>
              <a:rPr lang="en-US">
                <a:latin typeface="Calibri" panose="020F0502020204030204" pitchFamily="34" charset="0"/>
                <a:cs typeface="Calibri" panose="020F0502020204030204" pitchFamily="34" charset="0"/>
              </a:rPr>
              <a:t>Upload into ND Grant for FEMA review and approval</a:t>
            </a:r>
          </a:p>
        </p:txBody>
      </p:sp>
      <p:sp>
        <p:nvSpPr>
          <p:cNvPr id="5" name="Footer Placeholder 4">
            <a:extLst>
              <a:ext uri="{FF2B5EF4-FFF2-40B4-BE49-F238E27FC236}">
                <a16:creationId xmlns:a16="http://schemas.microsoft.com/office/drawing/2014/main" id="{B4C6F33A-A153-48C6-A287-43561CD4FD0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D18D99F4-BD5B-4A81-9BF1-A18DFD1B2C3B}"/>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25</a:t>
            </a:fld>
            <a:endParaRPr lang="en-US"/>
          </a:p>
        </p:txBody>
      </p:sp>
    </p:spTree>
    <p:extLst>
      <p:ext uri="{BB962C8B-B14F-4D97-AF65-F5344CB8AC3E}">
        <p14:creationId xmlns:p14="http://schemas.microsoft.com/office/powerpoint/2010/main" val="3893490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2CFC92-F554-45D2-BFFB-321476E87E23}"/>
              </a:ext>
            </a:extLst>
          </p:cNvPr>
          <p:cNvSpPr>
            <a:spLocks noGrp="1"/>
          </p:cNvSpPr>
          <p:nvPr>
            <p:ph type="title"/>
          </p:nvPr>
        </p:nvSpPr>
        <p:spPr/>
        <p:txBody>
          <a:bodyPr/>
          <a:lstStyle/>
          <a:p>
            <a:r>
              <a:rPr lang="en-US"/>
              <a:t>FY22 HHPD Eligible Project Activities </a:t>
            </a:r>
          </a:p>
        </p:txBody>
      </p:sp>
      <p:sp>
        <p:nvSpPr>
          <p:cNvPr id="2" name="Content Placeholder 1">
            <a:extLst>
              <a:ext uri="{FF2B5EF4-FFF2-40B4-BE49-F238E27FC236}">
                <a16:creationId xmlns:a16="http://schemas.microsoft.com/office/drawing/2014/main" id="{B476A030-C6C4-4E32-81FD-07D9CCBD63C1}"/>
              </a:ext>
            </a:extLst>
          </p:cNvPr>
          <p:cNvSpPr>
            <a:spLocks noGrp="1"/>
          </p:cNvSpPr>
          <p:nvPr>
            <p:ph sz="half" idx="2"/>
          </p:nvPr>
        </p:nvSpPr>
        <p:spPr>
          <a:xfrm>
            <a:off x="740203" y="1692361"/>
            <a:ext cx="5129793" cy="4179081"/>
          </a:xfrm>
        </p:spPr>
        <p:txBody>
          <a:bodyPr>
            <a:normAutofit/>
          </a:bodyPr>
          <a:lstStyle/>
          <a:p>
            <a:pPr marL="457200" lvl="1" indent="0">
              <a:spcBef>
                <a:spcPts val="600"/>
              </a:spcBef>
              <a:buNone/>
            </a:pPr>
            <a:r>
              <a:rPr lang="en-US" sz="2800" b="1" u="sng" dirty="0"/>
              <a:t>Eligible</a:t>
            </a:r>
            <a:r>
              <a:rPr lang="en-US" sz="2800" b="1" dirty="0"/>
              <a:t> activities :</a:t>
            </a:r>
          </a:p>
          <a:p>
            <a:pPr marL="457200" lvl="1" indent="0">
              <a:spcBef>
                <a:spcPts val="600"/>
              </a:spcBef>
              <a:buNone/>
            </a:pPr>
            <a:endParaRPr lang="en-US" sz="800" dirty="0"/>
          </a:p>
          <a:p>
            <a:pPr marL="457200" lvl="1" indent="0">
              <a:spcBef>
                <a:spcPts val="600"/>
              </a:spcBef>
              <a:buNone/>
            </a:pPr>
            <a:r>
              <a:rPr lang="en-US" sz="2400" dirty="0"/>
              <a:t>1. PROJECT SCOPING:</a:t>
            </a:r>
          </a:p>
          <a:p>
            <a:pPr marL="742950" lvl="1" indent="-285750">
              <a:spcBef>
                <a:spcPts val="600"/>
              </a:spcBef>
              <a:buFont typeface="Wingdings" panose="05000000000000000000" pitchFamily="2" charset="2"/>
              <a:buChar char="ü"/>
            </a:pPr>
            <a:r>
              <a:rPr lang="en-US" sz="2000" dirty="0"/>
              <a:t>Planning</a:t>
            </a:r>
          </a:p>
          <a:p>
            <a:pPr marL="742950" lvl="1" indent="-285750">
              <a:spcBef>
                <a:spcPts val="600"/>
              </a:spcBef>
              <a:buFont typeface="Wingdings" panose="05000000000000000000" pitchFamily="2" charset="2"/>
              <a:buChar char="ü"/>
            </a:pPr>
            <a:r>
              <a:rPr lang="en-US" sz="2000" dirty="0"/>
              <a:t>Design</a:t>
            </a:r>
          </a:p>
          <a:p>
            <a:pPr marL="457200" lvl="1" indent="0">
              <a:spcBef>
                <a:spcPts val="600"/>
              </a:spcBef>
              <a:buNone/>
            </a:pPr>
            <a:endParaRPr lang="en-US" sz="1200" dirty="0"/>
          </a:p>
          <a:p>
            <a:pPr marL="457200" lvl="1" indent="0">
              <a:spcBef>
                <a:spcPts val="600"/>
              </a:spcBef>
              <a:buNone/>
            </a:pPr>
            <a:r>
              <a:rPr lang="en-US" sz="2400" dirty="0"/>
              <a:t>2. FINAL DESIGN PACKAGE</a:t>
            </a:r>
          </a:p>
          <a:p>
            <a:pPr lvl="1">
              <a:spcBef>
                <a:spcPts val="600"/>
              </a:spcBef>
              <a:buFont typeface="Wingdings" panose="05000000000000000000" pitchFamily="2" charset="2"/>
              <a:buChar char="ü"/>
            </a:pPr>
            <a:r>
              <a:rPr lang="en-US" sz="2800" dirty="0"/>
              <a:t>	</a:t>
            </a:r>
            <a:r>
              <a:rPr lang="en-US" sz="2000" dirty="0"/>
              <a:t>EHP approval, etc.</a:t>
            </a:r>
          </a:p>
          <a:p>
            <a:pPr lvl="1">
              <a:spcBef>
                <a:spcPts val="600"/>
              </a:spcBef>
              <a:buFont typeface="Wingdings" panose="05000000000000000000" pitchFamily="2" charset="2"/>
              <a:buChar char="ü"/>
            </a:pPr>
            <a:endParaRPr lang="en-US" sz="1100" dirty="0"/>
          </a:p>
          <a:p>
            <a:pPr marL="398463" indent="0">
              <a:buNone/>
            </a:pPr>
            <a:r>
              <a:rPr lang="en-US" sz="2400" dirty="0"/>
              <a:t>3. CONSTRUCTION (</a:t>
            </a:r>
            <a:r>
              <a:rPr lang="en-US" sz="1800" dirty="0"/>
              <a:t>IIJA funded</a:t>
            </a:r>
            <a:r>
              <a:rPr lang="en-US" sz="2400" dirty="0"/>
              <a:t>)</a:t>
            </a:r>
          </a:p>
          <a:p>
            <a:pPr marL="0" indent="0">
              <a:buNone/>
            </a:pPr>
            <a:endParaRPr lang="en-US" dirty="0"/>
          </a:p>
        </p:txBody>
      </p:sp>
      <p:sp>
        <p:nvSpPr>
          <p:cNvPr id="4" name="Content Placeholder 3">
            <a:extLst>
              <a:ext uri="{FF2B5EF4-FFF2-40B4-BE49-F238E27FC236}">
                <a16:creationId xmlns:a16="http://schemas.microsoft.com/office/drawing/2014/main" id="{28E7612C-6F1E-4C4A-9552-93AB3BB1639D}"/>
              </a:ext>
            </a:extLst>
          </p:cNvPr>
          <p:cNvSpPr>
            <a:spLocks noGrp="1"/>
          </p:cNvSpPr>
          <p:nvPr>
            <p:ph sz="quarter" idx="4"/>
          </p:nvPr>
        </p:nvSpPr>
        <p:spPr>
          <a:xfrm>
            <a:off x="5869996" y="1730399"/>
            <a:ext cx="5583820" cy="4179082"/>
          </a:xfrm>
        </p:spPr>
        <p:txBody>
          <a:bodyPr>
            <a:normAutofit/>
          </a:bodyPr>
          <a:lstStyle/>
          <a:p>
            <a:pPr marL="57150" lvl="1" indent="-342900">
              <a:spcBef>
                <a:spcPts val="1800"/>
              </a:spcBef>
              <a:buSzPct val="100000"/>
              <a:buFont typeface="Wingdings" panose="05000000000000000000" pitchFamily="2" charset="2"/>
              <a:buChar char="§"/>
            </a:pPr>
            <a:r>
              <a:rPr lang="en-US" sz="2400" b="1" u="sng"/>
              <a:t>Ineligible</a:t>
            </a:r>
            <a:r>
              <a:rPr lang="en-US" sz="2400" b="1"/>
              <a:t> activities include:</a:t>
            </a:r>
          </a:p>
          <a:p>
            <a:pPr lvl="1">
              <a:spcBef>
                <a:spcPts val="600"/>
              </a:spcBef>
              <a:buFont typeface="Wingdings" panose="05000000000000000000" pitchFamily="2" charset="2"/>
              <a:buChar char="§"/>
            </a:pPr>
            <a:r>
              <a:rPr lang="en-US" sz="2400"/>
              <a:t>Rehabilitation of a federal dam</a:t>
            </a:r>
          </a:p>
          <a:p>
            <a:pPr lvl="1">
              <a:spcBef>
                <a:spcPts val="600"/>
              </a:spcBef>
              <a:buFont typeface="Wingdings" panose="05000000000000000000" pitchFamily="2" charset="2"/>
              <a:buChar char="§"/>
            </a:pPr>
            <a:r>
              <a:rPr lang="en-US" sz="2400"/>
              <a:t>Routine operation or maintenance </a:t>
            </a:r>
          </a:p>
          <a:p>
            <a:pPr lvl="1">
              <a:spcBef>
                <a:spcPts val="600"/>
              </a:spcBef>
              <a:buFont typeface="Wingdings" panose="05000000000000000000" pitchFamily="2" charset="2"/>
              <a:buChar char="§"/>
            </a:pPr>
            <a:r>
              <a:rPr lang="en-US" sz="2400"/>
              <a:t>Modification to produce hydroelectric power</a:t>
            </a:r>
          </a:p>
          <a:p>
            <a:pPr lvl="1">
              <a:spcBef>
                <a:spcPts val="600"/>
              </a:spcBef>
              <a:buFont typeface="Wingdings" panose="05000000000000000000" pitchFamily="2" charset="2"/>
              <a:buChar char="§"/>
            </a:pPr>
            <a:r>
              <a:rPr lang="en-US" sz="2400"/>
              <a:t>Increasing storage capacity</a:t>
            </a:r>
            <a:endParaRPr lang="en-US"/>
          </a:p>
          <a:p>
            <a:pPr lvl="1">
              <a:spcBef>
                <a:spcPts val="600"/>
              </a:spcBef>
              <a:buFont typeface="Wingdings" panose="05000000000000000000" pitchFamily="2" charset="2"/>
              <a:buChar char="§"/>
            </a:pPr>
            <a:r>
              <a:rPr lang="en-US" sz="2400"/>
              <a:t>Any other modification to a dam that does reduce risk and improve the safety of the dam</a:t>
            </a:r>
          </a:p>
          <a:p>
            <a:endParaRPr lang="en-US"/>
          </a:p>
        </p:txBody>
      </p:sp>
      <p:sp>
        <p:nvSpPr>
          <p:cNvPr id="7" name="Footer Placeholder 6">
            <a:extLst>
              <a:ext uri="{FF2B5EF4-FFF2-40B4-BE49-F238E27FC236}">
                <a16:creationId xmlns:a16="http://schemas.microsoft.com/office/drawing/2014/main" id="{8CE13159-E5D7-4F19-9684-502E68EA2E2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41AE6E46-7272-4A1F-A8DC-B6CF226E9FBD}"/>
              </a:ext>
              <a:ext uri="{C183D7F6-B498-43B3-948B-1728B52AA6E4}">
                <adec:decorative xmlns:adec="http://schemas.microsoft.com/office/drawing/2017/decorative" val="1"/>
              </a:ext>
            </a:extLst>
          </p:cNvPr>
          <p:cNvSpPr>
            <a:spLocks noGrp="1"/>
          </p:cNvSpPr>
          <p:nvPr>
            <p:ph type="sldNum" sz="quarter" idx="13"/>
          </p:nvPr>
        </p:nvSpPr>
        <p:spPr/>
        <p:txBody>
          <a:bodyPr/>
          <a:lstStyle/>
          <a:p>
            <a:fld id="{8FCC257D-A786-9244-9E17-CE618C8B9275}" type="slidenum">
              <a:rPr lang="en-US" smtClean="0"/>
              <a:pPr/>
              <a:t>26</a:t>
            </a:fld>
            <a:endParaRPr lang="en-US"/>
          </a:p>
        </p:txBody>
      </p:sp>
    </p:spTree>
    <p:extLst>
      <p:ext uri="{BB962C8B-B14F-4D97-AF65-F5344CB8AC3E}">
        <p14:creationId xmlns:p14="http://schemas.microsoft.com/office/powerpoint/2010/main" val="215080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99F99-19B0-4275-B323-93B897481830}"/>
              </a:ext>
            </a:extLst>
          </p:cNvPr>
          <p:cNvSpPr>
            <a:spLocks noGrp="1"/>
          </p:cNvSpPr>
          <p:nvPr>
            <p:ph type="title"/>
          </p:nvPr>
        </p:nvSpPr>
        <p:spPr>
          <a:xfrm>
            <a:off x="6328229" y="325331"/>
            <a:ext cx="5272368" cy="1041348"/>
          </a:xfrm>
        </p:spPr>
        <p:txBody>
          <a:bodyPr>
            <a:normAutofit/>
          </a:bodyPr>
          <a:lstStyle/>
          <a:p>
            <a:r>
              <a:rPr lang="en-US"/>
              <a:t>Scope of Work Package Requirements </a:t>
            </a:r>
          </a:p>
        </p:txBody>
      </p:sp>
      <p:sp>
        <p:nvSpPr>
          <p:cNvPr id="2" name="Content Placeholder 1">
            <a:extLst>
              <a:ext uri="{FF2B5EF4-FFF2-40B4-BE49-F238E27FC236}">
                <a16:creationId xmlns:a16="http://schemas.microsoft.com/office/drawing/2014/main" id="{A717C67F-67EA-45C2-998D-1CEA6524455A}"/>
              </a:ext>
            </a:extLst>
          </p:cNvPr>
          <p:cNvSpPr>
            <a:spLocks noGrp="1"/>
          </p:cNvSpPr>
          <p:nvPr>
            <p:ph sz="half" idx="1"/>
          </p:nvPr>
        </p:nvSpPr>
        <p:spPr>
          <a:xfrm>
            <a:off x="6328229" y="1587267"/>
            <a:ext cx="5559927" cy="4439233"/>
          </a:xfrm>
        </p:spPr>
        <p:txBody>
          <a:bodyPr>
            <a:normAutofit/>
          </a:bodyPr>
          <a:lstStyle/>
          <a:p>
            <a:r>
              <a:rPr lang="en-US" dirty="0"/>
              <a:t>Standard format and grant information </a:t>
            </a:r>
          </a:p>
          <a:p>
            <a:r>
              <a:rPr lang="en-US" sz="2000" dirty="0">
                <a:effectLst/>
                <a:ea typeface="Malgun Gothic" panose="020B0503020000020004" pitchFamily="34" charset="-127"/>
              </a:rPr>
              <a:t>Project dam/s that meet selection eligibility </a:t>
            </a:r>
            <a:endParaRPr lang="en-US" strike="sngStrike" dirty="0">
              <a:highlight>
                <a:srgbClr val="FFFF00"/>
              </a:highlight>
            </a:endParaRPr>
          </a:p>
          <a:p>
            <a:r>
              <a:rPr lang="en-US" dirty="0"/>
              <a:t>Workplans (Continuation HHPD project?)</a:t>
            </a:r>
          </a:p>
          <a:p>
            <a:r>
              <a:rPr lang="en-US" dirty="0"/>
              <a:t>Project scheduled /Quarterly milestones</a:t>
            </a:r>
          </a:p>
          <a:p>
            <a:r>
              <a:rPr lang="en-US" dirty="0"/>
              <a:t>Budget </a:t>
            </a:r>
          </a:p>
          <a:p>
            <a:r>
              <a:rPr lang="en-US" dirty="0"/>
              <a:t>Budget detail and cost share sources</a:t>
            </a:r>
            <a:endParaRPr lang="en-US" dirty="0">
              <a:highlight>
                <a:srgbClr val="FFFF00"/>
              </a:highlight>
            </a:endParaRPr>
          </a:p>
          <a:p>
            <a:r>
              <a:rPr lang="en-US" dirty="0"/>
              <a:t>Project narrative with performance metric </a:t>
            </a:r>
          </a:p>
          <a:p>
            <a:r>
              <a:rPr lang="en-US" dirty="0"/>
              <a:t>EHP checklist and supporting documentation</a:t>
            </a:r>
          </a:p>
          <a:p>
            <a:r>
              <a:rPr lang="en-US" dirty="0"/>
              <a:t>Verification of approved Hazard Mitigation Plan that includes all dam risk (dam locality) </a:t>
            </a:r>
          </a:p>
        </p:txBody>
      </p:sp>
      <p:sp>
        <p:nvSpPr>
          <p:cNvPr id="5" name="Footer Placeholder 4">
            <a:extLst>
              <a:ext uri="{FF2B5EF4-FFF2-40B4-BE49-F238E27FC236}">
                <a16:creationId xmlns:a16="http://schemas.microsoft.com/office/drawing/2014/main" id="{1F2335E6-B0C7-4651-B4DC-1FD235B01BF2}"/>
              </a:ext>
              <a:ext uri="{C183D7F6-B498-43B3-948B-1728B52AA6E4}">
                <adec:decorative xmlns:adec="http://schemas.microsoft.com/office/drawing/2017/decorative" val="1"/>
              </a:ext>
            </a:extLst>
          </p:cNvPr>
          <p:cNvSpPr>
            <a:spLocks noGrp="1"/>
          </p:cNvSpPr>
          <p:nvPr>
            <p:ph type="ftr" sz="quarter" idx="11"/>
          </p:nvPr>
        </p:nvSpPr>
        <p:spPr>
          <a:xfrm>
            <a:off x="6587490" y="629952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1CB3203F-598A-43CE-A8B2-DF4B7EB1655C}"/>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27</a:t>
            </a:fld>
            <a:endParaRPr lang="en-US"/>
          </a:p>
        </p:txBody>
      </p:sp>
    </p:spTree>
    <p:extLst>
      <p:ext uri="{BB962C8B-B14F-4D97-AF65-F5344CB8AC3E}">
        <p14:creationId xmlns:p14="http://schemas.microsoft.com/office/powerpoint/2010/main" val="250437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17054-919A-4433-B9BB-51703E476858}"/>
              </a:ext>
            </a:extLst>
          </p:cNvPr>
          <p:cNvSpPr>
            <a:spLocks noGrp="1"/>
          </p:cNvSpPr>
          <p:nvPr>
            <p:ph type="title"/>
          </p:nvPr>
        </p:nvSpPr>
        <p:spPr/>
        <p:txBody>
          <a:bodyPr/>
          <a:lstStyle/>
          <a:p>
            <a:r>
              <a:rPr lang="en-US"/>
              <a:t>Environmental and Historic Preservation (EHP) Review</a:t>
            </a:r>
          </a:p>
        </p:txBody>
      </p:sp>
      <p:sp>
        <p:nvSpPr>
          <p:cNvPr id="2" name="Content Placeholder 1">
            <a:extLst>
              <a:ext uri="{FF2B5EF4-FFF2-40B4-BE49-F238E27FC236}">
                <a16:creationId xmlns:a16="http://schemas.microsoft.com/office/drawing/2014/main" id="{F0B2CC9C-0C5F-47A1-A27D-5487191CD1EF}"/>
              </a:ext>
            </a:extLst>
          </p:cNvPr>
          <p:cNvSpPr>
            <a:spLocks noGrp="1"/>
          </p:cNvSpPr>
          <p:nvPr>
            <p:ph idx="1"/>
          </p:nvPr>
        </p:nvSpPr>
        <p:spPr/>
        <p:txBody>
          <a:bodyPr>
            <a:normAutofit/>
          </a:bodyPr>
          <a:lstStyle/>
          <a:p>
            <a:r>
              <a:rPr lang="en-US" dirty="0"/>
              <a:t>All projects funded with Federal grant dollars must comply with EHP laws, regulations and Executive Orders</a:t>
            </a:r>
          </a:p>
          <a:p>
            <a:r>
              <a:rPr lang="en-US" dirty="0"/>
              <a:t>EHP review begins when FEMA receives the post-award amendment with scopes of work </a:t>
            </a:r>
          </a:p>
          <a:p>
            <a:r>
              <a:rPr lang="en-US" dirty="0"/>
              <a:t>EHP review must be completed by FEMA National Dam Safety Program </a:t>
            </a:r>
            <a:r>
              <a:rPr lang="en-US" b="1" dirty="0">
                <a:solidFill>
                  <a:schemeClr val="tx2">
                    <a:lumMod val="75000"/>
                  </a:schemeClr>
                </a:solidFill>
              </a:rPr>
              <a:t>before project initiation even if a previous award/year/project has an approved EHP review</a:t>
            </a:r>
          </a:p>
          <a:p>
            <a:r>
              <a:rPr lang="en-US" dirty="0"/>
              <a:t>EHP reviews are conducted by FEMA EHP staff and may require additional coordination and information-sharing between FEMA and the grant recipient</a:t>
            </a:r>
            <a:endParaRPr lang="en-US" b="1" dirty="0">
              <a:solidFill>
                <a:schemeClr val="tx2">
                  <a:lumMod val="75000"/>
                </a:schemeClr>
              </a:solidFill>
            </a:endParaRPr>
          </a:p>
          <a:p>
            <a:r>
              <a:rPr lang="en-US" dirty="0"/>
              <a:t>FEMA documents EHP review in a Record of Environmental Consideration (REC) </a:t>
            </a:r>
          </a:p>
          <a:p>
            <a:pPr lvl="1"/>
            <a:r>
              <a:rPr lang="en-US" dirty="0"/>
              <a:t>Includes an itemized list of project conditions</a:t>
            </a:r>
          </a:p>
        </p:txBody>
      </p:sp>
      <p:sp>
        <p:nvSpPr>
          <p:cNvPr id="4" name="Slide Number Placeholder 3">
            <a:extLst>
              <a:ext uri="{FF2B5EF4-FFF2-40B4-BE49-F238E27FC236}">
                <a16:creationId xmlns:a16="http://schemas.microsoft.com/office/drawing/2014/main" id="{9CBFA131-E1EE-47BF-B4CA-1CF08F1C403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1316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a:t>What are EHP Considerations?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sz="half" idx="1"/>
          </p:nvPr>
        </p:nvSpPr>
        <p:spPr/>
        <p:txBody>
          <a:bodyPr/>
          <a:lstStyle/>
          <a:p>
            <a:pPr marL="690562" lvl="1" indent="-342900">
              <a:buClrTx/>
              <a:buFont typeface="Wingdings" panose="05000000000000000000" pitchFamily="2" charset="2"/>
              <a:buChar char="Ø"/>
            </a:pPr>
            <a:r>
              <a:rPr lang="en-US" sz="2000">
                <a:solidFill>
                  <a:srgbClr val="050000"/>
                </a:solidFill>
              </a:rPr>
              <a:t>Floodplains</a:t>
            </a:r>
          </a:p>
          <a:p>
            <a:pPr marL="690562" lvl="1" indent="-342900">
              <a:buClrTx/>
              <a:buFont typeface="Wingdings" panose="05000000000000000000" pitchFamily="2" charset="2"/>
              <a:buChar char="Ø"/>
            </a:pPr>
            <a:r>
              <a:rPr lang="en-US" sz="2000">
                <a:solidFill>
                  <a:srgbClr val="050000"/>
                </a:solidFill>
              </a:rPr>
              <a:t>Wetlands</a:t>
            </a:r>
          </a:p>
          <a:p>
            <a:pPr marL="690562" lvl="1" indent="-342900">
              <a:buClrTx/>
              <a:buFont typeface="Wingdings" panose="05000000000000000000" pitchFamily="2" charset="2"/>
              <a:buChar char="Ø"/>
            </a:pPr>
            <a:r>
              <a:rPr lang="en-US" sz="2000">
                <a:solidFill>
                  <a:srgbClr val="050000"/>
                </a:solidFill>
              </a:rPr>
              <a:t>Cultural Resources</a:t>
            </a:r>
          </a:p>
          <a:p>
            <a:pPr lvl="2">
              <a:buClrTx/>
              <a:buFont typeface="Wingdings" panose="05000000000000000000" pitchFamily="2" charset="2"/>
              <a:buChar char="Ø"/>
            </a:pPr>
            <a:r>
              <a:rPr lang="en-US">
                <a:solidFill>
                  <a:srgbClr val="050000"/>
                </a:solidFill>
              </a:rPr>
              <a:t>Historic properties  </a:t>
            </a:r>
          </a:p>
          <a:p>
            <a:pPr lvl="2">
              <a:buClrTx/>
              <a:buFont typeface="Wingdings" panose="05000000000000000000" pitchFamily="2" charset="2"/>
              <a:buChar char="Ø"/>
            </a:pPr>
            <a:r>
              <a:rPr lang="en-US">
                <a:solidFill>
                  <a:srgbClr val="050000"/>
                </a:solidFill>
              </a:rPr>
              <a:t>Archaeological sites</a:t>
            </a:r>
          </a:p>
          <a:p>
            <a:pPr marL="690562" lvl="1" indent="-342900">
              <a:buClrTx/>
              <a:buFont typeface="Wingdings" panose="05000000000000000000" pitchFamily="2" charset="2"/>
              <a:buChar char="Ø"/>
            </a:pPr>
            <a:r>
              <a:rPr lang="en-US" sz="2000">
                <a:solidFill>
                  <a:srgbClr val="050000"/>
                </a:solidFill>
              </a:rPr>
              <a:t>Endangered Species</a:t>
            </a:r>
          </a:p>
          <a:p>
            <a:pPr marL="690562" lvl="1" indent="-342900">
              <a:buClrTx/>
              <a:buFont typeface="Wingdings" panose="05000000000000000000" pitchFamily="2" charset="2"/>
              <a:buChar char="Ø"/>
            </a:pPr>
            <a:r>
              <a:rPr lang="en-US" sz="2000">
                <a:solidFill>
                  <a:srgbClr val="050000"/>
                </a:solidFill>
              </a:rPr>
              <a:t>Air and Water Quality</a:t>
            </a:r>
          </a:p>
          <a:p>
            <a:pPr marL="690562" lvl="1" indent="-342900">
              <a:buClrTx/>
              <a:buFont typeface="Wingdings" panose="05000000000000000000" pitchFamily="2" charset="2"/>
              <a:buChar char="Ø"/>
            </a:pPr>
            <a:r>
              <a:rPr lang="en-US" sz="2000">
                <a:solidFill>
                  <a:srgbClr val="050000"/>
                </a:solidFill>
              </a:rPr>
              <a:t>Noise</a:t>
            </a:r>
          </a:p>
          <a:p>
            <a:pPr marL="690562" lvl="1" indent="-342900">
              <a:buClrTx/>
              <a:buFont typeface="Wingdings" panose="05000000000000000000" pitchFamily="2" charset="2"/>
              <a:buChar char="Ø"/>
            </a:pPr>
            <a:r>
              <a:rPr lang="en-US" sz="2000">
                <a:solidFill>
                  <a:srgbClr val="050000"/>
                </a:solidFill>
              </a:rPr>
              <a:t>Fish and Wildlife Agricultural Lands</a:t>
            </a:r>
          </a:p>
          <a:p>
            <a:endParaRPr lang="en-US"/>
          </a:p>
          <a:p>
            <a:endParaRPr lang="en-US"/>
          </a:p>
          <a:p>
            <a:endParaRPr lang="en-US"/>
          </a:p>
          <a:p>
            <a:endParaRPr lang="en-US"/>
          </a:p>
          <a:p>
            <a:endParaRPr lang="en-US"/>
          </a:p>
        </p:txBody>
      </p:sp>
      <p:sp>
        <p:nvSpPr>
          <p:cNvPr id="6" name="Content Placeholder 5">
            <a:extLst>
              <a:ext uri="{FF2B5EF4-FFF2-40B4-BE49-F238E27FC236}">
                <a16:creationId xmlns:a16="http://schemas.microsoft.com/office/drawing/2014/main" id="{11EF3991-BEAF-4085-BB6D-59A7B801DD63}"/>
              </a:ext>
            </a:extLst>
          </p:cNvPr>
          <p:cNvSpPr>
            <a:spLocks noGrp="1"/>
          </p:cNvSpPr>
          <p:nvPr>
            <p:ph sz="half" idx="2"/>
          </p:nvPr>
        </p:nvSpPr>
        <p:spPr/>
        <p:txBody>
          <a:bodyPr/>
          <a:lstStyle/>
          <a:p>
            <a:pPr lvl="1">
              <a:buClrTx/>
              <a:buFont typeface="Wingdings" panose="05000000000000000000" pitchFamily="2" charset="2"/>
              <a:buChar char="Ø"/>
            </a:pPr>
            <a:r>
              <a:rPr lang="en-US" sz="2000">
                <a:solidFill>
                  <a:srgbClr val="050000"/>
                </a:solidFill>
              </a:rPr>
              <a:t>Environmental Justice</a:t>
            </a:r>
          </a:p>
          <a:p>
            <a:pPr lvl="1">
              <a:buClrTx/>
              <a:buFont typeface="Wingdings" panose="05000000000000000000" pitchFamily="2" charset="2"/>
              <a:buChar char="Ø"/>
            </a:pPr>
            <a:r>
              <a:rPr lang="en-US" sz="2000">
                <a:solidFill>
                  <a:srgbClr val="050000"/>
                </a:solidFill>
              </a:rPr>
              <a:t>Socioeconomic Resources </a:t>
            </a:r>
          </a:p>
          <a:p>
            <a:pPr lvl="1">
              <a:buClrTx/>
              <a:buFont typeface="Wingdings" panose="05000000000000000000" pitchFamily="2" charset="2"/>
              <a:buChar char="Ø"/>
            </a:pPr>
            <a:r>
              <a:rPr lang="en-US" sz="2000">
                <a:solidFill>
                  <a:srgbClr val="050000"/>
                </a:solidFill>
              </a:rPr>
              <a:t>Land Use </a:t>
            </a:r>
          </a:p>
          <a:p>
            <a:pPr lvl="1">
              <a:buClrTx/>
              <a:buFont typeface="Wingdings" panose="05000000000000000000" pitchFamily="2" charset="2"/>
              <a:buChar char="Ø"/>
            </a:pPr>
            <a:r>
              <a:rPr lang="en-US" sz="2000">
                <a:solidFill>
                  <a:srgbClr val="050000"/>
                </a:solidFill>
              </a:rPr>
              <a:t>Hazardous Materials</a:t>
            </a:r>
          </a:p>
          <a:p>
            <a:pPr lvl="1">
              <a:buClrTx/>
              <a:buFont typeface="Wingdings" panose="05000000000000000000" pitchFamily="2" charset="2"/>
              <a:buChar char="Ø"/>
            </a:pPr>
            <a:r>
              <a:rPr lang="en-US" sz="2000">
                <a:solidFill>
                  <a:srgbClr val="050000"/>
                </a:solidFill>
              </a:rPr>
              <a:t>Traffic</a:t>
            </a:r>
          </a:p>
          <a:p>
            <a:pPr lvl="1">
              <a:buClrTx/>
              <a:buFont typeface="Wingdings" panose="05000000000000000000" pitchFamily="2" charset="2"/>
              <a:buChar char="Ø"/>
            </a:pPr>
            <a:r>
              <a:rPr lang="en-US" sz="2000">
                <a:solidFill>
                  <a:srgbClr val="050000"/>
                </a:solidFill>
              </a:rPr>
              <a:t>Geology (topography, soils)</a:t>
            </a:r>
          </a:p>
          <a:p>
            <a:endParaRPr lang="en-US"/>
          </a:p>
        </p:txBody>
      </p:sp>
      <p:sp>
        <p:nvSpPr>
          <p:cNvPr id="3" name="Footer Placeholder 2">
            <a:extLst>
              <a:ext uri="{FF2B5EF4-FFF2-40B4-BE49-F238E27FC236}">
                <a16:creationId xmlns:a16="http://schemas.microsoft.com/office/drawing/2014/main" id="{2B7346AA-5865-E340-8500-7FB0237C15F8}"/>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6391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96A91-93C1-4C79-BF76-80058CFB1A96}"/>
              </a:ext>
            </a:extLst>
          </p:cNvPr>
          <p:cNvSpPr>
            <a:spLocks noGrp="1"/>
          </p:cNvSpPr>
          <p:nvPr>
            <p:ph type="title"/>
          </p:nvPr>
        </p:nvSpPr>
        <p:spPr>
          <a:xfrm>
            <a:off x="738185" y="435055"/>
            <a:ext cx="10715627" cy="743347"/>
          </a:xfrm>
        </p:spPr>
        <p:txBody>
          <a:bodyPr/>
          <a:lstStyle/>
          <a:p>
            <a:r>
              <a:rPr lang="en-US" dirty="0"/>
              <a:t>Agenda Overview </a:t>
            </a:r>
          </a:p>
        </p:txBody>
      </p:sp>
      <p:sp>
        <p:nvSpPr>
          <p:cNvPr id="6" name="Content Placeholder 5">
            <a:extLst>
              <a:ext uri="{FF2B5EF4-FFF2-40B4-BE49-F238E27FC236}">
                <a16:creationId xmlns:a16="http://schemas.microsoft.com/office/drawing/2014/main" id="{EE12BBDD-6B89-487A-A08F-FE311127E940}"/>
              </a:ext>
            </a:extLst>
          </p:cNvPr>
          <p:cNvSpPr>
            <a:spLocks noGrp="1"/>
          </p:cNvSpPr>
          <p:nvPr>
            <p:ph idx="1"/>
          </p:nvPr>
        </p:nvSpPr>
        <p:spPr>
          <a:xfrm>
            <a:off x="738185" y="1387662"/>
            <a:ext cx="4801958" cy="4577966"/>
          </a:xfrm>
        </p:spPr>
        <p:txBody>
          <a:bodyPr>
            <a:normAutofit fontScale="40000" lnSpcReduction="20000"/>
          </a:bodyPr>
          <a:lstStyle/>
          <a:p>
            <a:pPr>
              <a:lnSpc>
                <a:spcPct val="120000"/>
              </a:lnSpc>
            </a:pPr>
            <a:r>
              <a:rPr lang="en-US" sz="5100" dirty="0"/>
              <a:t>Guidance and Resources </a:t>
            </a:r>
          </a:p>
          <a:p>
            <a:pPr>
              <a:lnSpc>
                <a:spcPct val="120000"/>
              </a:lnSpc>
            </a:pPr>
            <a:r>
              <a:rPr lang="en-US" sz="5100" dirty="0"/>
              <a:t>State Grantee and Subrecipient Requirements</a:t>
            </a:r>
          </a:p>
          <a:p>
            <a:pPr>
              <a:lnSpc>
                <a:spcPct val="120000"/>
              </a:lnSpc>
            </a:pPr>
            <a:r>
              <a:rPr lang="en-US" sz="5100" dirty="0"/>
              <a:t>Approved Hazard Mitigation Plan Requirement</a:t>
            </a:r>
          </a:p>
          <a:p>
            <a:pPr>
              <a:lnSpc>
                <a:spcPct val="120000"/>
              </a:lnSpc>
            </a:pPr>
            <a:r>
              <a:rPr lang="en-US" sz="5100" dirty="0"/>
              <a:t>Grant Cycle and Project Management </a:t>
            </a:r>
          </a:p>
          <a:p>
            <a:pPr>
              <a:lnSpc>
                <a:spcPct val="120000"/>
              </a:lnSpc>
            </a:pPr>
            <a:r>
              <a:rPr lang="en-US" sz="5100" dirty="0"/>
              <a:t>Roles and Responsibilities </a:t>
            </a:r>
          </a:p>
          <a:p>
            <a:pPr lvl="1">
              <a:lnSpc>
                <a:spcPct val="120000"/>
              </a:lnSpc>
              <a:spcBef>
                <a:spcPts val="0"/>
              </a:spcBef>
              <a:buFont typeface="Wingdings" panose="05000000000000000000" pitchFamily="2" charset="2"/>
              <a:buChar char="ü"/>
            </a:pPr>
            <a:r>
              <a:rPr lang="en-US" sz="5100" dirty="0"/>
              <a:t>Prime Grantee </a:t>
            </a:r>
          </a:p>
          <a:p>
            <a:pPr lvl="1">
              <a:lnSpc>
                <a:spcPct val="120000"/>
              </a:lnSpc>
              <a:spcBef>
                <a:spcPts val="0"/>
              </a:spcBef>
              <a:buFont typeface="Wingdings" panose="05000000000000000000" pitchFamily="2" charset="2"/>
              <a:buChar char="ü"/>
            </a:pPr>
            <a:r>
              <a:rPr lang="en-US" sz="5100" dirty="0"/>
              <a:t>Sub-recipient/subaward </a:t>
            </a:r>
          </a:p>
          <a:p>
            <a:pPr lvl="1">
              <a:lnSpc>
                <a:spcPct val="120000"/>
              </a:lnSpc>
              <a:spcBef>
                <a:spcPts val="0"/>
              </a:spcBef>
              <a:buFont typeface="Wingdings" panose="05000000000000000000" pitchFamily="2" charset="2"/>
              <a:buChar char="ü"/>
            </a:pPr>
            <a:r>
              <a:rPr lang="en-US" sz="5100" dirty="0"/>
              <a:t>FEMA Program Officer </a:t>
            </a:r>
          </a:p>
          <a:p>
            <a:pPr>
              <a:lnSpc>
                <a:spcPct val="120000"/>
              </a:lnSpc>
            </a:pPr>
            <a:r>
              <a:rPr lang="en-US" sz="5100" dirty="0"/>
              <a:t>Management of Subawards</a:t>
            </a:r>
          </a:p>
          <a:p>
            <a:endParaRPr lang="en-US" dirty="0"/>
          </a:p>
        </p:txBody>
      </p:sp>
      <p:sp>
        <p:nvSpPr>
          <p:cNvPr id="4" name="TextBox 3">
            <a:extLst>
              <a:ext uri="{FF2B5EF4-FFF2-40B4-BE49-F238E27FC236}">
                <a16:creationId xmlns:a16="http://schemas.microsoft.com/office/drawing/2014/main" id="{81B1247A-9912-47FE-9B21-87D89A829A5A}"/>
              </a:ext>
            </a:extLst>
          </p:cNvPr>
          <p:cNvSpPr txBox="1"/>
          <p:nvPr/>
        </p:nvSpPr>
        <p:spPr>
          <a:xfrm>
            <a:off x="5795319" y="1398345"/>
            <a:ext cx="5658492" cy="4473019"/>
          </a:xfrm>
          <a:prstGeom prst="rect">
            <a:avLst/>
          </a:prstGeom>
          <a:noFill/>
        </p:spPr>
        <p:txBody>
          <a:bodyPr wrap="square" rtlCol="0">
            <a:spAutoFit/>
          </a:bodyPr>
          <a:lstStyle/>
          <a:p>
            <a:pPr marL="342900" indent="-347472">
              <a:spcBef>
                <a:spcPts val="1000"/>
              </a:spcBef>
              <a:buClr>
                <a:schemeClr val="accent3">
                  <a:lumMod val="75000"/>
                </a:schemeClr>
              </a:buClr>
              <a:buFont typeface="Wingdings" charset="2"/>
              <a:buChar char="§"/>
            </a:pPr>
            <a:r>
              <a:rPr lang="en-US" sz="2000" b="1" dirty="0">
                <a:solidFill>
                  <a:schemeClr val="tx2"/>
                </a:solidFill>
              </a:rPr>
              <a:t>Part-2: Scope of Work Package </a:t>
            </a:r>
          </a:p>
          <a:p>
            <a:pPr marL="800100" lvl="1" indent="-347472">
              <a:spcBef>
                <a:spcPts val="1000"/>
              </a:spcBef>
              <a:buClr>
                <a:schemeClr val="accent3">
                  <a:lumMod val="75000"/>
                </a:schemeClr>
              </a:buClr>
              <a:buFont typeface="Wingdings" panose="05000000000000000000" pitchFamily="2" charset="2"/>
              <a:buChar char="Ø"/>
            </a:pPr>
            <a:r>
              <a:rPr lang="en-US" sz="2000" dirty="0"/>
              <a:t>Planning and design projects (AA)</a:t>
            </a:r>
          </a:p>
          <a:p>
            <a:pPr marL="800100" lvl="1" indent="-347472">
              <a:spcBef>
                <a:spcPts val="1000"/>
              </a:spcBef>
              <a:buClr>
                <a:schemeClr val="accent3">
                  <a:lumMod val="75000"/>
                </a:schemeClr>
              </a:buClr>
              <a:buFont typeface="Wingdings" panose="05000000000000000000" pitchFamily="2" charset="2"/>
              <a:buChar char="Ø"/>
            </a:pPr>
            <a:r>
              <a:rPr lang="en-US" sz="2000" dirty="0"/>
              <a:t>Construction projects (IIJA)</a:t>
            </a:r>
          </a:p>
          <a:p>
            <a:pPr marL="800100" lvl="1" indent="-347472">
              <a:spcBef>
                <a:spcPts val="1000"/>
              </a:spcBef>
              <a:buClr>
                <a:schemeClr val="accent3">
                  <a:lumMod val="75000"/>
                </a:schemeClr>
              </a:buClr>
              <a:buFont typeface="Wingdings" panose="05000000000000000000" pitchFamily="2" charset="2"/>
              <a:buChar char="Ø"/>
            </a:pPr>
            <a:r>
              <a:rPr lang="en-US" sz="2000" dirty="0"/>
              <a:t>Environmental and Historic Preservation (EHP) Requirement</a:t>
            </a:r>
          </a:p>
          <a:p>
            <a:pPr marL="800100" lvl="1" indent="-347472">
              <a:spcBef>
                <a:spcPts val="1000"/>
              </a:spcBef>
              <a:buClr>
                <a:schemeClr val="accent3">
                  <a:lumMod val="75000"/>
                </a:schemeClr>
              </a:buClr>
              <a:buFont typeface="Wingdings" panose="05000000000000000000" pitchFamily="2" charset="2"/>
              <a:buChar char="Ø"/>
            </a:pPr>
            <a:r>
              <a:rPr lang="en-US" sz="2000" dirty="0"/>
              <a:t>Workplan/Excel </a:t>
            </a:r>
          </a:p>
          <a:p>
            <a:pPr marL="342900" indent="-347472">
              <a:spcBef>
                <a:spcPts val="1000"/>
              </a:spcBef>
              <a:buClr>
                <a:schemeClr val="accent3">
                  <a:lumMod val="75000"/>
                </a:schemeClr>
              </a:buClr>
              <a:buFont typeface="Wingdings" charset="2"/>
              <a:buChar char="§"/>
            </a:pPr>
            <a:r>
              <a:rPr lang="en-US" sz="2000" dirty="0"/>
              <a:t>Quarterly Performance (Workplan /Milestone) and Financial Reporting</a:t>
            </a:r>
          </a:p>
          <a:p>
            <a:pPr marL="342900" indent="-347472">
              <a:spcBef>
                <a:spcPts val="1000"/>
              </a:spcBef>
              <a:buClr>
                <a:schemeClr val="accent3">
                  <a:lumMod val="75000"/>
                </a:schemeClr>
              </a:buClr>
              <a:buFont typeface="Wingdings" charset="2"/>
              <a:buChar char="§"/>
            </a:pPr>
            <a:r>
              <a:rPr lang="en-US" sz="2000" dirty="0"/>
              <a:t>Floodplain Management Plan (FPMP)  </a:t>
            </a:r>
          </a:p>
          <a:p>
            <a:pPr marL="342900" indent="-347472">
              <a:spcBef>
                <a:spcPts val="1000"/>
              </a:spcBef>
              <a:buClr>
                <a:schemeClr val="accent3">
                  <a:lumMod val="75000"/>
                </a:schemeClr>
              </a:buClr>
              <a:buFont typeface="Wingdings" charset="2"/>
              <a:buChar char="§"/>
            </a:pPr>
            <a:r>
              <a:rPr lang="en-US" sz="2000" dirty="0"/>
              <a:t>Changes /Amendments and No Cost Extensions</a:t>
            </a:r>
          </a:p>
          <a:p>
            <a:pPr marL="342900" indent="-347472">
              <a:spcBef>
                <a:spcPts val="1000"/>
              </a:spcBef>
              <a:buClr>
                <a:schemeClr val="accent3">
                  <a:lumMod val="75000"/>
                </a:schemeClr>
              </a:buClr>
              <a:buFont typeface="Wingdings" charset="2"/>
              <a:buChar char="§"/>
            </a:pPr>
            <a:r>
              <a:rPr lang="en-US" sz="2000" dirty="0"/>
              <a:t>Grant Close Out </a:t>
            </a:r>
          </a:p>
        </p:txBody>
      </p:sp>
      <p:sp>
        <p:nvSpPr>
          <p:cNvPr id="3" name="Slide Number Placeholder 2">
            <a:extLst>
              <a:ext uri="{FF2B5EF4-FFF2-40B4-BE49-F238E27FC236}">
                <a16:creationId xmlns:a16="http://schemas.microsoft.com/office/drawing/2014/main" id="{12F9E801-34A5-41AF-A61D-BA336CCE21F5}"/>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3</a:t>
            </a:fld>
            <a:endParaRPr lang="en-US"/>
          </a:p>
        </p:txBody>
      </p:sp>
    </p:spTree>
    <p:extLst>
      <p:ext uri="{BB962C8B-B14F-4D97-AF65-F5344CB8AC3E}">
        <p14:creationId xmlns:p14="http://schemas.microsoft.com/office/powerpoint/2010/main" val="1666917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4F800-D1BD-4339-BC52-A456199D8032}"/>
              </a:ext>
            </a:extLst>
          </p:cNvPr>
          <p:cNvSpPr>
            <a:spLocks noGrp="1"/>
          </p:cNvSpPr>
          <p:nvPr>
            <p:ph type="title"/>
          </p:nvPr>
        </p:nvSpPr>
        <p:spPr/>
        <p:txBody>
          <a:bodyPr>
            <a:normAutofit/>
          </a:bodyPr>
          <a:lstStyle/>
          <a:p>
            <a:r>
              <a:rPr lang="en-US" dirty="0"/>
              <a:t>EHP Review Information Needs </a:t>
            </a:r>
          </a:p>
        </p:txBody>
      </p:sp>
      <p:sp>
        <p:nvSpPr>
          <p:cNvPr id="2" name="Content Placeholder 1">
            <a:extLst>
              <a:ext uri="{FF2B5EF4-FFF2-40B4-BE49-F238E27FC236}">
                <a16:creationId xmlns:a16="http://schemas.microsoft.com/office/drawing/2014/main" id="{0D50B1A0-A26E-4B31-9F9B-DE2B9A59AAB4}"/>
              </a:ext>
            </a:extLst>
          </p:cNvPr>
          <p:cNvSpPr>
            <a:spLocks noGrp="1"/>
          </p:cNvSpPr>
          <p:nvPr>
            <p:ph idx="1"/>
          </p:nvPr>
        </p:nvSpPr>
        <p:spPr>
          <a:xfrm>
            <a:off x="591231" y="1502228"/>
            <a:ext cx="10715627" cy="5036687"/>
          </a:xfrm>
        </p:spPr>
        <p:txBody>
          <a:bodyPr>
            <a:normAutofit/>
          </a:bodyPr>
          <a:lstStyle/>
          <a:p>
            <a:pPr marL="452628" indent="-457200">
              <a:buFont typeface="+mj-lt"/>
              <a:buAutoNum type="arabicPeriod"/>
            </a:pPr>
            <a:r>
              <a:rPr lang="en-US" dirty="0"/>
              <a:t>What are you proposing to do? Describe the scope of work.</a:t>
            </a:r>
          </a:p>
          <a:p>
            <a:pPr marL="452628" indent="-457200">
              <a:buFont typeface="+mj-lt"/>
              <a:buAutoNum type="arabicPeriod"/>
            </a:pPr>
            <a:r>
              <a:rPr lang="en-US" dirty="0"/>
              <a:t>Where is the project located?</a:t>
            </a:r>
          </a:p>
          <a:p>
            <a:pPr lvl="1"/>
            <a:r>
              <a:rPr lang="en-US" dirty="0"/>
              <a:t>GPS points</a:t>
            </a:r>
          </a:p>
          <a:p>
            <a:pPr lvl="1"/>
            <a:r>
              <a:rPr lang="en-US" dirty="0"/>
              <a:t>Maps, aerial photos, Google Earth files (Labeled, ground-level photos of project area)</a:t>
            </a:r>
          </a:p>
          <a:p>
            <a:pPr marL="452628" indent="-457200">
              <a:buFont typeface="+mj-lt"/>
              <a:buAutoNum type="arabicPeriod"/>
            </a:pPr>
            <a:r>
              <a:rPr lang="en-US" dirty="0"/>
              <a:t>Ground disturbance? (such as geotechnical investigations, collecting soil samples, cone penetrometer tests, etc.)</a:t>
            </a:r>
          </a:p>
          <a:p>
            <a:pPr lvl="1"/>
            <a:r>
              <a:rPr lang="en-US" dirty="0"/>
              <a:t>Provide the location(s) of ground disturbance on a map (length, width, depth) </a:t>
            </a:r>
          </a:p>
          <a:p>
            <a:pPr lvl="1"/>
            <a:r>
              <a:rPr lang="en-US" dirty="0"/>
              <a:t>Describe existing conditions</a:t>
            </a:r>
          </a:p>
          <a:p>
            <a:pPr lvl="1"/>
            <a:r>
              <a:rPr lang="en-US" dirty="0"/>
              <a:t>Age of the dam</a:t>
            </a:r>
          </a:p>
          <a:p>
            <a:pPr marL="452628" indent="-457200">
              <a:buFont typeface="+mj-lt"/>
              <a:buAutoNum type="arabicPeriod"/>
            </a:pPr>
            <a:r>
              <a:rPr lang="en-US" dirty="0"/>
              <a:t>Other pertinent EHP information (environmental studies/surveys, permits, etc.)</a:t>
            </a:r>
          </a:p>
          <a:p>
            <a:pPr marL="452628"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727412BB-997B-4A78-9920-F730BBEFF2C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33469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DA6F157-F685-4A77-BE5D-652773A8925E}"/>
              </a:ext>
            </a:extLst>
          </p:cNvPr>
          <p:cNvSpPr>
            <a:spLocks noGrp="1"/>
          </p:cNvSpPr>
          <p:nvPr>
            <p:ph type="title"/>
          </p:nvPr>
        </p:nvSpPr>
        <p:spPr/>
        <p:txBody>
          <a:bodyPr/>
          <a:lstStyle/>
          <a:p>
            <a:r>
              <a:rPr lang="en-US"/>
              <a:t>Scope of work Detail - Example</a:t>
            </a:r>
          </a:p>
        </p:txBody>
      </p:sp>
      <p:sp>
        <p:nvSpPr>
          <p:cNvPr id="5" name="Content Placeholder 4">
            <a:extLst>
              <a:ext uri="{FF2B5EF4-FFF2-40B4-BE49-F238E27FC236}">
                <a16:creationId xmlns:a16="http://schemas.microsoft.com/office/drawing/2014/main" id="{606001E5-C3B2-4F2B-B6CB-D6BFC70E167E}"/>
              </a:ext>
            </a:extLst>
          </p:cNvPr>
          <p:cNvSpPr>
            <a:spLocks noGrp="1"/>
          </p:cNvSpPr>
          <p:nvPr>
            <p:ph sz="half" idx="1"/>
          </p:nvPr>
        </p:nvSpPr>
        <p:spPr/>
        <p:txBody>
          <a:bodyPr>
            <a:normAutofit/>
          </a:bodyPr>
          <a:lstStyle/>
          <a:p>
            <a:r>
              <a:rPr lang="en-US"/>
              <a:t>Ground disturbance will be geotechnical borings at/near the dam. Borings will be. 6” diameter, to a depth of 5 feet into bedrock.  The anticipated boring locations for the dam are shown in the figure.  </a:t>
            </a:r>
          </a:p>
        </p:txBody>
      </p:sp>
      <p:pic>
        <p:nvPicPr>
          <p:cNvPr id="11" name="Content Placeholder 10" descr="Aerial view of a dam">
            <a:extLst>
              <a:ext uri="{FF2B5EF4-FFF2-40B4-BE49-F238E27FC236}">
                <a16:creationId xmlns:a16="http://schemas.microsoft.com/office/drawing/2014/main" id="{F872D192-2785-4545-B225-BB0400E6409B}"/>
              </a:ext>
            </a:extLst>
          </p:cNvPr>
          <p:cNvPicPr>
            <a:picLocks noGrp="1" noChangeAspect="1"/>
          </p:cNvPicPr>
          <p:nvPr>
            <p:ph sz="half" idx="2"/>
          </p:nvPr>
        </p:nvPicPr>
        <p:blipFill>
          <a:blip r:embed="rId2"/>
          <a:stretch>
            <a:fillRect/>
          </a:stretch>
        </p:blipFill>
        <p:spPr>
          <a:xfrm>
            <a:off x="6313488" y="1631043"/>
            <a:ext cx="5268912" cy="3830864"/>
          </a:xfrm>
        </p:spPr>
      </p:pic>
      <p:sp>
        <p:nvSpPr>
          <p:cNvPr id="4" name="Slide Number Placeholder 3">
            <a:extLst>
              <a:ext uri="{FF2B5EF4-FFF2-40B4-BE49-F238E27FC236}">
                <a16:creationId xmlns:a16="http://schemas.microsoft.com/office/drawing/2014/main" id="{A7B70137-7C16-47A8-9E12-46783BF9244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0686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71132-542C-4200-A007-302E846B11BA}"/>
              </a:ext>
            </a:extLst>
          </p:cNvPr>
          <p:cNvSpPr>
            <a:spLocks noGrp="1"/>
          </p:cNvSpPr>
          <p:nvPr>
            <p:ph type="title"/>
          </p:nvPr>
        </p:nvSpPr>
        <p:spPr/>
        <p:txBody>
          <a:bodyPr/>
          <a:lstStyle/>
          <a:p>
            <a:r>
              <a:rPr lang="en-US"/>
              <a:t>What may be required for EHP review?</a:t>
            </a:r>
          </a:p>
        </p:txBody>
      </p:sp>
      <p:sp>
        <p:nvSpPr>
          <p:cNvPr id="2" name="Content Placeholder 1">
            <a:extLst>
              <a:ext uri="{FF2B5EF4-FFF2-40B4-BE49-F238E27FC236}">
                <a16:creationId xmlns:a16="http://schemas.microsoft.com/office/drawing/2014/main" id="{04342178-6518-4737-BD79-2E63FDD6B383}"/>
              </a:ext>
            </a:extLst>
          </p:cNvPr>
          <p:cNvSpPr>
            <a:spLocks noGrp="1"/>
          </p:cNvSpPr>
          <p:nvPr>
            <p:ph idx="1"/>
          </p:nvPr>
        </p:nvSpPr>
        <p:spPr/>
        <p:txBody>
          <a:bodyPr>
            <a:normAutofit fontScale="92500" lnSpcReduction="10000"/>
          </a:bodyPr>
          <a:lstStyle/>
          <a:p>
            <a:r>
              <a:rPr lang="en-US"/>
              <a:t>May require preparation of written analyses or agreements under EHP laws, including:</a:t>
            </a:r>
          </a:p>
          <a:p>
            <a:pPr lvl="1"/>
            <a:r>
              <a:rPr lang="en-US"/>
              <a:t>Environmental Assessments (NEPA)</a:t>
            </a:r>
          </a:p>
          <a:p>
            <a:pPr lvl="1"/>
            <a:r>
              <a:rPr lang="en-US"/>
              <a:t>Biological Assessments (Endangered Species Act)</a:t>
            </a:r>
          </a:p>
          <a:p>
            <a:pPr lvl="1"/>
            <a:r>
              <a:rPr lang="en-US"/>
              <a:t>Memorandum of Agreement (National Historic Preservation Act)</a:t>
            </a:r>
          </a:p>
          <a:p>
            <a:r>
              <a:rPr lang="en-US"/>
              <a:t>May require consultation with resource and regulatory agencies, including:</a:t>
            </a:r>
          </a:p>
          <a:p>
            <a:pPr lvl="1"/>
            <a:r>
              <a:rPr lang="en-US"/>
              <a:t>State Historic Preservation Offices</a:t>
            </a:r>
          </a:p>
          <a:p>
            <a:pPr lvl="1"/>
            <a:r>
              <a:rPr lang="en-US"/>
              <a:t>Tribal Governments</a:t>
            </a:r>
          </a:p>
          <a:p>
            <a:pPr lvl="1"/>
            <a:r>
              <a:rPr lang="en-US"/>
              <a:t>US Fish and Wildlife Services</a:t>
            </a:r>
          </a:p>
          <a:p>
            <a:pPr lvl="1"/>
            <a:r>
              <a:rPr lang="en-US"/>
              <a:t>US Army Corps of Engineers</a:t>
            </a:r>
          </a:p>
          <a:p>
            <a:r>
              <a:rPr lang="en-US"/>
              <a:t>Some EHP laws require public involvement and a public comment period</a:t>
            </a:r>
          </a:p>
        </p:txBody>
      </p:sp>
      <p:sp>
        <p:nvSpPr>
          <p:cNvPr id="4" name="Slide Number Placeholder 3">
            <a:extLst>
              <a:ext uri="{FF2B5EF4-FFF2-40B4-BE49-F238E27FC236}">
                <a16:creationId xmlns:a16="http://schemas.microsoft.com/office/drawing/2014/main" id="{C1ED8A2D-46D1-43FB-9745-2D36D2D459A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8719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822E1-8EA8-45EA-81DE-407068424B94}"/>
              </a:ext>
            </a:extLst>
          </p:cNvPr>
          <p:cNvSpPr>
            <a:spLocks noGrp="1"/>
          </p:cNvSpPr>
          <p:nvPr>
            <p:ph type="title"/>
          </p:nvPr>
        </p:nvSpPr>
        <p:spPr/>
        <p:txBody>
          <a:bodyPr/>
          <a:lstStyle/>
          <a:p>
            <a:r>
              <a:rPr lang="en-US"/>
              <a:t>EHP During Project Design</a:t>
            </a:r>
          </a:p>
        </p:txBody>
      </p:sp>
      <p:sp>
        <p:nvSpPr>
          <p:cNvPr id="2" name="Content Placeholder 1">
            <a:extLst>
              <a:ext uri="{FF2B5EF4-FFF2-40B4-BE49-F238E27FC236}">
                <a16:creationId xmlns:a16="http://schemas.microsoft.com/office/drawing/2014/main" id="{42F5013F-FA76-4BA1-9576-659B338ABA6E}"/>
              </a:ext>
            </a:extLst>
          </p:cNvPr>
          <p:cNvSpPr>
            <a:spLocks noGrp="1"/>
          </p:cNvSpPr>
          <p:nvPr>
            <p:ph idx="1"/>
          </p:nvPr>
        </p:nvSpPr>
        <p:spPr>
          <a:xfrm>
            <a:off x="738189" y="1375794"/>
            <a:ext cx="10715627" cy="4106412"/>
          </a:xfrm>
        </p:spPr>
        <p:txBody>
          <a:bodyPr/>
          <a:lstStyle/>
          <a:p>
            <a:r>
              <a:rPr lang="en-US" dirty="0"/>
              <a:t>Early consideration of EHP requirements during project design will help identify potential adverse impacts to resources and environmental justice communities and allow corresponding avoidance or minimization measures to be incorporated into project design</a:t>
            </a:r>
          </a:p>
          <a:p>
            <a:r>
              <a:rPr lang="en-US" dirty="0"/>
              <a:t>Activities might include:</a:t>
            </a:r>
          </a:p>
          <a:p>
            <a:pPr lvl="1"/>
            <a:r>
              <a:rPr lang="en-US" dirty="0"/>
              <a:t>Document alternatives to the proposed project</a:t>
            </a:r>
          </a:p>
          <a:p>
            <a:pPr lvl="1"/>
            <a:r>
              <a:rPr lang="en-US" dirty="0"/>
              <a:t>Public engagement and notification</a:t>
            </a:r>
          </a:p>
          <a:p>
            <a:pPr lvl="1"/>
            <a:r>
              <a:rPr lang="en-US" dirty="0"/>
              <a:t>Coordinate with regulatory and permitting agencies</a:t>
            </a:r>
          </a:p>
          <a:p>
            <a:pPr lvl="1"/>
            <a:r>
              <a:rPr lang="en-US" dirty="0"/>
              <a:t>Identify environmental and cultural resources, and low-income or minority populations or tribes that may be impacted by the proposed project</a:t>
            </a:r>
          </a:p>
        </p:txBody>
      </p:sp>
      <p:sp>
        <p:nvSpPr>
          <p:cNvPr id="4" name="Slide Number Placeholder 3">
            <a:extLst>
              <a:ext uri="{FF2B5EF4-FFF2-40B4-BE49-F238E27FC236}">
                <a16:creationId xmlns:a16="http://schemas.microsoft.com/office/drawing/2014/main" id="{37545433-0A3B-4BF6-A0F9-57AB35C7FD3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7863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9FB5B-9F97-4A14-94E9-56B4C88EFAFA}"/>
              </a:ext>
            </a:extLst>
          </p:cNvPr>
          <p:cNvSpPr>
            <a:spLocks noGrp="1"/>
          </p:cNvSpPr>
          <p:nvPr>
            <p:ph type="title"/>
          </p:nvPr>
        </p:nvSpPr>
        <p:spPr>
          <a:xfrm>
            <a:off x="738189" y="319084"/>
            <a:ext cx="10715627" cy="743347"/>
          </a:xfrm>
        </p:spPr>
        <p:txBody>
          <a:bodyPr/>
          <a:lstStyle/>
          <a:p>
            <a:r>
              <a:rPr lang="en-US" dirty="0"/>
              <a:t>Quarterly Performance Progress Reports </a:t>
            </a:r>
          </a:p>
        </p:txBody>
      </p:sp>
      <p:sp>
        <p:nvSpPr>
          <p:cNvPr id="2" name="Content Placeholder 1">
            <a:extLst>
              <a:ext uri="{FF2B5EF4-FFF2-40B4-BE49-F238E27FC236}">
                <a16:creationId xmlns:a16="http://schemas.microsoft.com/office/drawing/2014/main" id="{D4B395C4-FD39-410E-A275-084179214AE8}"/>
              </a:ext>
            </a:extLst>
          </p:cNvPr>
          <p:cNvSpPr>
            <a:spLocks noGrp="1"/>
          </p:cNvSpPr>
          <p:nvPr>
            <p:ph idx="1"/>
          </p:nvPr>
        </p:nvSpPr>
        <p:spPr>
          <a:xfrm>
            <a:off x="634701" y="1263706"/>
            <a:ext cx="11141288" cy="4910085"/>
          </a:xfrm>
        </p:spPr>
        <p:txBody>
          <a:bodyPr>
            <a:noAutofit/>
          </a:bodyPr>
          <a:lstStyle/>
          <a:p>
            <a:pPr>
              <a:buFont typeface="+mj-lt"/>
              <a:buAutoNum type="arabicPeriod"/>
            </a:pPr>
            <a:r>
              <a:rPr lang="en-US" sz="1700" dirty="0"/>
              <a:t>Standard data elements and reporting (template / example available) </a:t>
            </a:r>
          </a:p>
          <a:p>
            <a:pPr>
              <a:buFont typeface="+mj-lt"/>
              <a:buAutoNum type="arabicPeriod"/>
            </a:pPr>
            <a:r>
              <a:rPr lang="en-US" sz="1700" dirty="0"/>
              <a:t>Significant activities and developments that have occurred or have shown progress during the quarter, including a comparison of actual accomplishments to the work schedule objectives established in the subaward. </a:t>
            </a:r>
          </a:p>
          <a:p>
            <a:pPr>
              <a:buFont typeface="+mj-lt"/>
              <a:buAutoNum type="arabicPeriod"/>
            </a:pPr>
            <a:r>
              <a:rPr lang="en-US" sz="1700" dirty="0"/>
              <a:t>Percent completion and whether completion of work is on schedule; a discussion of any problems, delays, or adverse conditions that will impair the ability to meet the timelines stated in the subaward; and anticipated completion date. </a:t>
            </a:r>
          </a:p>
          <a:p>
            <a:pPr marL="800100" lvl="1" indent="-342900">
              <a:buFont typeface="+mj-lt"/>
              <a:buAutoNum type="arabicPeriod"/>
            </a:pPr>
            <a:r>
              <a:rPr lang="en-US" sz="1700" dirty="0"/>
              <a:t>Construction-ready IIJA quarterly reporting </a:t>
            </a:r>
          </a:p>
          <a:p>
            <a:pPr>
              <a:buFont typeface="+mj-lt"/>
              <a:buAutoNum type="arabicPeriod"/>
            </a:pPr>
            <a:r>
              <a:rPr lang="en-US" sz="1700" dirty="0"/>
              <a:t>Status of costs, including whether the costs are (1) unchanged, (2) overrun, or (3) underrun. If there is a change in cost status, the report should include a narrative describing the change. Also, include amount dispersed to subrecipient by activity. </a:t>
            </a:r>
          </a:p>
          <a:p>
            <a:pPr>
              <a:buFont typeface="+mj-lt"/>
              <a:buAutoNum type="arabicPeriod"/>
            </a:pPr>
            <a:r>
              <a:rPr lang="en-US" sz="1700" dirty="0"/>
              <a:t>A statement of whether a request to extend the award Period of Performance is anticipated. </a:t>
            </a:r>
          </a:p>
          <a:p>
            <a:pPr>
              <a:buFont typeface="+mj-lt"/>
              <a:buAutoNum type="arabicPeriod"/>
            </a:pPr>
            <a:r>
              <a:rPr lang="en-US" sz="1700" dirty="0"/>
              <a:t>Funds expended  </a:t>
            </a:r>
          </a:p>
          <a:p>
            <a:pPr marL="1655763" indent="0">
              <a:buNone/>
            </a:pPr>
            <a:r>
              <a:rPr lang="en-US" sz="1700" dirty="0"/>
              <a:t> *** Additional information as required by FEMA to assess the progress of an award. </a:t>
            </a:r>
          </a:p>
        </p:txBody>
      </p:sp>
      <p:sp>
        <p:nvSpPr>
          <p:cNvPr id="4" name="Slide Number Placeholder 3">
            <a:extLst>
              <a:ext uri="{FF2B5EF4-FFF2-40B4-BE49-F238E27FC236}">
                <a16:creationId xmlns:a16="http://schemas.microsoft.com/office/drawing/2014/main" id="{ACCB2ED6-CC91-4469-A08D-274D219C8902}"/>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34</a:t>
            </a:fld>
            <a:endParaRPr lang="en-US"/>
          </a:p>
        </p:txBody>
      </p:sp>
    </p:spTree>
    <p:extLst>
      <p:ext uri="{BB962C8B-B14F-4D97-AF65-F5344CB8AC3E}">
        <p14:creationId xmlns:p14="http://schemas.microsoft.com/office/powerpoint/2010/main" val="1136202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4CA605-379F-49B5-B6B8-BEF13D196F2F}"/>
              </a:ext>
            </a:extLst>
          </p:cNvPr>
          <p:cNvSpPr>
            <a:spLocks noGrp="1"/>
          </p:cNvSpPr>
          <p:nvPr>
            <p:ph type="title"/>
          </p:nvPr>
        </p:nvSpPr>
        <p:spPr/>
        <p:txBody>
          <a:bodyPr/>
          <a:lstStyle/>
          <a:p>
            <a:r>
              <a:rPr lang="en-US"/>
              <a:t>Best Practice/ Standards for Program Reporting</a:t>
            </a:r>
          </a:p>
        </p:txBody>
      </p:sp>
      <p:sp>
        <p:nvSpPr>
          <p:cNvPr id="5" name="Content Placeholder 4">
            <a:extLst>
              <a:ext uri="{FF2B5EF4-FFF2-40B4-BE49-F238E27FC236}">
                <a16:creationId xmlns:a16="http://schemas.microsoft.com/office/drawing/2014/main" id="{F47E96B7-7838-44B3-9033-064782827ECB}"/>
              </a:ext>
            </a:extLst>
          </p:cNvPr>
          <p:cNvSpPr>
            <a:spLocks noGrp="1"/>
          </p:cNvSpPr>
          <p:nvPr>
            <p:ph sz="half" idx="1"/>
          </p:nvPr>
        </p:nvSpPr>
        <p:spPr/>
        <p:txBody>
          <a:bodyPr>
            <a:normAutofit fontScale="85000" lnSpcReduction="10000"/>
          </a:bodyPr>
          <a:lstStyle/>
          <a:p>
            <a:pPr marL="0" indent="0">
              <a:buNone/>
            </a:pPr>
            <a:r>
              <a:rPr lang="en-US" u="sng"/>
              <a:t>I. </a:t>
            </a:r>
            <a:r>
              <a:rPr lang="x-none" u="sng"/>
              <a:t>Agreement Information</a:t>
            </a:r>
            <a:r>
              <a:rPr lang="en-US" u="sng"/>
              <a:t>/data elements:</a:t>
            </a:r>
            <a:endParaRPr lang="en-US"/>
          </a:p>
          <a:p>
            <a:pPr marL="352425" indent="0">
              <a:buNone/>
            </a:pPr>
            <a:r>
              <a:rPr lang="en-US"/>
              <a:t>Period of Performance (POP): (start and end dates)</a:t>
            </a:r>
          </a:p>
          <a:p>
            <a:pPr marL="352425" indent="0">
              <a:buNone/>
            </a:pPr>
            <a:r>
              <a:rPr lang="en-US"/>
              <a:t>HHPD Grantee Organization </a:t>
            </a:r>
            <a:r>
              <a:rPr lang="x-none"/>
              <a:t>Name:  </a:t>
            </a:r>
            <a:endParaRPr lang="en-US"/>
          </a:p>
          <a:p>
            <a:pPr marL="352425" indent="0">
              <a:buNone/>
            </a:pPr>
            <a:r>
              <a:rPr lang="en-US"/>
              <a:t>HHPD Program Point of Contact info: </a:t>
            </a:r>
            <a:r>
              <a:rPr lang="en-US" u="sng"/>
              <a:t>(Name, address, phone, email)</a:t>
            </a:r>
            <a:endParaRPr lang="en-US"/>
          </a:p>
          <a:p>
            <a:pPr marL="352425" indent="0">
              <a:buNone/>
            </a:pPr>
            <a:r>
              <a:rPr lang="en-US"/>
              <a:t>Complete if you are managing a subaward: </a:t>
            </a:r>
            <a:r>
              <a:rPr lang="en-US" u="sng"/>
              <a:t>N/A</a:t>
            </a:r>
            <a:endParaRPr lang="en-US"/>
          </a:p>
          <a:p>
            <a:pPr lvl="1"/>
            <a:r>
              <a:rPr lang="en-US"/>
              <a:t>Name/county of subaward organization:</a:t>
            </a:r>
          </a:p>
          <a:p>
            <a:pPr lvl="1"/>
            <a:r>
              <a:rPr lang="en-US"/>
              <a:t>Project title/brief description:</a:t>
            </a:r>
          </a:p>
          <a:p>
            <a:pPr lvl="1"/>
            <a:r>
              <a:rPr lang="en-US"/>
              <a:t>Amount awarded:</a:t>
            </a:r>
          </a:p>
        </p:txBody>
      </p:sp>
      <p:sp>
        <p:nvSpPr>
          <p:cNvPr id="6" name="Content Placeholder 5">
            <a:extLst>
              <a:ext uri="{FF2B5EF4-FFF2-40B4-BE49-F238E27FC236}">
                <a16:creationId xmlns:a16="http://schemas.microsoft.com/office/drawing/2014/main" id="{B8C3DFB5-E241-453C-A822-7654D5CA0586}"/>
              </a:ext>
            </a:extLst>
          </p:cNvPr>
          <p:cNvSpPr>
            <a:spLocks noGrp="1"/>
          </p:cNvSpPr>
          <p:nvPr>
            <p:ph sz="half" idx="2"/>
          </p:nvPr>
        </p:nvSpPr>
        <p:spPr/>
        <p:txBody>
          <a:bodyPr>
            <a:normAutofit fontScale="77500" lnSpcReduction="20000"/>
          </a:bodyPr>
          <a:lstStyle/>
          <a:p>
            <a:pPr marL="404813">
              <a:lnSpc>
                <a:spcPct val="120000"/>
              </a:lnSpc>
              <a:tabLst>
                <a:tab pos="352425" algn="l"/>
              </a:tabLst>
            </a:pPr>
            <a:r>
              <a:rPr lang="x-none"/>
              <a:t>Date of </a:t>
            </a:r>
            <a:r>
              <a:rPr lang="en-US"/>
              <a:t>Quarterly Report </a:t>
            </a:r>
            <a:r>
              <a:rPr lang="x-none"/>
              <a:t>Submission</a:t>
            </a:r>
            <a:r>
              <a:rPr lang="en-US"/>
              <a:t>: </a:t>
            </a:r>
          </a:p>
          <a:p>
            <a:pPr marL="404813">
              <a:lnSpc>
                <a:spcPct val="120000"/>
              </a:lnSpc>
              <a:tabLst>
                <a:tab pos="352425" algn="l"/>
              </a:tabLst>
            </a:pPr>
            <a:r>
              <a:rPr lang="en-US"/>
              <a:t>Quarter: </a:t>
            </a:r>
            <a:r>
              <a:rPr lang="en-US" i="1"/>
              <a:t>(</a:t>
            </a:r>
            <a:r>
              <a:rPr lang="en-US" i="1" u="sng"/>
              <a:t>Q1 Sept-Dec 2022)</a:t>
            </a:r>
            <a:endParaRPr lang="en-US"/>
          </a:p>
          <a:p>
            <a:pPr marL="404813">
              <a:lnSpc>
                <a:spcPct val="120000"/>
              </a:lnSpc>
              <a:tabLst>
                <a:tab pos="352425" algn="l"/>
              </a:tabLst>
            </a:pPr>
            <a:r>
              <a:rPr lang="en-US"/>
              <a:t>Person (name) completing report:</a:t>
            </a:r>
          </a:p>
          <a:p>
            <a:pPr marL="404813">
              <a:lnSpc>
                <a:spcPct val="120000"/>
              </a:lnSpc>
              <a:tabLst>
                <a:tab pos="352425" algn="l"/>
              </a:tabLst>
            </a:pPr>
            <a:r>
              <a:rPr lang="en-US"/>
              <a:t>Date submitted in ND Grants:  </a:t>
            </a:r>
          </a:p>
          <a:p>
            <a:pPr marL="404813">
              <a:lnSpc>
                <a:spcPct val="120000"/>
              </a:lnSpc>
              <a:tabLst>
                <a:tab pos="352425" algn="l"/>
              </a:tabLst>
            </a:pPr>
            <a:endParaRPr lang="en-US"/>
          </a:p>
          <a:p>
            <a:pPr marL="404813">
              <a:lnSpc>
                <a:spcPct val="120000"/>
              </a:lnSpc>
              <a:tabLst>
                <a:tab pos="352425" algn="l"/>
              </a:tabLst>
            </a:pPr>
            <a:r>
              <a:rPr lang="en-US"/>
              <a:t>HHPD Award</a:t>
            </a:r>
            <a:r>
              <a:rPr lang="x-none"/>
              <a:t> #:					</a:t>
            </a:r>
            <a:endParaRPr lang="en-US"/>
          </a:p>
          <a:p>
            <a:pPr marL="404813">
              <a:lnSpc>
                <a:spcPct val="120000"/>
              </a:lnSpc>
              <a:tabLst>
                <a:tab pos="352425" algn="l"/>
              </a:tabLst>
            </a:pPr>
            <a:r>
              <a:rPr lang="en-US"/>
              <a:t>HHPD </a:t>
            </a:r>
            <a:r>
              <a:rPr lang="x-none"/>
              <a:t>Grant $: (</a:t>
            </a:r>
            <a:r>
              <a:rPr lang="en-US"/>
              <a:t>Fed </a:t>
            </a:r>
            <a:r>
              <a:rPr lang="x-none"/>
              <a:t>Amount Awarded)		</a:t>
            </a:r>
            <a:r>
              <a:rPr lang="en-US"/>
              <a:t>	</a:t>
            </a:r>
            <a:r>
              <a:rPr lang="x-none"/>
              <a:t>$ </a:t>
            </a:r>
            <a:endParaRPr lang="en-US"/>
          </a:p>
          <a:p>
            <a:pPr marL="404813">
              <a:lnSpc>
                <a:spcPct val="120000"/>
              </a:lnSpc>
              <a:tabLst>
                <a:tab pos="352425" algn="l"/>
              </a:tabLst>
            </a:pPr>
            <a:r>
              <a:rPr lang="en-US"/>
              <a:t>HHPD Grant match (35%): 					$ </a:t>
            </a:r>
          </a:p>
          <a:p>
            <a:pPr marL="404813">
              <a:lnSpc>
                <a:spcPct val="120000"/>
              </a:lnSpc>
              <a:tabLst>
                <a:tab pos="352425" algn="l"/>
              </a:tabLst>
            </a:pPr>
            <a:r>
              <a:rPr lang="en-US"/>
              <a:t>HHPD </a:t>
            </a:r>
            <a:r>
              <a:rPr lang="x-none"/>
              <a:t>Grant $: (Draw Down to Date)</a:t>
            </a:r>
            <a:r>
              <a:rPr lang="en-US"/>
              <a:t> (AA &amp; IIJA)</a:t>
            </a:r>
            <a:r>
              <a:rPr lang="x-none"/>
              <a:t>	$</a:t>
            </a:r>
            <a:endParaRPr lang="en-US"/>
          </a:p>
          <a:p>
            <a:pPr marL="404813">
              <a:lnSpc>
                <a:spcPct val="120000"/>
              </a:lnSpc>
              <a:tabLst>
                <a:tab pos="352425" algn="l"/>
              </a:tabLst>
            </a:pPr>
            <a:r>
              <a:rPr lang="en-US"/>
              <a:t>% of cost Share expended:					$</a:t>
            </a:r>
            <a:r>
              <a:rPr lang="x-none"/>
              <a:t> </a:t>
            </a:r>
            <a:endParaRPr lang="en-US"/>
          </a:p>
          <a:p>
            <a:endParaRPr lang="en-US"/>
          </a:p>
        </p:txBody>
      </p:sp>
      <p:sp>
        <p:nvSpPr>
          <p:cNvPr id="4" name="Slide Number Placeholder 3">
            <a:extLst>
              <a:ext uri="{FF2B5EF4-FFF2-40B4-BE49-F238E27FC236}">
                <a16:creationId xmlns:a16="http://schemas.microsoft.com/office/drawing/2014/main" id="{25707CF0-CF40-4B09-B8CC-A1B5EDABF611}"/>
              </a:ext>
              <a:ext uri="{C183D7F6-B498-43B3-948B-1728B52AA6E4}">
                <adec:decorative xmlns:adec="http://schemas.microsoft.com/office/drawing/2017/decorative" val="1"/>
              </a:ext>
            </a:extLst>
          </p:cNvPr>
          <p:cNvSpPr>
            <a:spLocks noGrp="1"/>
          </p:cNvSpPr>
          <p:nvPr>
            <p:ph type="sldNum" sz="quarter" idx="12"/>
          </p:nvPr>
        </p:nvSpPr>
        <p:spPr>
          <a:xfrm>
            <a:off x="10539413" y="6227277"/>
            <a:ext cx="914403" cy="365125"/>
          </a:xfrm>
        </p:spPr>
        <p:txBody>
          <a:bodyPr/>
          <a:lstStyle/>
          <a:p>
            <a:fld id="{8FCC257D-A786-9244-9E17-CE618C8B9275}" type="slidenum">
              <a:rPr lang="en-US" smtClean="0"/>
              <a:pPr/>
              <a:t>35</a:t>
            </a:fld>
            <a:endParaRPr lang="en-US"/>
          </a:p>
        </p:txBody>
      </p:sp>
      <p:sp>
        <p:nvSpPr>
          <p:cNvPr id="7" name="Footer Placeholder 4">
            <a:extLst>
              <a:ext uri="{FF2B5EF4-FFF2-40B4-BE49-F238E27FC236}">
                <a16:creationId xmlns:a16="http://schemas.microsoft.com/office/drawing/2014/main" id="{0F40C2D6-CA1F-4DEB-B373-C936C6F97F35}"/>
              </a:ext>
              <a:ext uri="{C183D7F6-B498-43B3-948B-1728B52AA6E4}">
                <adec:decorative xmlns:adec="http://schemas.microsoft.com/office/drawing/2017/decorative" val="1"/>
              </a:ext>
            </a:extLst>
          </p:cNvPr>
          <p:cNvSpPr>
            <a:spLocks noGrp="1"/>
          </p:cNvSpPr>
          <p:nvPr>
            <p:ph type="ftr" sz="quarter" idx="11"/>
          </p:nvPr>
        </p:nvSpPr>
        <p:spPr>
          <a:xfrm>
            <a:off x="6587490" y="6222997"/>
            <a:ext cx="4443413" cy="365125"/>
          </a:xfrm>
        </p:spPr>
        <p:txBody>
          <a:bodyPr/>
          <a:lstStyle/>
          <a:p>
            <a:r>
              <a:rPr lang="en-US"/>
              <a:t>Federal Emergency Management Agency</a:t>
            </a:r>
          </a:p>
        </p:txBody>
      </p:sp>
    </p:spTree>
    <p:extLst>
      <p:ext uri="{BB962C8B-B14F-4D97-AF65-F5344CB8AC3E}">
        <p14:creationId xmlns:p14="http://schemas.microsoft.com/office/powerpoint/2010/main" val="2083912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85E379-05F7-486B-A649-A943A0E1EEC3}"/>
              </a:ext>
            </a:extLst>
          </p:cNvPr>
          <p:cNvSpPr>
            <a:spLocks noGrp="1"/>
          </p:cNvSpPr>
          <p:nvPr>
            <p:ph type="title"/>
          </p:nvPr>
        </p:nvSpPr>
        <p:spPr/>
        <p:txBody>
          <a:bodyPr/>
          <a:lstStyle/>
          <a:p>
            <a:r>
              <a:rPr lang="en-US"/>
              <a:t>Required information and Standards for Quarterly Program Reporting</a:t>
            </a:r>
          </a:p>
        </p:txBody>
      </p:sp>
      <p:sp>
        <p:nvSpPr>
          <p:cNvPr id="2" name="Content Placeholder 1">
            <a:extLst>
              <a:ext uri="{FF2B5EF4-FFF2-40B4-BE49-F238E27FC236}">
                <a16:creationId xmlns:a16="http://schemas.microsoft.com/office/drawing/2014/main" id="{33A14D53-00AE-4B95-9016-943D382FEE32}"/>
              </a:ext>
            </a:extLst>
          </p:cNvPr>
          <p:cNvSpPr>
            <a:spLocks noGrp="1"/>
          </p:cNvSpPr>
          <p:nvPr>
            <p:ph sz="half" idx="1"/>
          </p:nvPr>
        </p:nvSpPr>
        <p:spPr/>
        <p:txBody>
          <a:bodyPr>
            <a:normAutofit/>
          </a:bodyPr>
          <a:lstStyle/>
          <a:p>
            <a:pPr>
              <a:lnSpc>
                <a:spcPct val="120000"/>
              </a:lnSpc>
            </a:pPr>
            <a:r>
              <a:rPr lang="en-US" u="sng"/>
              <a:t>II. Did you or (subaward) accomplish workplan targets for the quarter? </a:t>
            </a:r>
            <a:endParaRPr lang="en-US"/>
          </a:p>
          <a:p>
            <a:pPr marL="0" indent="0">
              <a:lnSpc>
                <a:spcPct val="120000"/>
              </a:lnSpc>
              <a:buNone/>
            </a:pPr>
            <a:r>
              <a:rPr lang="en-US"/>
              <a:t>	Indicate:   </a:t>
            </a:r>
            <a:r>
              <a:rPr lang="en-US" b="1"/>
              <a:t>Yes/No    If no, explain:</a:t>
            </a:r>
            <a:endParaRPr lang="en-US"/>
          </a:p>
          <a:p>
            <a:pPr>
              <a:lnSpc>
                <a:spcPct val="120000"/>
              </a:lnSpc>
            </a:pPr>
            <a:r>
              <a:rPr lang="en-US" u="sng"/>
              <a:t>III. Quarterly Milestone Deliverables (FY21):</a:t>
            </a:r>
            <a:endParaRPr lang="en-US"/>
          </a:p>
          <a:p>
            <a:pPr>
              <a:lnSpc>
                <a:spcPct val="120000"/>
              </a:lnSpc>
            </a:pPr>
            <a:r>
              <a:rPr lang="en-US"/>
              <a:t>Did you submit/include your Quarterly Milestones Report/ table this quarter with this quarterly report? (Excel Table/FEMA template)</a:t>
            </a:r>
          </a:p>
          <a:p>
            <a:pPr marL="0" indent="0">
              <a:lnSpc>
                <a:spcPct val="120000"/>
              </a:lnSpc>
              <a:buNone/>
            </a:pPr>
            <a:r>
              <a:rPr lang="en-US"/>
              <a:t>	 Indicate:   </a:t>
            </a:r>
            <a:r>
              <a:rPr lang="en-US" b="1"/>
              <a:t>Yes/No </a:t>
            </a:r>
            <a:endParaRPr lang="en-US"/>
          </a:p>
          <a:p>
            <a:endParaRPr lang="en-US"/>
          </a:p>
        </p:txBody>
      </p:sp>
      <p:sp>
        <p:nvSpPr>
          <p:cNvPr id="3" name="Content Placeholder 2">
            <a:extLst>
              <a:ext uri="{FF2B5EF4-FFF2-40B4-BE49-F238E27FC236}">
                <a16:creationId xmlns:a16="http://schemas.microsoft.com/office/drawing/2014/main" id="{7B570A41-0900-46D4-B4CA-F7F39E7ED1A6}"/>
              </a:ext>
            </a:extLst>
          </p:cNvPr>
          <p:cNvSpPr>
            <a:spLocks noGrp="1"/>
          </p:cNvSpPr>
          <p:nvPr>
            <p:ph sz="half" idx="2"/>
          </p:nvPr>
        </p:nvSpPr>
        <p:spPr/>
        <p:txBody>
          <a:bodyPr>
            <a:normAutofit lnSpcReduction="10000"/>
          </a:bodyPr>
          <a:lstStyle/>
          <a:p>
            <a:pPr>
              <a:lnSpc>
                <a:spcPct val="120000"/>
              </a:lnSpc>
            </a:pPr>
            <a:r>
              <a:rPr lang="en-US" u="sng"/>
              <a:t>IV. Do you anticipate an amendment request within the next quarter (budget, scope) or POP Extension: </a:t>
            </a:r>
            <a:endParaRPr lang="en-US"/>
          </a:p>
          <a:p>
            <a:pPr marL="0" indent="0">
              <a:lnSpc>
                <a:spcPct val="120000"/>
              </a:lnSpc>
              <a:buNone/>
            </a:pPr>
            <a:r>
              <a:rPr lang="en-US"/>
              <a:t>	Indicate:   </a:t>
            </a:r>
            <a:r>
              <a:rPr lang="en-US" b="1"/>
              <a:t>Yes/No  </a:t>
            </a:r>
            <a:r>
              <a:rPr lang="en-US"/>
              <a:t>If yes, explain: </a:t>
            </a:r>
          </a:p>
          <a:p>
            <a:pPr>
              <a:lnSpc>
                <a:spcPct val="120000"/>
              </a:lnSpc>
            </a:pPr>
            <a:r>
              <a:rPr lang="en-US" u="sng"/>
              <a:t>V. Additional narrative:</a:t>
            </a:r>
            <a:r>
              <a:rPr lang="en-US"/>
              <a:t> (share successes, challenges, etc.)</a:t>
            </a:r>
          </a:p>
          <a:p>
            <a:pPr>
              <a:lnSpc>
                <a:spcPct val="120000"/>
              </a:lnSpc>
            </a:pPr>
            <a:r>
              <a:rPr lang="en-US" u="sng"/>
              <a:t>VI. Additional documents/products attached?</a:t>
            </a:r>
            <a:r>
              <a:rPr lang="en-US"/>
              <a:t>  </a:t>
            </a:r>
          </a:p>
          <a:p>
            <a:pPr marL="0" indent="0">
              <a:lnSpc>
                <a:spcPct val="120000"/>
              </a:lnSpc>
              <a:buNone/>
            </a:pPr>
            <a:r>
              <a:rPr lang="en-US"/>
              <a:t>	Indicate: </a:t>
            </a:r>
            <a:r>
              <a:rPr lang="en-US" b="1"/>
              <a:t>Yes/No   </a:t>
            </a:r>
            <a:r>
              <a:rPr lang="en-US"/>
              <a:t>If yes, please name 	document/s attached: </a:t>
            </a:r>
          </a:p>
          <a:p>
            <a:pPr marL="0" indent="0">
              <a:buNone/>
            </a:pPr>
            <a:endParaRPr lang="en-US"/>
          </a:p>
        </p:txBody>
      </p:sp>
      <p:sp>
        <p:nvSpPr>
          <p:cNvPr id="5" name="Footer Placeholder 4">
            <a:extLst>
              <a:ext uri="{FF2B5EF4-FFF2-40B4-BE49-F238E27FC236}">
                <a16:creationId xmlns:a16="http://schemas.microsoft.com/office/drawing/2014/main" id="{4D46BA15-0C35-44EC-B218-94657EEC040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0E351890-497B-4F98-9D6A-8A0D23FF8750}"/>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36</a:t>
            </a:fld>
            <a:endParaRPr lang="en-US"/>
          </a:p>
        </p:txBody>
      </p:sp>
    </p:spTree>
    <p:extLst>
      <p:ext uri="{BB962C8B-B14F-4D97-AF65-F5344CB8AC3E}">
        <p14:creationId xmlns:p14="http://schemas.microsoft.com/office/powerpoint/2010/main" val="413639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253DF7-0448-4AE8-B24F-7C2A3B1F69C3}"/>
              </a:ext>
            </a:extLst>
          </p:cNvPr>
          <p:cNvSpPr>
            <a:spLocks noGrp="1"/>
          </p:cNvSpPr>
          <p:nvPr>
            <p:ph type="title"/>
          </p:nvPr>
        </p:nvSpPr>
        <p:spPr>
          <a:xfrm>
            <a:off x="762644" y="453467"/>
            <a:ext cx="10463514" cy="743347"/>
          </a:xfrm>
        </p:spPr>
        <p:txBody>
          <a:bodyPr>
            <a:normAutofit fontScale="90000"/>
          </a:bodyPr>
          <a:lstStyle/>
          <a:p>
            <a:r>
              <a:rPr lang="en-US" dirty="0"/>
              <a:t>Floodplain Management Plan / FPMP </a:t>
            </a:r>
            <a:br>
              <a:rPr lang="en-US" dirty="0"/>
            </a:br>
            <a:r>
              <a:rPr lang="en-US" dirty="0"/>
              <a:t>(</a:t>
            </a:r>
            <a:r>
              <a:rPr lang="en-US" i="1" dirty="0"/>
              <a:t>not to be confused with NFIP – Flood Plain Ordinance</a:t>
            </a:r>
            <a:r>
              <a:rPr lang="en-US" dirty="0"/>
              <a:t>) </a:t>
            </a:r>
          </a:p>
        </p:txBody>
      </p:sp>
      <p:sp>
        <p:nvSpPr>
          <p:cNvPr id="2" name="Content Placeholder 1">
            <a:extLst>
              <a:ext uri="{FF2B5EF4-FFF2-40B4-BE49-F238E27FC236}">
                <a16:creationId xmlns:a16="http://schemas.microsoft.com/office/drawing/2014/main" id="{0906E57A-32C8-4A2F-ACF4-DFB91FBBDB8F}"/>
              </a:ext>
            </a:extLst>
          </p:cNvPr>
          <p:cNvSpPr>
            <a:spLocks noGrp="1"/>
          </p:cNvSpPr>
          <p:nvPr>
            <p:ph sz="half" idx="1"/>
          </p:nvPr>
        </p:nvSpPr>
        <p:spPr>
          <a:xfrm>
            <a:off x="726018" y="1431925"/>
            <a:ext cx="5268383" cy="4290568"/>
          </a:xfrm>
        </p:spPr>
        <p:txBody>
          <a:bodyPr>
            <a:normAutofit/>
          </a:bodyPr>
          <a:lstStyle/>
          <a:p>
            <a:pPr>
              <a:spcBef>
                <a:spcPts val="0"/>
              </a:spcBef>
              <a:buFont typeface="Wingdings" panose="05000000000000000000" pitchFamily="2" charset="2"/>
              <a:buChar char="ü"/>
            </a:pPr>
            <a:r>
              <a:rPr lang="en-US" sz="1800" b="1" dirty="0">
                <a:effectLst/>
                <a:ea typeface="Malgun Gothic" panose="020B0503020000020004" pitchFamily="34" charset="-127"/>
              </a:rPr>
              <a:t>Develop:</a:t>
            </a:r>
            <a:r>
              <a:rPr lang="en-US" sz="1800" dirty="0">
                <a:effectLst/>
                <a:ea typeface="Malgun Gothic" panose="020B0503020000020004" pitchFamily="34" charset="-127"/>
              </a:rPr>
              <a:t> no later than 2 years after the date of execution of a dam rehabilitation or removal </a:t>
            </a:r>
            <a:r>
              <a:rPr lang="en-US" sz="1800" b="1" u="sng" dirty="0">
                <a:effectLst/>
                <a:ea typeface="Malgun Gothic" panose="020B0503020000020004" pitchFamily="34" charset="-127"/>
              </a:rPr>
              <a:t>project</a:t>
            </a:r>
            <a:r>
              <a:rPr lang="en-US" sz="1800" dirty="0">
                <a:effectLst/>
                <a:ea typeface="Malgun Gothic" panose="020B0503020000020004" pitchFamily="34" charset="-127"/>
              </a:rPr>
              <a:t> agreement (</a:t>
            </a:r>
            <a:r>
              <a:rPr lang="en-US" sz="1800" b="1" i="1" dirty="0">
                <a:effectLst/>
                <a:ea typeface="Malgun Gothic" panose="020B0503020000020004" pitchFamily="34" charset="-127"/>
              </a:rPr>
              <a:t>FINAL DESIGN – EHP approval received</a:t>
            </a:r>
            <a:r>
              <a:rPr lang="en-US" sz="1800" b="1" dirty="0">
                <a:effectLst/>
                <a:ea typeface="Malgun Gothic" panose="020B0503020000020004" pitchFamily="34" charset="-127"/>
              </a:rPr>
              <a:t>) </a:t>
            </a:r>
          </a:p>
          <a:p>
            <a:pPr>
              <a:spcBef>
                <a:spcPts val="0"/>
              </a:spcBef>
              <a:buFont typeface="Wingdings" panose="05000000000000000000" pitchFamily="2" charset="2"/>
              <a:buChar char="ü"/>
            </a:pPr>
            <a:endParaRPr lang="en-US" sz="1800" dirty="0">
              <a:effectLst/>
              <a:ea typeface="Malgun Gothic" panose="020B0503020000020004" pitchFamily="34" charset="-127"/>
            </a:endParaRPr>
          </a:p>
          <a:p>
            <a:pPr>
              <a:spcBef>
                <a:spcPts val="0"/>
              </a:spcBef>
              <a:buFont typeface="Wingdings" panose="05000000000000000000" pitchFamily="2" charset="2"/>
              <a:buChar char="ü"/>
            </a:pPr>
            <a:r>
              <a:rPr lang="en-US" sz="1800" b="1" dirty="0">
                <a:ea typeface="Malgun Gothic" panose="020B0503020000020004" pitchFamily="34" charset="-127"/>
              </a:rPr>
              <a:t>I</a:t>
            </a:r>
            <a:r>
              <a:rPr lang="en-US" sz="1800" b="1" dirty="0">
                <a:effectLst/>
                <a:ea typeface="Malgun Gothic" panose="020B0503020000020004" pitchFamily="34" charset="-127"/>
              </a:rPr>
              <a:t>mplement:</a:t>
            </a:r>
            <a:r>
              <a:rPr lang="en-US" sz="1800" dirty="0">
                <a:effectLst/>
                <a:ea typeface="Malgun Gothic" panose="020B0503020000020004" pitchFamily="34" charset="-127"/>
              </a:rPr>
              <a:t> no later than 2 years after the date of completion of a project</a:t>
            </a:r>
          </a:p>
          <a:p>
            <a:pPr>
              <a:spcBef>
                <a:spcPts val="0"/>
              </a:spcBef>
              <a:buFont typeface="Wingdings" panose="05000000000000000000" pitchFamily="2" charset="2"/>
              <a:buChar char="ü"/>
            </a:pPr>
            <a:endParaRPr lang="en-US" sz="1800" dirty="0">
              <a:effectLst/>
              <a:ea typeface="Malgun Gothic" panose="020B0503020000020004" pitchFamily="34" charset="-127"/>
            </a:endParaRPr>
          </a:p>
          <a:p>
            <a:pPr>
              <a:spcBef>
                <a:spcPts val="0"/>
              </a:spcBef>
              <a:buFont typeface="Wingdings" panose="05000000000000000000" pitchFamily="2" charset="2"/>
              <a:buChar char="ü"/>
            </a:pPr>
            <a:r>
              <a:rPr lang="en-US" sz="1800" b="1" dirty="0">
                <a:ea typeface="Malgun Gothic" panose="020B0503020000020004" pitchFamily="34" charset="-127"/>
              </a:rPr>
              <a:t>Process: </a:t>
            </a:r>
            <a:r>
              <a:rPr lang="en-US" sz="1800" dirty="0">
                <a:ea typeface="Malgun Gothic" panose="020B0503020000020004" pitchFamily="34" charset="-127"/>
              </a:rPr>
              <a:t>f</a:t>
            </a:r>
            <a:r>
              <a:rPr lang="en-US" sz="1800" dirty="0">
                <a:effectLst/>
                <a:ea typeface="Malgun Gothic" panose="020B0503020000020004" pitchFamily="34" charset="-127"/>
              </a:rPr>
              <a:t>ormalized stakeholder involvement </a:t>
            </a:r>
            <a:r>
              <a:rPr lang="en-US" sz="1800" dirty="0">
                <a:ea typeface="Malgun Gothic" panose="020B0503020000020004" pitchFamily="34" charset="-127"/>
              </a:rPr>
              <a:t>and </a:t>
            </a:r>
            <a:r>
              <a:rPr lang="en-US" sz="1800" dirty="0">
                <a:effectLst/>
                <a:ea typeface="Malgun Gothic" panose="020B0503020000020004" pitchFamily="34" charset="-127"/>
              </a:rPr>
              <a:t>input from leading to adoption of the FPMP by the governing body impacted by the dam rehabilitation project.</a:t>
            </a:r>
            <a:endParaRPr lang="en-US" sz="900" b="1" dirty="0">
              <a:ea typeface="Malgun Gothic" panose="020B0503020000020004" pitchFamily="34" charset="-127"/>
            </a:endParaRPr>
          </a:p>
          <a:p>
            <a:pPr>
              <a:spcBef>
                <a:spcPts val="0"/>
              </a:spcBef>
              <a:buFont typeface="Wingdings" panose="05000000000000000000" pitchFamily="2" charset="2"/>
              <a:buChar char="ü"/>
            </a:pPr>
            <a:endParaRPr lang="en-US" sz="1800" dirty="0">
              <a:ea typeface="Malgun Gothic" panose="020B0503020000020004" pitchFamily="34" charset="-127"/>
            </a:endParaRPr>
          </a:p>
        </p:txBody>
      </p:sp>
      <p:sp>
        <p:nvSpPr>
          <p:cNvPr id="3" name="Content Placeholder 2">
            <a:extLst>
              <a:ext uri="{FF2B5EF4-FFF2-40B4-BE49-F238E27FC236}">
                <a16:creationId xmlns:a16="http://schemas.microsoft.com/office/drawing/2014/main" id="{C73B68E0-EF8F-4943-9FC6-11B03C264AAD}"/>
              </a:ext>
            </a:extLst>
          </p:cNvPr>
          <p:cNvSpPr>
            <a:spLocks noGrp="1"/>
          </p:cNvSpPr>
          <p:nvPr>
            <p:ph sz="half" idx="2"/>
          </p:nvPr>
        </p:nvSpPr>
        <p:spPr>
          <a:xfrm>
            <a:off x="6314018" y="1431925"/>
            <a:ext cx="5268383" cy="3994150"/>
          </a:xfrm>
        </p:spPr>
        <p:txBody>
          <a:bodyPr>
            <a:normAutofit/>
          </a:bodyPr>
          <a:lstStyle/>
          <a:p>
            <a:pPr marL="0" indent="0">
              <a:buNone/>
            </a:pPr>
            <a:r>
              <a:rPr lang="en-US" sz="1800" b="1" dirty="0">
                <a:ea typeface="Malgun Gothic" panose="020B0503020000020004" pitchFamily="34" charset="-127"/>
              </a:rPr>
              <a:t>Intent:</a:t>
            </a:r>
          </a:p>
          <a:p>
            <a:pPr marL="685800" lvl="1">
              <a:buFont typeface="Wingdings" panose="05000000000000000000" pitchFamily="2" charset="2"/>
              <a:buChar char="ü"/>
            </a:pPr>
            <a:r>
              <a:rPr lang="en-US" dirty="0">
                <a:ea typeface="Malgun Gothic" panose="020B0503020000020004" pitchFamily="34" charset="-127"/>
              </a:rPr>
              <a:t>R</a:t>
            </a:r>
            <a:r>
              <a:rPr lang="en-US" dirty="0">
                <a:effectLst/>
                <a:ea typeface="Malgun Gothic" panose="020B0503020000020004" pitchFamily="34" charset="-127"/>
              </a:rPr>
              <a:t>educe the impacts of future flood events in the area impacted by the project.</a:t>
            </a:r>
          </a:p>
          <a:p>
            <a:pPr marL="685800" lvl="1">
              <a:buFont typeface="Wingdings" panose="05000000000000000000" pitchFamily="2" charset="2"/>
              <a:buChar char="ü"/>
            </a:pPr>
            <a:r>
              <a:rPr lang="en-US" dirty="0">
                <a:ea typeface="Malgun Gothic" panose="020B0503020000020004" pitchFamily="34" charset="-127"/>
              </a:rPr>
              <a:t>F</a:t>
            </a:r>
            <a:r>
              <a:rPr lang="en-US" dirty="0">
                <a:effectLst/>
                <a:ea typeface="Malgun Gothic" panose="020B0503020000020004" pitchFamily="34" charset="-127"/>
              </a:rPr>
              <a:t>unctions as a stand-alone plan that does not modify the floodplain ordinance in effect to comply with the NFIP</a:t>
            </a:r>
            <a:r>
              <a:rPr lang="en-US" sz="1600" dirty="0">
                <a:effectLst/>
                <a:ea typeface="Malgun Gothic" panose="020B0503020000020004" pitchFamily="34" charset="-127"/>
              </a:rPr>
              <a:t>.</a:t>
            </a:r>
          </a:p>
          <a:p>
            <a:pPr marL="400050" lvl="1" indent="0">
              <a:buNone/>
            </a:pPr>
            <a:endParaRPr lang="en-US" sz="800" dirty="0">
              <a:effectLst/>
              <a:ea typeface="Malgun Gothic" panose="020B0503020000020004" pitchFamily="34" charset="-127"/>
            </a:endParaRPr>
          </a:p>
          <a:p>
            <a:pPr marL="0" lvl="1" indent="0">
              <a:buNone/>
            </a:pPr>
            <a:r>
              <a:rPr lang="en-US" sz="1800" b="1" dirty="0">
                <a:ea typeface="Malgun Gothic" panose="020B0503020000020004" pitchFamily="34" charset="-127"/>
              </a:rPr>
              <a:t>FPMP includes</a:t>
            </a:r>
            <a:endParaRPr lang="en-US" dirty="0">
              <a:effectLst/>
              <a:ea typeface="Malgun Gothic" panose="020B0503020000020004" pitchFamily="34" charset="-127"/>
            </a:endParaRPr>
          </a:p>
          <a:p>
            <a:pPr lvl="1">
              <a:buFont typeface="Wingdings" panose="05000000000000000000" pitchFamily="2" charset="2"/>
              <a:buChar char="ü"/>
            </a:pPr>
            <a:r>
              <a:rPr lang="en-US" dirty="0">
                <a:effectLst/>
                <a:ea typeface="Malgun Gothic" panose="020B0503020000020004" pitchFamily="34" charset="-127"/>
              </a:rPr>
              <a:t>Plan for flood fighting and evacuation</a:t>
            </a:r>
          </a:p>
          <a:p>
            <a:pPr lvl="1" indent="-342900">
              <a:lnSpc>
                <a:spcPct val="106000"/>
              </a:lnSpc>
              <a:spcBef>
                <a:spcPts val="0"/>
              </a:spcBef>
              <a:spcAft>
                <a:spcPts val="800"/>
              </a:spcAft>
              <a:buFont typeface="Wingdings" panose="05000000000000000000" pitchFamily="2" charset="2"/>
              <a:buChar char="ü"/>
            </a:pPr>
            <a:r>
              <a:rPr lang="en-US" dirty="0">
                <a:effectLst/>
                <a:ea typeface="Malgun Gothic" panose="020B0503020000020004" pitchFamily="34" charset="-127"/>
              </a:rPr>
              <a:t>Public Education and awareness of Flood Risk</a:t>
            </a:r>
          </a:p>
          <a:p>
            <a:pPr marL="400050" lvl="1" indent="0">
              <a:buNone/>
            </a:pPr>
            <a:endParaRPr lang="en-US" dirty="0">
              <a:effectLst/>
              <a:ea typeface="Malgun Gothic" panose="020B0503020000020004" pitchFamily="34" charset="-127"/>
            </a:endParaRPr>
          </a:p>
          <a:p>
            <a:endParaRPr lang="en-US" sz="1800" dirty="0">
              <a:effectLst/>
              <a:latin typeface="Times New Roman" panose="02020603050405020304" pitchFamily="18" charset="0"/>
              <a:ea typeface="Malgun Gothic" panose="020B0503020000020004" pitchFamily="34" charset="-127"/>
            </a:endParaRPr>
          </a:p>
          <a:p>
            <a:endParaRPr lang="en-US" dirty="0"/>
          </a:p>
          <a:p>
            <a:endParaRPr lang="en-US" dirty="0"/>
          </a:p>
        </p:txBody>
      </p:sp>
      <p:sp>
        <p:nvSpPr>
          <p:cNvPr id="5" name="Footer Placeholder 4">
            <a:extLst>
              <a:ext uri="{FF2B5EF4-FFF2-40B4-BE49-F238E27FC236}">
                <a16:creationId xmlns:a16="http://schemas.microsoft.com/office/drawing/2014/main" id="{F76304BA-A9BF-4ACC-B940-F6FDA02DE55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5584A246-070F-43D2-984E-CF837E0D1EA1}"/>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37</a:t>
            </a:fld>
            <a:endParaRPr lang="en-US"/>
          </a:p>
        </p:txBody>
      </p:sp>
    </p:spTree>
    <p:extLst>
      <p:ext uri="{BB962C8B-B14F-4D97-AF65-F5344CB8AC3E}">
        <p14:creationId xmlns:p14="http://schemas.microsoft.com/office/powerpoint/2010/main" val="3286335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A92CD1-D8C5-4D53-8792-A5569130BBE5}"/>
              </a:ext>
            </a:extLst>
          </p:cNvPr>
          <p:cNvSpPr>
            <a:spLocks noGrp="1"/>
          </p:cNvSpPr>
          <p:nvPr>
            <p:ph type="title"/>
          </p:nvPr>
        </p:nvSpPr>
        <p:spPr/>
        <p:txBody>
          <a:bodyPr/>
          <a:lstStyle/>
          <a:p>
            <a:r>
              <a:rPr lang="en-US"/>
              <a:t>Performance Metrics</a:t>
            </a:r>
          </a:p>
        </p:txBody>
      </p:sp>
      <p:sp>
        <p:nvSpPr>
          <p:cNvPr id="2" name="Content Placeholder 1">
            <a:extLst>
              <a:ext uri="{FF2B5EF4-FFF2-40B4-BE49-F238E27FC236}">
                <a16:creationId xmlns:a16="http://schemas.microsoft.com/office/drawing/2014/main" id="{F3AF0C30-5243-4D0F-B434-C7BE225B6E1D}"/>
              </a:ext>
            </a:extLst>
          </p:cNvPr>
          <p:cNvSpPr>
            <a:spLocks noGrp="1"/>
          </p:cNvSpPr>
          <p:nvPr>
            <p:ph idx="1"/>
          </p:nvPr>
        </p:nvSpPr>
        <p:spPr>
          <a:xfrm>
            <a:off x="597409" y="1375794"/>
            <a:ext cx="11119104" cy="4451800"/>
          </a:xfrm>
        </p:spPr>
        <p:txBody>
          <a:bodyPr>
            <a:normAutofit/>
          </a:bodyPr>
          <a:lstStyle/>
          <a:p>
            <a:pPr marL="0" marR="0" indent="0">
              <a:spcBef>
                <a:spcPts val="0"/>
              </a:spcBef>
              <a:spcAft>
                <a:spcPts val="0"/>
              </a:spcAft>
              <a:buNone/>
            </a:pPr>
            <a:r>
              <a:rPr lang="en-US" sz="2000">
                <a:solidFill>
                  <a:srgbClr val="000000"/>
                </a:solidFill>
                <a:ea typeface="Malgun Gothic" panose="020B0503020000020004" pitchFamily="34" charset="-127"/>
              </a:rPr>
              <a:t>P</a:t>
            </a:r>
            <a:r>
              <a:rPr lang="en-US" sz="2000">
                <a:solidFill>
                  <a:srgbClr val="000000"/>
                </a:solidFill>
                <a:effectLst/>
                <a:ea typeface="Malgun Gothic" panose="020B0503020000020004" pitchFamily="34" charset="-127"/>
              </a:rPr>
              <a:t>erformance will be evaluated on the following outcomes: </a:t>
            </a:r>
          </a:p>
          <a:p>
            <a:pPr marL="0" marR="0" indent="0">
              <a:spcBef>
                <a:spcPts val="0"/>
              </a:spcBef>
              <a:spcAft>
                <a:spcPts val="0"/>
              </a:spcAft>
              <a:buNone/>
            </a:pPr>
            <a:endParaRPr lang="en-US" sz="2000">
              <a:solidFill>
                <a:srgbClr val="000000"/>
              </a:solidFill>
              <a:effectLst/>
              <a:ea typeface="Malgun Gothic" panose="020B0503020000020004" pitchFamily="34" charset="-127"/>
            </a:endParaRPr>
          </a:p>
          <a:p>
            <a:pPr marL="0" marR="0" indent="0">
              <a:spcBef>
                <a:spcPts val="0"/>
              </a:spcBef>
              <a:spcAft>
                <a:spcPts val="0"/>
              </a:spcAft>
              <a:buNone/>
            </a:pPr>
            <a:r>
              <a:rPr lang="en-US" sz="1800">
                <a:solidFill>
                  <a:srgbClr val="000000"/>
                </a:solidFill>
                <a:effectLst/>
                <a:ea typeface="Calibri" panose="020F0502020204030204" pitchFamily="34" charset="0"/>
              </a:rPr>
              <a:t>1.1 Planning tasks and activities, studies and analysis for pre-construction phases, scoping activities, and permit applications. </a:t>
            </a:r>
          </a:p>
          <a:p>
            <a:pPr marL="457200" marR="0">
              <a:spcBef>
                <a:spcPts val="0"/>
              </a:spcBef>
              <a:spcAft>
                <a:spcPts val="0"/>
              </a:spcAft>
            </a:pPr>
            <a:r>
              <a:rPr lang="en-US" sz="1800">
                <a:solidFill>
                  <a:srgbClr val="000000"/>
                </a:solidFill>
                <a:effectLst/>
                <a:ea typeface="Calibri" panose="020F0502020204030204" pitchFamily="34" charset="0"/>
              </a:rPr>
              <a:t>1.1: Number of eligible HHPD dams that have resulted in the completion of studies and analysis for pre-construction phases, scoping activities, and permit applications. </a:t>
            </a:r>
          </a:p>
          <a:p>
            <a:pPr marL="457200" marR="0">
              <a:spcBef>
                <a:spcPts val="0"/>
              </a:spcBef>
              <a:spcAft>
                <a:spcPts val="0"/>
              </a:spcAft>
            </a:pPr>
            <a:endParaRPr lang="en-US" sz="1800">
              <a:solidFill>
                <a:srgbClr val="000000"/>
              </a:solidFill>
              <a:effectLst/>
              <a:ea typeface="Calibri" panose="020F0502020204030204" pitchFamily="34" charset="0"/>
            </a:endParaRPr>
          </a:p>
          <a:p>
            <a:pPr marL="0" marR="0" indent="0">
              <a:spcBef>
                <a:spcPts val="0"/>
              </a:spcBef>
              <a:spcAft>
                <a:spcPts val="0"/>
              </a:spcAft>
              <a:buNone/>
            </a:pPr>
            <a:r>
              <a:rPr lang="en-US" sz="1800">
                <a:solidFill>
                  <a:srgbClr val="000000"/>
                </a:solidFill>
                <a:effectLst/>
                <a:ea typeface="Calibri" panose="020F0502020204030204" pitchFamily="34" charset="0"/>
              </a:rPr>
              <a:t>1.2 Preliminary and final design package and required permit approvals. </a:t>
            </a:r>
          </a:p>
          <a:p>
            <a:pPr marL="457200" marR="0">
              <a:spcBef>
                <a:spcPts val="0"/>
              </a:spcBef>
              <a:spcAft>
                <a:spcPts val="0"/>
              </a:spcAft>
            </a:pPr>
            <a:r>
              <a:rPr lang="en-US" sz="1800">
                <a:solidFill>
                  <a:srgbClr val="000000"/>
                </a:solidFill>
                <a:effectLst/>
                <a:ea typeface="Calibri" panose="020F0502020204030204" pitchFamily="34" charset="0"/>
              </a:rPr>
              <a:t>1.2: Number of eligible HHPD dams that have resulted in the completion of preliminary and final engineering design package and permits. </a:t>
            </a:r>
          </a:p>
          <a:p>
            <a:pPr marL="457200" marR="0">
              <a:spcBef>
                <a:spcPts val="0"/>
              </a:spcBef>
              <a:spcAft>
                <a:spcPts val="0"/>
              </a:spcAft>
            </a:pPr>
            <a:endParaRPr lang="en-US" sz="1800">
              <a:solidFill>
                <a:srgbClr val="000000"/>
              </a:solidFill>
              <a:effectLst/>
              <a:ea typeface="Calibri" panose="020F0502020204030204" pitchFamily="34" charset="0"/>
            </a:endParaRPr>
          </a:p>
          <a:p>
            <a:pPr marL="0" marR="0" indent="0">
              <a:spcBef>
                <a:spcPts val="0"/>
              </a:spcBef>
              <a:spcAft>
                <a:spcPts val="0"/>
              </a:spcAft>
              <a:buNone/>
            </a:pPr>
            <a:r>
              <a:rPr lang="en-US" sz="1800">
                <a:solidFill>
                  <a:srgbClr val="000000"/>
                </a:solidFill>
                <a:effectLst/>
                <a:ea typeface="Calibri" panose="020F0502020204030204" pitchFamily="34" charset="0"/>
              </a:rPr>
              <a:t>1.3 Construction activities that support dam rehabilitation or removal projects. </a:t>
            </a:r>
          </a:p>
          <a:p>
            <a:pPr marL="457200" marR="0">
              <a:lnSpc>
                <a:spcPct val="107000"/>
              </a:lnSpc>
              <a:spcBef>
                <a:spcPts val="0"/>
              </a:spcBef>
              <a:spcAft>
                <a:spcPts val="800"/>
              </a:spcAft>
            </a:pPr>
            <a:r>
              <a:rPr lang="en-US" sz="1800">
                <a:effectLst/>
                <a:ea typeface="Calibri" panose="020F0502020204030204" pitchFamily="34" charset="0"/>
                <a:cs typeface="Calibri" panose="020F0502020204030204" pitchFamily="34" charset="0"/>
              </a:rPr>
              <a:t>1.3: Number of eligible HHPD dams that result in construction projects for dam rehabilitation or removal</a:t>
            </a:r>
            <a:endParaRPr lang="en-US" sz="180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a:solidFill>
                <a:srgbClr val="000000"/>
              </a:solidFill>
              <a:effectLst/>
              <a:ea typeface="Malgun Gothic" panose="020B0503020000020004" pitchFamily="34" charset="-127"/>
            </a:endParaRPr>
          </a:p>
        </p:txBody>
      </p:sp>
      <p:sp>
        <p:nvSpPr>
          <p:cNvPr id="4" name="Slide Number Placeholder 3">
            <a:extLst>
              <a:ext uri="{FF2B5EF4-FFF2-40B4-BE49-F238E27FC236}">
                <a16:creationId xmlns:a16="http://schemas.microsoft.com/office/drawing/2014/main" id="{F7C3F4C5-A8F7-4C66-B510-DA839FA48CCC}"/>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38</a:t>
            </a:fld>
            <a:endParaRPr lang="en-US"/>
          </a:p>
        </p:txBody>
      </p:sp>
    </p:spTree>
    <p:extLst>
      <p:ext uri="{BB962C8B-B14F-4D97-AF65-F5344CB8AC3E}">
        <p14:creationId xmlns:p14="http://schemas.microsoft.com/office/powerpoint/2010/main" val="4115131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54B2C3-168E-45A0-B9DC-5F9A7AC8A575}"/>
              </a:ext>
            </a:extLst>
          </p:cNvPr>
          <p:cNvSpPr>
            <a:spLocks noGrp="1"/>
          </p:cNvSpPr>
          <p:nvPr>
            <p:ph type="title"/>
          </p:nvPr>
        </p:nvSpPr>
        <p:spPr>
          <a:xfrm>
            <a:off x="290224" y="463591"/>
            <a:ext cx="5420201" cy="743347"/>
          </a:xfrm>
        </p:spPr>
        <p:txBody>
          <a:bodyPr>
            <a:normAutofit/>
          </a:bodyPr>
          <a:lstStyle/>
          <a:p>
            <a:r>
              <a:rPr lang="en-US"/>
              <a:t>Amendments /Extensions</a:t>
            </a:r>
          </a:p>
        </p:txBody>
      </p:sp>
      <p:sp>
        <p:nvSpPr>
          <p:cNvPr id="8" name="Content Placeholder 7">
            <a:extLst>
              <a:ext uri="{FF2B5EF4-FFF2-40B4-BE49-F238E27FC236}">
                <a16:creationId xmlns:a16="http://schemas.microsoft.com/office/drawing/2014/main" id="{59DA0ABC-95BF-4A41-B3F9-868B29CE5338}"/>
              </a:ext>
            </a:extLst>
          </p:cNvPr>
          <p:cNvSpPr>
            <a:spLocks noGrp="1"/>
          </p:cNvSpPr>
          <p:nvPr>
            <p:ph sz="half" idx="2"/>
          </p:nvPr>
        </p:nvSpPr>
        <p:spPr>
          <a:xfrm>
            <a:off x="435427" y="1223860"/>
            <a:ext cx="5129793" cy="3730036"/>
          </a:xfrm>
        </p:spPr>
        <p:txBody>
          <a:bodyPr>
            <a:normAutofit fontScale="85000" lnSpcReduction="20000"/>
          </a:bodyPr>
          <a:lstStyle/>
          <a:p>
            <a:pPr indent="-342900">
              <a:buFont typeface="Wingdings" panose="05000000000000000000" pitchFamily="2" charset="2"/>
              <a:buChar char="§"/>
            </a:pPr>
            <a:r>
              <a:rPr lang="en-US" sz="2000"/>
              <a:t>Formal written request to FEMA/ Federal Insurance and Mitigation Administration, Risk Management Directorate </a:t>
            </a:r>
            <a:endParaRPr lang="en-US"/>
          </a:p>
          <a:p>
            <a:pPr indent="-342900">
              <a:buFont typeface="Wingdings" panose="05000000000000000000" pitchFamily="2" charset="2"/>
              <a:buChar char="§"/>
            </a:pPr>
            <a:r>
              <a:rPr lang="en-US"/>
              <a:t>4 types of changes:</a:t>
            </a:r>
          </a:p>
          <a:p>
            <a:pPr lvl="1" indent="-342900">
              <a:buFont typeface="Wingdings" panose="05000000000000000000" pitchFamily="2" charset="2"/>
              <a:buChar char="§"/>
            </a:pPr>
            <a:r>
              <a:rPr lang="en-US"/>
              <a:t>SOW</a:t>
            </a:r>
          </a:p>
          <a:p>
            <a:pPr lvl="1" indent="-342900">
              <a:buFont typeface="Wingdings" panose="05000000000000000000" pitchFamily="2" charset="2"/>
              <a:buChar char="§"/>
            </a:pPr>
            <a:r>
              <a:rPr lang="en-US"/>
              <a:t>Budget</a:t>
            </a:r>
          </a:p>
          <a:p>
            <a:pPr lvl="1" indent="-342900">
              <a:buFont typeface="Wingdings" panose="05000000000000000000" pitchFamily="2" charset="2"/>
              <a:buChar char="§"/>
            </a:pPr>
            <a:r>
              <a:rPr lang="en-US"/>
              <a:t>Project management</a:t>
            </a:r>
          </a:p>
          <a:p>
            <a:pPr lvl="1" indent="-342900">
              <a:buFont typeface="Wingdings" panose="05000000000000000000" pitchFamily="2" charset="2"/>
              <a:buChar char="§"/>
            </a:pPr>
            <a:r>
              <a:rPr lang="en-US"/>
              <a:t>Extensions </a:t>
            </a:r>
          </a:p>
          <a:p>
            <a:pPr indent="-342900">
              <a:buFont typeface="Wingdings" panose="05000000000000000000" pitchFamily="2" charset="2"/>
              <a:buChar char="§"/>
            </a:pPr>
            <a:r>
              <a:rPr lang="en-US"/>
              <a:t>Extension requests must contain specific and compelling justification as to why an extension is required. </a:t>
            </a:r>
          </a:p>
          <a:p>
            <a:pPr marL="0" indent="0">
              <a:buNone/>
            </a:pPr>
            <a:endParaRPr lang="en-US"/>
          </a:p>
          <a:p>
            <a:endParaRPr lang="en-US"/>
          </a:p>
        </p:txBody>
      </p:sp>
      <p:sp>
        <p:nvSpPr>
          <p:cNvPr id="5" name="Footer Placeholder 4">
            <a:extLst>
              <a:ext uri="{FF2B5EF4-FFF2-40B4-BE49-F238E27FC236}">
                <a16:creationId xmlns:a16="http://schemas.microsoft.com/office/drawing/2014/main" id="{B989AAC7-57F5-447C-B445-6BD13ACBB45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534C66E1-EA68-4357-B6D0-C7F360E88D9A}"/>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39</a:t>
            </a:fld>
            <a:endParaRPr lang="en-US"/>
          </a:p>
        </p:txBody>
      </p:sp>
    </p:spTree>
    <p:extLst>
      <p:ext uri="{BB962C8B-B14F-4D97-AF65-F5344CB8AC3E}">
        <p14:creationId xmlns:p14="http://schemas.microsoft.com/office/powerpoint/2010/main" val="41476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D3CC7-7B34-4E0F-B337-9E42FB90037D}"/>
              </a:ext>
            </a:extLst>
          </p:cNvPr>
          <p:cNvSpPr>
            <a:spLocks noGrp="1"/>
          </p:cNvSpPr>
          <p:nvPr>
            <p:ph type="title"/>
          </p:nvPr>
        </p:nvSpPr>
        <p:spPr>
          <a:xfrm>
            <a:off x="738189" y="452440"/>
            <a:ext cx="10715627" cy="743347"/>
          </a:xfrm>
        </p:spPr>
        <p:txBody>
          <a:bodyPr anchor="ctr">
            <a:normAutofit/>
          </a:bodyPr>
          <a:lstStyle/>
          <a:p>
            <a:r>
              <a:rPr lang="en-US"/>
              <a:t>HHPD Grant Program Guidance &amp; Resources, NOFO, 2 CFR 200</a:t>
            </a:r>
          </a:p>
        </p:txBody>
      </p:sp>
      <p:sp>
        <p:nvSpPr>
          <p:cNvPr id="2" name="Content Placeholder 1">
            <a:extLst>
              <a:ext uri="{FF2B5EF4-FFF2-40B4-BE49-F238E27FC236}">
                <a16:creationId xmlns:a16="http://schemas.microsoft.com/office/drawing/2014/main" id="{162C4FFF-D425-4DD8-B0EB-888C991A3F63}"/>
              </a:ext>
            </a:extLst>
          </p:cNvPr>
          <p:cNvSpPr>
            <a:spLocks noGrp="1"/>
          </p:cNvSpPr>
          <p:nvPr>
            <p:ph sz="half" idx="1"/>
          </p:nvPr>
        </p:nvSpPr>
        <p:spPr>
          <a:xfrm>
            <a:off x="603205" y="1349375"/>
            <a:ext cx="5268383" cy="4394200"/>
          </a:xfrm>
        </p:spPr>
        <p:txBody>
          <a:bodyPr>
            <a:normAutofit fontScale="77500" lnSpcReduction="20000"/>
          </a:bodyPr>
          <a:lstStyle/>
          <a:p>
            <a:r>
              <a:rPr lang="en-US" sz="1900" dirty="0"/>
              <a:t>Fact sheets and Job Aids </a:t>
            </a:r>
          </a:p>
          <a:p>
            <a:r>
              <a:rPr lang="en-US" sz="1900" dirty="0"/>
              <a:t>Frequently Asked Questions</a:t>
            </a:r>
          </a:p>
          <a:p>
            <a:r>
              <a:rPr lang="en-US" sz="1900" dirty="0"/>
              <a:t>HHPD PPT 101 - PPT</a:t>
            </a:r>
          </a:p>
          <a:p>
            <a:r>
              <a:rPr lang="en-US" sz="1900" dirty="0"/>
              <a:t>HHPD Policy Guidance : </a:t>
            </a:r>
            <a:r>
              <a:rPr lang="en-US" sz="1900" dirty="0">
                <a:hlinkClick r:id="rId3"/>
              </a:rPr>
              <a:t>Mitigation Planning Policy Updates | FEMA.gov</a:t>
            </a:r>
            <a:endParaRPr lang="en-US" sz="1900" dirty="0"/>
          </a:p>
          <a:p>
            <a:r>
              <a:rPr lang="en-US" sz="1900" dirty="0"/>
              <a:t>FY22 HHPD Notice of Funding Opportunity (NOFO)</a:t>
            </a:r>
            <a:endParaRPr lang="en-US" sz="1900" dirty="0">
              <a:highlight>
                <a:srgbClr val="FFFF00"/>
              </a:highlight>
            </a:endParaRPr>
          </a:p>
          <a:p>
            <a:r>
              <a:rPr lang="en-US" sz="1900" dirty="0"/>
              <a:t>2 CFR 200 :Uniform administrative requirements, cost principles, and audit requirements for federal award </a:t>
            </a:r>
          </a:p>
          <a:p>
            <a:pPr marL="0" indent="0">
              <a:buNone/>
            </a:pPr>
            <a:r>
              <a:rPr lang="en-US" sz="1900" dirty="0"/>
              <a:t>Answers to most questions: </a:t>
            </a:r>
            <a:r>
              <a:rPr lang="en-US" sz="1900" dirty="0">
                <a:hlinkClick r:id="rId4"/>
              </a:rPr>
              <a:t>https://www.fema.gov/emergency-managers/risk-management/dam-safety/grants/resources</a:t>
            </a:r>
            <a:endParaRPr lang="en-US" sz="1900" dirty="0"/>
          </a:p>
          <a:p>
            <a:endParaRPr lang="en-US" sz="1400" dirty="0"/>
          </a:p>
        </p:txBody>
      </p:sp>
      <p:pic>
        <p:nvPicPr>
          <p:cNvPr id="6" name="Picture 5" descr="Rehabilitation of High Hazard Potential Dams Grant Program Guidance &amp; Resources">
            <a:extLst>
              <a:ext uri="{FF2B5EF4-FFF2-40B4-BE49-F238E27FC236}">
                <a16:creationId xmlns:a16="http://schemas.microsoft.com/office/drawing/2014/main" id="{9728AB3E-981E-47BB-84AA-8CD0DEFC0DE4}"/>
              </a:ext>
            </a:extLst>
          </p:cNvPr>
          <p:cNvPicPr>
            <a:picLocks noChangeAspect="1"/>
          </p:cNvPicPr>
          <p:nvPr/>
        </p:nvPicPr>
        <p:blipFill>
          <a:blip r:embed="rId5"/>
          <a:stretch>
            <a:fillRect/>
          </a:stretch>
        </p:blipFill>
        <p:spPr>
          <a:xfrm>
            <a:off x="6096000" y="1502499"/>
            <a:ext cx="5268383" cy="3095174"/>
          </a:xfrm>
          <a:prstGeom prst="rect">
            <a:avLst/>
          </a:prstGeom>
          <a:noFill/>
          <a:ln>
            <a:solidFill>
              <a:schemeClr val="tx2">
                <a:lumMod val="75000"/>
              </a:schemeClr>
            </a:solidFill>
          </a:ln>
        </p:spPr>
      </p:pic>
      <p:sp>
        <p:nvSpPr>
          <p:cNvPr id="13" name="Footer Placeholder 4">
            <a:extLst>
              <a:ext uri="{FF2B5EF4-FFF2-40B4-BE49-F238E27FC236}">
                <a16:creationId xmlns:a16="http://schemas.microsoft.com/office/drawing/2014/main" id="{049B28F3-7668-4408-9B44-C82E570662CB}"/>
              </a:ext>
              <a:ext uri="{C183D7F6-B498-43B3-948B-1728B52AA6E4}">
                <adec:decorative xmlns:adec="http://schemas.microsoft.com/office/drawing/2017/decorative" val="1"/>
              </a:ext>
            </a:extLst>
          </p:cNvPr>
          <p:cNvSpPr>
            <a:spLocks noGrp="1"/>
          </p:cNvSpPr>
          <p:nvPr>
            <p:ph type="ftr" sz="quarter" idx="11"/>
          </p:nvPr>
        </p:nvSpPr>
        <p:spPr>
          <a:xfrm>
            <a:off x="6096000" y="6173791"/>
            <a:ext cx="4443413" cy="365125"/>
          </a:xfrm>
        </p:spPr>
        <p:txBody>
          <a:bodyPr/>
          <a:lstStyle/>
          <a:p>
            <a:pPr>
              <a:spcAft>
                <a:spcPts val="600"/>
              </a:spcAft>
            </a:pPr>
            <a:r>
              <a:rPr lang="en-US"/>
              <a:t>Federal Emergency Management Agency</a:t>
            </a:r>
          </a:p>
        </p:txBody>
      </p:sp>
      <p:sp>
        <p:nvSpPr>
          <p:cNvPr id="4" name="Slide Number Placeholder 3">
            <a:extLst>
              <a:ext uri="{FF2B5EF4-FFF2-40B4-BE49-F238E27FC236}">
                <a16:creationId xmlns:a16="http://schemas.microsoft.com/office/drawing/2014/main" id="{60788ECD-4B21-4241-B00C-ED1F3585227C}"/>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nchor="ctr">
            <a:normAutofit/>
          </a:bodyPr>
          <a:lstStyle/>
          <a:p>
            <a:pPr>
              <a:spcAft>
                <a:spcPts val="600"/>
              </a:spcAft>
            </a:pPr>
            <a:fld id="{8FCC257D-A786-9244-9E17-CE618C8B9275}" type="slidenum">
              <a:rPr lang="en-US" smtClean="0"/>
              <a:pPr>
                <a:spcAft>
                  <a:spcPts val="600"/>
                </a:spcAft>
              </a:pPr>
              <a:t>4</a:t>
            </a:fld>
            <a:endParaRPr lang="en-US"/>
          </a:p>
        </p:txBody>
      </p:sp>
    </p:spTree>
    <p:extLst>
      <p:ext uri="{BB962C8B-B14F-4D97-AF65-F5344CB8AC3E}">
        <p14:creationId xmlns:p14="http://schemas.microsoft.com/office/powerpoint/2010/main" val="1624847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FE51F6-81C7-4C1C-9ED5-22C38C3B1CF2}"/>
              </a:ext>
            </a:extLst>
          </p:cNvPr>
          <p:cNvSpPr>
            <a:spLocks noGrp="1"/>
          </p:cNvSpPr>
          <p:nvPr>
            <p:ph type="title"/>
          </p:nvPr>
        </p:nvSpPr>
        <p:spPr/>
        <p:txBody>
          <a:bodyPr/>
          <a:lstStyle/>
          <a:p>
            <a:r>
              <a:rPr lang="en-US" i="1"/>
              <a:t> </a:t>
            </a:r>
            <a:r>
              <a:rPr lang="en-US"/>
              <a:t>Regional Program Officers</a:t>
            </a:r>
          </a:p>
        </p:txBody>
      </p:sp>
      <p:graphicFrame>
        <p:nvGraphicFramePr>
          <p:cNvPr id="7" name="Table 7">
            <a:extLst>
              <a:ext uri="{FF2B5EF4-FFF2-40B4-BE49-F238E27FC236}">
                <a16:creationId xmlns:a16="http://schemas.microsoft.com/office/drawing/2014/main" id="{8C312947-E8B3-4E42-9C18-9699E1DC4AA9}"/>
              </a:ext>
            </a:extLst>
          </p:cNvPr>
          <p:cNvGraphicFramePr>
            <a:graphicFrameLocks noGrp="1"/>
          </p:cNvGraphicFramePr>
          <p:nvPr>
            <p:ph sz="quarter" idx="11"/>
            <p:extLst>
              <p:ext uri="{D42A27DB-BD31-4B8C-83A1-F6EECF244321}">
                <p14:modId xmlns:p14="http://schemas.microsoft.com/office/powerpoint/2010/main" val="3641313250"/>
              </p:ext>
            </p:extLst>
          </p:nvPr>
        </p:nvGraphicFramePr>
        <p:xfrm>
          <a:off x="1050972" y="1395958"/>
          <a:ext cx="4801188" cy="3728856"/>
        </p:xfrm>
        <a:graphic>
          <a:graphicData uri="http://schemas.openxmlformats.org/drawingml/2006/table">
            <a:tbl>
              <a:tblPr firstRow="1" bandRow="1">
                <a:tableStyleId>{5C22544A-7EE6-4342-B048-85BDC9FD1C3A}</a:tableStyleId>
              </a:tblPr>
              <a:tblGrid>
                <a:gridCol w="716868">
                  <a:extLst>
                    <a:ext uri="{9D8B030D-6E8A-4147-A177-3AD203B41FA5}">
                      <a16:colId xmlns:a16="http://schemas.microsoft.com/office/drawing/2014/main" val="4199050130"/>
                    </a:ext>
                  </a:extLst>
                </a:gridCol>
                <a:gridCol w="4084320">
                  <a:extLst>
                    <a:ext uri="{9D8B030D-6E8A-4147-A177-3AD203B41FA5}">
                      <a16:colId xmlns:a16="http://schemas.microsoft.com/office/drawing/2014/main" val="819904975"/>
                    </a:ext>
                  </a:extLst>
                </a:gridCol>
              </a:tblGrid>
              <a:tr h="328617">
                <a:tc>
                  <a:txBody>
                    <a:bodyPr/>
                    <a:lstStyle/>
                    <a:p>
                      <a:r>
                        <a:rPr lang="en-US" sz="1400"/>
                        <a:t>Region</a:t>
                      </a:r>
                    </a:p>
                  </a:txBody>
                  <a:tcPr/>
                </a:tc>
                <a:tc>
                  <a:txBody>
                    <a:bodyPr/>
                    <a:lstStyle/>
                    <a:p>
                      <a:r>
                        <a:rPr lang="en-US" sz="1400"/>
                        <a:t>Contact</a:t>
                      </a:r>
                    </a:p>
                  </a:txBody>
                  <a:tcPr/>
                </a:tc>
                <a:extLst>
                  <a:ext uri="{0D108BD9-81ED-4DB2-BD59-A6C34878D82A}">
                    <a16:rowId xmlns:a16="http://schemas.microsoft.com/office/drawing/2014/main" val="313128620"/>
                  </a:ext>
                </a:extLst>
              </a:tr>
              <a:tr h="517340">
                <a:tc>
                  <a:txBody>
                    <a:bodyPr/>
                    <a:lstStyle/>
                    <a:p>
                      <a:pPr algn="ctr"/>
                      <a:r>
                        <a:rPr lang="en-US" sz="1200" b="1"/>
                        <a:t>1</a:t>
                      </a:r>
                    </a:p>
                  </a:txBody>
                  <a:tcPr/>
                </a:tc>
                <a:tc>
                  <a:txBody>
                    <a:bodyPr/>
                    <a:lstStyle/>
                    <a:p>
                      <a:r>
                        <a:rPr lang="en-US" sz="1200" b="1" kern="1200">
                          <a:solidFill>
                            <a:schemeClr val="dk1"/>
                          </a:solidFill>
                          <a:effectLst/>
                          <a:latin typeface="+mn-lt"/>
                          <a:ea typeface="+mn-ea"/>
                          <a:cs typeface="+mn-cs"/>
                        </a:rPr>
                        <a:t>Robert “Bob” Maclean </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3"/>
                        </a:rPr>
                        <a:t>robert.maclean@fema.dhs.gov</a:t>
                      </a:r>
                      <a:endParaRPr lang="en-US" sz="1200"/>
                    </a:p>
                  </a:txBody>
                  <a:tcPr/>
                </a:tc>
                <a:extLst>
                  <a:ext uri="{0D108BD9-81ED-4DB2-BD59-A6C34878D82A}">
                    <a16:rowId xmlns:a16="http://schemas.microsoft.com/office/drawing/2014/main" val="191521263"/>
                  </a:ext>
                </a:extLst>
              </a:tr>
              <a:tr h="371776">
                <a:tc>
                  <a:txBody>
                    <a:bodyPr/>
                    <a:lstStyle/>
                    <a:p>
                      <a:pPr algn="ctr"/>
                      <a:r>
                        <a:rPr lang="en-US" sz="1200" b="1"/>
                        <a:t>2</a:t>
                      </a:r>
                    </a:p>
                  </a:txBody>
                  <a:tcPr/>
                </a:tc>
                <a:tc>
                  <a:txBody>
                    <a:bodyPr/>
                    <a:lstStyle/>
                    <a:p>
                      <a:pPr lvl="0"/>
                      <a:r>
                        <a:rPr lang="en-US" sz="1200" b="1" kern="1200">
                          <a:solidFill>
                            <a:schemeClr val="dk1"/>
                          </a:solidFill>
                          <a:effectLst/>
                          <a:latin typeface="+mn-lt"/>
                          <a:ea typeface="+mn-ea"/>
                          <a:cs typeface="+mn-cs"/>
                        </a:rPr>
                        <a:t>Stephanie Gootman</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4"/>
                        </a:rPr>
                        <a:t>stephanie.gootman@fema.dhs.gov</a:t>
                      </a:r>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3210717080"/>
                  </a:ext>
                </a:extLst>
              </a:tr>
              <a:tr h="652789">
                <a:tc>
                  <a:txBody>
                    <a:bodyPr/>
                    <a:lstStyle/>
                    <a:p>
                      <a:pPr algn="ctr"/>
                      <a:r>
                        <a:rPr lang="en-US" sz="1200" b="1"/>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dk1"/>
                          </a:solidFill>
                          <a:effectLst/>
                          <a:latin typeface="+mn-lt"/>
                          <a:ea typeface="+mn-ea"/>
                          <a:cs typeface="+mn-cs"/>
                        </a:rPr>
                        <a:t>Hani Rimawi</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5"/>
                        </a:rPr>
                        <a:t>hani.rimawi@fema.dhs.gov</a:t>
                      </a:r>
                      <a:endParaRPr lang="en-US" sz="1200" kern="1200">
                        <a:solidFill>
                          <a:schemeClr val="dk1"/>
                        </a:solidFill>
                        <a:effectLst/>
                        <a:latin typeface="+mn-lt"/>
                        <a:ea typeface="+mn-ea"/>
                        <a:cs typeface="+mn-cs"/>
                      </a:endParaRPr>
                    </a:p>
                    <a:p>
                      <a:pPr lvl="0"/>
                      <a:br>
                        <a:rPr lang="en-US" sz="1200" kern="1200">
                          <a:solidFill>
                            <a:schemeClr val="dk1"/>
                          </a:solidFill>
                          <a:effectLst/>
                          <a:latin typeface="+mn-lt"/>
                          <a:ea typeface="+mn-ea"/>
                          <a:cs typeface="+mn-cs"/>
                        </a:rPr>
                      </a:br>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862294260"/>
                  </a:ext>
                </a:extLst>
              </a:tr>
              <a:tr h="1085399">
                <a:tc>
                  <a:txBody>
                    <a:bodyPr/>
                    <a:lstStyle/>
                    <a:p>
                      <a:pPr algn="ctr"/>
                      <a:r>
                        <a:rPr lang="en-US" sz="1200" b="1"/>
                        <a:t>4</a:t>
                      </a:r>
                    </a:p>
                  </a:txBody>
                  <a:tcPr/>
                </a:tc>
                <a:tc>
                  <a:txBody>
                    <a:bodyPr/>
                    <a:lstStyle/>
                    <a:p>
                      <a:pPr lvl="0"/>
                      <a:r>
                        <a:rPr lang="en-US" sz="1200" b="1" kern="1200">
                          <a:solidFill>
                            <a:schemeClr val="dk1"/>
                          </a:solidFill>
                          <a:effectLst/>
                          <a:latin typeface="+mn-lt"/>
                          <a:ea typeface="+mn-ea"/>
                          <a:cs typeface="+mn-cs"/>
                        </a:rPr>
                        <a:t>Katy Goolsby-Brown </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6"/>
                        </a:rPr>
                        <a:t>katy.goolsby-brown@fema.dhs.gov</a:t>
                      </a:r>
                      <a:endParaRPr lang="en-US" sz="1200" kern="1200">
                        <a:solidFill>
                          <a:schemeClr val="dk1"/>
                        </a:solidFill>
                        <a:effectLst/>
                        <a:latin typeface="+mn-lt"/>
                        <a:ea typeface="+mn-ea"/>
                        <a:cs typeface="+mn-cs"/>
                      </a:endParaRPr>
                    </a:p>
                    <a:p>
                      <a:pPr lvl="0"/>
                      <a:br>
                        <a:rPr lang="en-US" sz="1200" kern="1200">
                          <a:solidFill>
                            <a:schemeClr val="dk1"/>
                          </a:solidFill>
                          <a:effectLst/>
                          <a:latin typeface="+mn-lt"/>
                          <a:ea typeface="+mn-ea"/>
                          <a:cs typeface="+mn-cs"/>
                        </a:rPr>
                      </a:br>
                      <a:r>
                        <a:rPr lang="en-US" sz="1200" b="1" kern="1200">
                          <a:solidFill>
                            <a:schemeClr val="dk1"/>
                          </a:solidFill>
                          <a:effectLst/>
                          <a:latin typeface="+mn-lt"/>
                          <a:ea typeface="+mn-ea"/>
                          <a:cs typeface="+mn-cs"/>
                        </a:rPr>
                        <a:t>John “Bud” Plisich  </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7"/>
                        </a:rPr>
                        <a:t>john.plisich@fema.dhs.gov</a:t>
                      </a:r>
                      <a:r>
                        <a:rPr lang="en-US" sz="1200" kern="1200">
                          <a:solidFill>
                            <a:schemeClr val="dk1"/>
                          </a:solidFill>
                          <a:effectLst/>
                          <a:latin typeface="+mn-lt"/>
                          <a:ea typeface="+mn-ea"/>
                          <a:cs typeface="+mn-cs"/>
                        </a:rPr>
                        <a:t> </a:t>
                      </a:r>
                    </a:p>
                  </a:txBody>
                  <a:tcPr/>
                </a:tc>
                <a:extLst>
                  <a:ext uri="{0D108BD9-81ED-4DB2-BD59-A6C34878D82A}">
                    <a16:rowId xmlns:a16="http://schemas.microsoft.com/office/drawing/2014/main" val="289476553"/>
                  </a:ext>
                </a:extLst>
              </a:tr>
              <a:tr h="517340">
                <a:tc>
                  <a:txBody>
                    <a:bodyPr/>
                    <a:lstStyle/>
                    <a:p>
                      <a:pPr algn="ctr"/>
                      <a:r>
                        <a:rPr lang="en-US" sz="1200" b="1"/>
                        <a:t>5</a:t>
                      </a:r>
                    </a:p>
                  </a:txBody>
                  <a:tcPr/>
                </a:tc>
                <a:tc>
                  <a:txBody>
                    <a:bodyPr/>
                    <a:lstStyle/>
                    <a:p>
                      <a:pPr lvl="0"/>
                      <a:r>
                        <a:rPr lang="en-US" sz="1200" b="1" kern="1200" dirty="0">
                          <a:solidFill>
                            <a:schemeClr val="dk1"/>
                          </a:solidFill>
                          <a:effectLst/>
                          <a:latin typeface="+mn-lt"/>
                          <a:ea typeface="+mn-ea"/>
                          <a:cs typeface="+mn-cs"/>
                        </a:rPr>
                        <a:t>Daniel “Dan” Ryan  </a:t>
                      </a:r>
                      <a:br>
                        <a:rPr lang="en-US" sz="1200" kern="1200" dirty="0">
                          <a:solidFill>
                            <a:schemeClr val="dk1"/>
                          </a:solidFill>
                          <a:effectLst/>
                          <a:latin typeface="+mn-lt"/>
                          <a:ea typeface="+mn-ea"/>
                          <a:cs typeface="+mn-cs"/>
                        </a:rPr>
                      </a:br>
                      <a:r>
                        <a:rPr lang="en-US" sz="1200" u="sng" kern="1200" dirty="0">
                          <a:solidFill>
                            <a:schemeClr val="dk1"/>
                          </a:solidFill>
                          <a:effectLst/>
                          <a:latin typeface="+mn-lt"/>
                          <a:ea typeface="+mn-ea"/>
                          <a:cs typeface="+mn-cs"/>
                          <a:hlinkClick r:id="rId8"/>
                        </a:rPr>
                        <a:t>daniel.p.ryan@fema.dhs.gov</a:t>
                      </a:r>
                      <a:endParaRPr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1600177541"/>
                  </a:ext>
                </a:extLst>
              </a:tr>
            </a:tbl>
          </a:graphicData>
        </a:graphic>
      </p:graphicFrame>
      <p:graphicFrame>
        <p:nvGraphicFramePr>
          <p:cNvPr id="9" name="Table 7">
            <a:extLst>
              <a:ext uri="{FF2B5EF4-FFF2-40B4-BE49-F238E27FC236}">
                <a16:creationId xmlns:a16="http://schemas.microsoft.com/office/drawing/2014/main" id="{2AB72BFB-E8B1-47C8-8041-395F511E832C}"/>
              </a:ext>
            </a:extLst>
          </p:cNvPr>
          <p:cNvGraphicFramePr>
            <a:graphicFrameLocks/>
          </p:cNvGraphicFramePr>
          <p:nvPr>
            <p:extLst>
              <p:ext uri="{D42A27DB-BD31-4B8C-83A1-F6EECF244321}">
                <p14:modId xmlns:p14="http://schemas.microsoft.com/office/powerpoint/2010/main" val="2759999193"/>
              </p:ext>
            </p:extLst>
          </p:nvPr>
        </p:nvGraphicFramePr>
        <p:xfrm>
          <a:off x="6151417" y="1402899"/>
          <a:ext cx="4827715" cy="3728855"/>
        </p:xfrm>
        <a:graphic>
          <a:graphicData uri="http://schemas.openxmlformats.org/drawingml/2006/table">
            <a:tbl>
              <a:tblPr firstRow="1" bandRow="1">
                <a:tableStyleId>{5C22544A-7EE6-4342-B048-85BDC9FD1C3A}</a:tableStyleId>
              </a:tblPr>
              <a:tblGrid>
                <a:gridCol w="743395">
                  <a:extLst>
                    <a:ext uri="{9D8B030D-6E8A-4147-A177-3AD203B41FA5}">
                      <a16:colId xmlns:a16="http://schemas.microsoft.com/office/drawing/2014/main" val="4199050130"/>
                    </a:ext>
                  </a:extLst>
                </a:gridCol>
                <a:gridCol w="4084320">
                  <a:extLst>
                    <a:ext uri="{9D8B030D-6E8A-4147-A177-3AD203B41FA5}">
                      <a16:colId xmlns:a16="http://schemas.microsoft.com/office/drawing/2014/main" val="819904975"/>
                    </a:ext>
                  </a:extLst>
                </a:gridCol>
              </a:tblGrid>
              <a:tr h="316609">
                <a:tc>
                  <a:txBody>
                    <a:bodyPr/>
                    <a:lstStyle/>
                    <a:p>
                      <a:r>
                        <a:rPr lang="en-US" sz="1400"/>
                        <a:t>Region</a:t>
                      </a:r>
                    </a:p>
                  </a:txBody>
                  <a:tcPr/>
                </a:tc>
                <a:tc>
                  <a:txBody>
                    <a:bodyPr/>
                    <a:lstStyle/>
                    <a:p>
                      <a:r>
                        <a:rPr lang="en-US" sz="1400"/>
                        <a:t>Contact</a:t>
                      </a:r>
                    </a:p>
                  </a:txBody>
                  <a:tcPr/>
                </a:tc>
                <a:extLst>
                  <a:ext uri="{0D108BD9-81ED-4DB2-BD59-A6C34878D82A}">
                    <a16:rowId xmlns:a16="http://schemas.microsoft.com/office/drawing/2014/main" val="313128620"/>
                  </a:ext>
                </a:extLst>
              </a:tr>
              <a:tr h="498435">
                <a:tc>
                  <a:txBody>
                    <a:bodyPr/>
                    <a:lstStyle/>
                    <a:p>
                      <a:pPr algn="ctr"/>
                      <a:r>
                        <a:rPr lang="en-US" sz="1200" b="1"/>
                        <a:t>6</a:t>
                      </a:r>
                    </a:p>
                  </a:txBody>
                  <a:tcPr/>
                </a:tc>
                <a:tc>
                  <a:txBody>
                    <a:bodyPr/>
                    <a:lstStyle/>
                    <a:p>
                      <a:pPr lvl="0"/>
                      <a:r>
                        <a:rPr lang="en-US" sz="1200" b="1" kern="1200">
                          <a:solidFill>
                            <a:schemeClr val="dk1"/>
                          </a:solidFill>
                          <a:effectLst/>
                          <a:latin typeface="+mn-lt"/>
                          <a:ea typeface="+mn-ea"/>
                          <a:cs typeface="+mn-cs"/>
                        </a:rPr>
                        <a:t>Bart Moore</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9"/>
                        </a:rPr>
                        <a:t>bart.moore@fema.dhs.gov</a:t>
                      </a:r>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191521263"/>
                  </a:ext>
                </a:extLst>
              </a:tr>
              <a:tr h="474913">
                <a:tc>
                  <a:txBody>
                    <a:bodyPr/>
                    <a:lstStyle/>
                    <a:p>
                      <a:pPr algn="ctr"/>
                      <a:r>
                        <a:rPr lang="en-US" sz="1200" b="1"/>
                        <a:t>7</a:t>
                      </a:r>
                    </a:p>
                  </a:txBody>
                  <a:tcPr/>
                </a:tc>
                <a:tc>
                  <a:txBody>
                    <a:bodyPr/>
                    <a:lstStyle/>
                    <a:p>
                      <a:pPr lvl="0"/>
                      <a:r>
                        <a:rPr lang="en-US" sz="1200" b="1" kern="1200">
                          <a:solidFill>
                            <a:schemeClr val="dk1"/>
                          </a:solidFill>
                          <a:effectLst/>
                          <a:latin typeface="+mn-lt"/>
                          <a:ea typeface="+mn-ea"/>
                          <a:cs typeface="+mn-cs"/>
                        </a:rPr>
                        <a:t>Dawn Livingston</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10"/>
                        </a:rPr>
                        <a:t>dawn.livingston@fema.dhs.gov</a:t>
                      </a:r>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3210717080"/>
                  </a:ext>
                </a:extLst>
              </a:tr>
              <a:tr h="705689">
                <a:tc>
                  <a:txBody>
                    <a:bodyPr/>
                    <a:lstStyle/>
                    <a:p>
                      <a:pPr algn="ctr"/>
                      <a:r>
                        <a:rPr lang="en-US" sz="1200" b="1"/>
                        <a:t>8</a:t>
                      </a:r>
                    </a:p>
                  </a:txBody>
                  <a:tcPr/>
                </a:tc>
                <a:tc>
                  <a:txBody>
                    <a:bodyPr/>
                    <a:lstStyle/>
                    <a:p>
                      <a:pPr lvl="0"/>
                      <a:r>
                        <a:rPr lang="en-US" sz="1200" b="1" kern="1200">
                          <a:solidFill>
                            <a:schemeClr val="dk1"/>
                          </a:solidFill>
                          <a:effectLst/>
                          <a:latin typeface="+mn-lt"/>
                          <a:ea typeface="+mn-ea"/>
                          <a:cs typeface="+mn-cs"/>
                        </a:rPr>
                        <a:t>Jamie Prochno</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11"/>
                        </a:rPr>
                        <a:t>jamie.prochno@fema.dhs.gov</a:t>
                      </a:r>
                      <a:endParaRPr lang="en-US" sz="1200" kern="1200">
                        <a:solidFill>
                          <a:schemeClr val="dk1"/>
                        </a:solidFill>
                        <a:effectLst/>
                        <a:latin typeface="+mn-lt"/>
                        <a:ea typeface="+mn-ea"/>
                        <a:cs typeface="+mn-cs"/>
                      </a:endParaRPr>
                    </a:p>
                    <a:p>
                      <a:pPr lvl="0"/>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862294260"/>
                  </a:ext>
                </a:extLst>
              </a:tr>
              <a:tr h="1234774">
                <a:tc>
                  <a:txBody>
                    <a:bodyPr/>
                    <a:lstStyle/>
                    <a:p>
                      <a:pPr algn="ctr"/>
                      <a:r>
                        <a:rPr lang="en-US" sz="1200" b="1"/>
                        <a:t>9</a:t>
                      </a:r>
                    </a:p>
                  </a:txBody>
                  <a:tcPr/>
                </a:tc>
                <a:tc>
                  <a:txBody>
                    <a:bodyPr/>
                    <a:lstStyle/>
                    <a:p>
                      <a:pPr lvl="0"/>
                      <a:r>
                        <a:rPr lang="en-US" sz="1200" b="1" kern="1200">
                          <a:solidFill>
                            <a:schemeClr val="dk1"/>
                          </a:solidFill>
                          <a:effectLst/>
                          <a:latin typeface="+mn-lt"/>
                          <a:ea typeface="+mn-ea"/>
                          <a:cs typeface="+mn-cs"/>
                        </a:rPr>
                        <a:t>Joseph Johnson</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12"/>
                        </a:rPr>
                        <a:t>joseph.johnson@fema.dhs.gov</a:t>
                      </a:r>
                      <a:endParaRPr lang="en-US" sz="1200" kern="120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dk1"/>
                          </a:solidFill>
                          <a:effectLst/>
                          <a:latin typeface="+mn-lt"/>
                          <a:ea typeface="+mn-ea"/>
                          <a:cs typeface="+mn-cs"/>
                        </a:rPr>
                        <a:t>Scott Nielsen</a:t>
                      </a:r>
                      <a:br>
                        <a:rPr lang="en-US" sz="1200" kern="1200">
                          <a:solidFill>
                            <a:schemeClr val="dk1"/>
                          </a:solidFill>
                          <a:effectLst/>
                          <a:latin typeface="+mn-lt"/>
                          <a:ea typeface="+mn-ea"/>
                          <a:cs typeface="+mn-cs"/>
                        </a:rPr>
                      </a:br>
                      <a:r>
                        <a:rPr lang="en-US" sz="1200" u="sng" kern="1200">
                          <a:solidFill>
                            <a:schemeClr val="dk1"/>
                          </a:solidFill>
                          <a:effectLst/>
                          <a:latin typeface="+mn-lt"/>
                          <a:ea typeface="+mn-ea"/>
                          <a:cs typeface="+mn-cs"/>
                          <a:hlinkClick r:id="rId13"/>
                        </a:rPr>
                        <a:t>scott.nielsen@fema.dhs.gov</a:t>
                      </a:r>
                      <a:endParaRPr lang="en-US" sz="1200" kern="1200">
                        <a:solidFill>
                          <a:schemeClr val="dk1"/>
                        </a:solidFill>
                        <a:effectLst/>
                        <a:latin typeface="+mn-lt"/>
                        <a:ea typeface="+mn-ea"/>
                        <a:cs typeface="+mn-cs"/>
                      </a:endParaRPr>
                    </a:p>
                    <a:p>
                      <a:pPr lvl="0"/>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289476553"/>
                  </a:ext>
                </a:extLst>
              </a:tr>
              <a:tr h="498435">
                <a:tc>
                  <a:txBody>
                    <a:bodyPr/>
                    <a:lstStyle/>
                    <a:p>
                      <a:pPr algn="ctr"/>
                      <a:r>
                        <a:rPr lang="en-US" sz="1200" b="1"/>
                        <a:t>10</a:t>
                      </a:r>
                    </a:p>
                  </a:txBody>
                  <a:tcPr/>
                </a:tc>
                <a:tc>
                  <a:txBody>
                    <a:bodyPr/>
                    <a:lstStyle/>
                    <a:p>
                      <a:pPr lvl="0"/>
                      <a:r>
                        <a:rPr lang="en-US" sz="1200" b="1" kern="1200" dirty="0">
                          <a:solidFill>
                            <a:schemeClr val="dk1"/>
                          </a:solidFill>
                          <a:effectLst/>
                          <a:latin typeface="+mn-lt"/>
                          <a:ea typeface="+mn-ea"/>
                          <a:cs typeface="+mn-cs"/>
                        </a:rPr>
                        <a:t>Dwight “Ted” Perkins </a:t>
                      </a:r>
                      <a:br>
                        <a:rPr lang="en-US" sz="1200" kern="1200" dirty="0">
                          <a:solidFill>
                            <a:schemeClr val="dk1"/>
                          </a:solidFill>
                          <a:effectLst/>
                          <a:latin typeface="+mn-lt"/>
                          <a:ea typeface="+mn-ea"/>
                          <a:cs typeface="+mn-cs"/>
                        </a:rPr>
                      </a:br>
                      <a:r>
                        <a:rPr lang="en-US" sz="1200" u="sng" kern="1200" dirty="0">
                          <a:solidFill>
                            <a:schemeClr val="dk1"/>
                          </a:solidFill>
                          <a:effectLst/>
                          <a:latin typeface="+mn-lt"/>
                          <a:ea typeface="+mn-ea"/>
                          <a:cs typeface="+mn-cs"/>
                          <a:hlinkClick r:id="rId14"/>
                        </a:rPr>
                        <a:t>dwight.perkins@fema.dhs.gov</a:t>
                      </a:r>
                      <a:r>
                        <a:rPr lang="en-US" sz="1200" kern="1200" dirty="0">
                          <a:solidFill>
                            <a:schemeClr val="dk1"/>
                          </a:solidFill>
                          <a:effectLst/>
                          <a:latin typeface="+mn-lt"/>
                          <a:ea typeface="+mn-ea"/>
                          <a:cs typeface="+mn-cs"/>
                        </a:rPr>
                        <a:t> </a:t>
                      </a:r>
                    </a:p>
                  </a:txBody>
                  <a:tcPr/>
                </a:tc>
                <a:extLst>
                  <a:ext uri="{0D108BD9-81ED-4DB2-BD59-A6C34878D82A}">
                    <a16:rowId xmlns:a16="http://schemas.microsoft.com/office/drawing/2014/main" val="1600177541"/>
                  </a:ext>
                </a:extLst>
              </a:tr>
            </a:tbl>
          </a:graphicData>
        </a:graphic>
      </p:graphicFrame>
      <p:sp>
        <p:nvSpPr>
          <p:cNvPr id="6" name="Slide Number Placeholder 5">
            <a:extLst>
              <a:ext uri="{FF2B5EF4-FFF2-40B4-BE49-F238E27FC236}">
                <a16:creationId xmlns:a16="http://schemas.microsoft.com/office/drawing/2014/main" id="{A6969FC5-FF19-4484-B770-5F491D19ABC8}"/>
              </a:ext>
              <a:ext uri="{C183D7F6-B498-43B3-948B-1728B52AA6E4}">
                <adec:decorative xmlns:adec="http://schemas.microsoft.com/office/drawing/2017/decorative" val="1"/>
              </a:ext>
            </a:extLst>
          </p:cNvPr>
          <p:cNvSpPr>
            <a:spLocks noGrp="1"/>
          </p:cNvSpPr>
          <p:nvPr>
            <p:ph type="sldNum" sz="quarter" idx="13"/>
          </p:nvPr>
        </p:nvSpPr>
        <p:spPr/>
        <p:txBody>
          <a:bodyPr/>
          <a:lstStyle/>
          <a:p>
            <a:fld id="{8FCC257D-A786-9244-9E17-CE618C8B9275}" type="slidenum">
              <a:rPr lang="en-US" smtClean="0"/>
              <a:pPr/>
              <a:t>40</a:t>
            </a:fld>
            <a:endParaRPr lang="en-US"/>
          </a:p>
        </p:txBody>
      </p:sp>
      <p:sp>
        <p:nvSpPr>
          <p:cNvPr id="5" name="Footer Placeholder 4">
            <a:extLst>
              <a:ext uri="{FF2B5EF4-FFF2-40B4-BE49-F238E27FC236}">
                <a16:creationId xmlns:a16="http://schemas.microsoft.com/office/drawing/2014/main" id="{14EC6D10-0088-4618-A485-9E5CB00513F6}"/>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Federal Emergency Management Agency</a:t>
            </a:r>
          </a:p>
        </p:txBody>
      </p:sp>
    </p:spTree>
    <p:extLst>
      <p:ext uri="{BB962C8B-B14F-4D97-AF65-F5344CB8AC3E}">
        <p14:creationId xmlns:p14="http://schemas.microsoft.com/office/powerpoint/2010/main" val="2600252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F5E3F1-0FCE-4FAA-BDC8-8006F11EBAB7}"/>
              </a:ext>
            </a:extLst>
          </p:cNvPr>
          <p:cNvSpPr>
            <a:spLocks noGrp="1"/>
          </p:cNvSpPr>
          <p:nvPr>
            <p:ph type="title"/>
          </p:nvPr>
        </p:nvSpPr>
        <p:spPr/>
        <p:txBody>
          <a:bodyPr/>
          <a:lstStyle/>
          <a:p>
            <a:r>
              <a:rPr lang="en-US"/>
              <a:t>DHS Awarding Agency HHPD Program Contact Information</a:t>
            </a:r>
          </a:p>
        </p:txBody>
      </p:sp>
      <p:sp>
        <p:nvSpPr>
          <p:cNvPr id="10" name="TextBox 9">
            <a:extLst>
              <a:ext uri="{FF2B5EF4-FFF2-40B4-BE49-F238E27FC236}">
                <a16:creationId xmlns:a16="http://schemas.microsoft.com/office/drawing/2014/main" id="{9824D41C-2986-4714-B2CE-B06DDE2A80B4}"/>
              </a:ext>
            </a:extLst>
          </p:cNvPr>
          <p:cNvSpPr txBox="1"/>
          <p:nvPr/>
        </p:nvSpPr>
        <p:spPr>
          <a:xfrm>
            <a:off x="738189" y="1581150"/>
            <a:ext cx="10844212" cy="1832553"/>
          </a:xfrm>
          <a:prstGeom prst="rect">
            <a:avLst/>
          </a:prstGeom>
          <a:noFill/>
        </p:spPr>
        <p:txBody>
          <a:bodyPr wrap="square" rtlCol="0">
            <a:spAutoFit/>
          </a:bodyPr>
          <a:lstStyle/>
          <a:p>
            <a:pPr marL="514350" marR="0" indent="-285750">
              <a:lnSpc>
                <a:spcPct val="115000"/>
              </a:lnSpc>
              <a:spcBef>
                <a:spcPts val="0"/>
              </a:spcBef>
              <a:spcAft>
                <a:spcPts val="0"/>
              </a:spcAft>
              <a:buFont typeface="Arial" panose="020B0604020202020204" pitchFamily="34" charset="0"/>
              <a:buChar char="•"/>
            </a:pPr>
            <a:r>
              <a:rPr lang="en-US" sz="2000">
                <a:ea typeface="Times New Roman" panose="02020603050405020304" pitchFamily="18" charset="0"/>
                <a:cs typeface="53dmwcsvqbs"/>
              </a:rPr>
              <a:t>The DHS/FEMA Federal Insurance and Mitigation Administration, Risk Management Directorate will manage, administer, and conduct application and budget review, create the award package, approve, amend and close out awards, as well as conduct audit resolution for the HHPD grants. </a:t>
            </a:r>
          </a:p>
          <a:p>
            <a:pPr marL="514350" marR="0" indent="-285750">
              <a:lnSpc>
                <a:spcPct val="115000"/>
              </a:lnSpc>
              <a:spcBef>
                <a:spcPts val="0"/>
              </a:spcBef>
              <a:spcAft>
                <a:spcPts val="0"/>
              </a:spcAft>
              <a:buFont typeface="Arial" panose="020B0604020202020204" pitchFamily="34" charset="0"/>
              <a:buChar char="•"/>
            </a:pPr>
            <a:r>
              <a:rPr lang="en-US" sz="2000">
                <a:ea typeface="Times New Roman" panose="02020603050405020304" pitchFamily="18" charset="0"/>
                <a:cs typeface="53dmwcsvqbs"/>
              </a:rPr>
              <a:t>For Program Questions contact the National Dam Safety Program staff listed below:</a:t>
            </a:r>
            <a:endParaRPr lang="en-US" sz="2000">
              <a:effectLst/>
              <a:ea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BA438839-5A6F-4F79-B802-3DD7B17F42D2}"/>
              </a:ext>
            </a:extLst>
          </p:cNvPr>
          <p:cNvSpPr>
            <a:spLocks noGrp="1"/>
          </p:cNvSpPr>
          <p:nvPr>
            <p:ph sz="half" idx="1"/>
          </p:nvPr>
        </p:nvSpPr>
        <p:spPr>
          <a:xfrm>
            <a:off x="1011769" y="4087780"/>
            <a:ext cx="4542364" cy="1512920"/>
          </a:xfrm>
        </p:spPr>
        <p:txBody>
          <a:bodyPr>
            <a:normAutofit/>
          </a:bodyPr>
          <a:lstStyle/>
          <a:p>
            <a:pPr marL="0" indent="0">
              <a:lnSpc>
                <a:spcPct val="100000"/>
              </a:lnSpc>
              <a:spcBef>
                <a:spcPts val="0"/>
              </a:spcBef>
              <a:buNone/>
            </a:pPr>
            <a:r>
              <a:rPr lang="en-US" b="1"/>
              <a:t>Jenai Jordan</a:t>
            </a:r>
            <a:endParaRPr lang="en-US"/>
          </a:p>
          <a:p>
            <a:pPr marL="0" indent="0">
              <a:lnSpc>
                <a:spcPct val="100000"/>
              </a:lnSpc>
              <a:spcBef>
                <a:spcPts val="0"/>
              </a:spcBef>
              <a:buNone/>
            </a:pPr>
            <a:r>
              <a:rPr lang="en-US"/>
              <a:t>National Dam Safety Program</a:t>
            </a:r>
          </a:p>
          <a:p>
            <a:pPr marL="0" indent="0">
              <a:lnSpc>
                <a:spcPct val="100000"/>
              </a:lnSpc>
              <a:spcBef>
                <a:spcPts val="0"/>
              </a:spcBef>
              <a:buNone/>
            </a:pPr>
            <a:r>
              <a:rPr lang="en-US"/>
              <a:t>Federal Emergency Management Agency</a:t>
            </a:r>
          </a:p>
          <a:p>
            <a:pPr marL="0" indent="0">
              <a:lnSpc>
                <a:spcPct val="100000"/>
              </a:lnSpc>
              <a:spcBef>
                <a:spcPts val="0"/>
              </a:spcBef>
              <a:buNone/>
            </a:pPr>
            <a:r>
              <a:rPr lang="en-US" u="sng">
                <a:hlinkClick r:id="rId3"/>
              </a:rPr>
              <a:t>Jenai.jordan@fema.dhs.gov</a:t>
            </a:r>
            <a:r>
              <a:rPr lang="en-US">
                <a:hlinkClick r:id="rId3"/>
              </a:rPr>
              <a:t> </a:t>
            </a:r>
            <a:endParaRPr lang="en-US"/>
          </a:p>
        </p:txBody>
      </p:sp>
      <p:cxnSp>
        <p:nvCxnSpPr>
          <p:cNvPr id="11" name="Straight Connector 10">
            <a:extLst>
              <a:ext uri="{FF2B5EF4-FFF2-40B4-BE49-F238E27FC236}">
                <a16:creationId xmlns:a16="http://schemas.microsoft.com/office/drawing/2014/main" id="{6D6C97D6-83A9-4FE2-A98A-A54CD2A1A918}"/>
              </a:ext>
              <a:ext uri="{C183D7F6-B498-43B3-948B-1728B52AA6E4}">
                <adec:decorative xmlns:adec="http://schemas.microsoft.com/office/drawing/2017/decorative" val="1"/>
              </a:ext>
            </a:extLst>
          </p:cNvPr>
          <p:cNvCxnSpPr>
            <a:cxnSpLocks/>
          </p:cNvCxnSpPr>
          <p:nvPr/>
        </p:nvCxnSpPr>
        <p:spPr>
          <a:xfrm>
            <a:off x="5867400" y="4095468"/>
            <a:ext cx="0" cy="16033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14BBD48-4A5E-4DFE-8A38-2F0B2515C624}"/>
              </a:ext>
            </a:extLst>
          </p:cNvPr>
          <p:cNvSpPr>
            <a:spLocks noGrp="1"/>
          </p:cNvSpPr>
          <p:nvPr>
            <p:ph sz="half" idx="2"/>
          </p:nvPr>
        </p:nvSpPr>
        <p:spPr>
          <a:xfrm>
            <a:off x="6314018" y="4095468"/>
            <a:ext cx="5268383" cy="1562382"/>
          </a:xfrm>
        </p:spPr>
        <p:txBody>
          <a:bodyPr/>
          <a:lstStyle/>
          <a:p>
            <a:pPr marL="0" indent="0">
              <a:lnSpc>
                <a:spcPct val="100000"/>
              </a:lnSpc>
              <a:spcBef>
                <a:spcPts val="0"/>
              </a:spcBef>
              <a:buNone/>
            </a:pPr>
            <a:r>
              <a:rPr lang="en-US" sz="2000" b="1"/>
              <a:t>Darlene Messina </a:t>
            </a:r>
          </a:p>
          <a:p>
            <a:pPr marL="0" indent="0">
              <a:lnSpc>
                <a:spcPct val="100000"/>
              </a:lnSpc>
              <a:spcBef>
                <a:spcPts val="0"/>
              </a:spcBef>
              <a:buNone/>
            </a:pPr>
            <a:r>
              <a:rPr lang="en-US" sz="2000"/>
              <a:t>National Dam Safety Program</a:t>
            </a:r>
          </a:p>
          <a:p>
            <a:pPr marL="0" indent="0">
              <a:lnSpc>
                <a:spcPct val="100000"/>
              </a:lnSpc>
              <a:spcBef>
                <a:spcPts val="0"/>
              </a:spcBef>
              <a:buNone/>
            </a:pPr>
            <a:r>
              <a:rPr lang="en-US" sz="2000"/>
              <a:t>Federal Emergency Management Agency</a:t>
            </a:r>
          </a:p>
          <a:p>
            <a:pPr marL="0" indent="0">
              <a:lnSpc>
                <a:spcPct val="100000"/>
              </a:lnSpc>
              <a:spcBef>
                <a:spcPts val="0"/>
              </a:spcBef>
              <a:buNone/>
            </a:pPr>
            <a:r>
              <a:rPr lang="en-US" sz="2000" u="sng">
                <a:hlinkClick r:id="rId4"/>
              </a:rPr>
              <a:t>Darlene.messina@fema.dhs.gov</a:t>
            </a:r>
            <a:endParaRPr lang="en-US" sz="2000" u="sng"/>
          </a:p>
        </p:txBody>
      </p:sp>
      <p:sp>
        <p:nvSpPr>
          <p:cNvPr id="6" name="Slide Number Placeholder 5">
            <a:extLst>
              <a:ext uri="{FF2B5EF4-FFF2-40B4-BE49-F238E27FC236}">
                <a16:creationId xmlns:a16="http://schemas.microsoft.com/office/drawing/2014/main" id="{4EB2A556-A8D0-486C-8741-69E6800CE2B0}"/>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41</a:t>
            </a:fld>
            <a:endParaRPr lang="en-US"/>
          </a:p>
        </p:txBody>
      </p:sp>
      <p:sp>
        <p:nvSpPr>
          <p:cNvPr id="5" name="Footer Placeholder 4">
            <a:extLst>
              <a:ext uri="{FF2B5EF4-FFF2-40B4-BE49-F238E27FC236}">
                <a16:creationId xmlns:a16="http://schemas.microsoft.com/office/drawing/2014/main" id="{284BA764-5F77-4466-97D0-ACFAFC4E279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Tree>
    <p:extLst>
      <p:ext uri="{BB962C8B-B14F-4D97-AF65-F5344CB8AC3E}">
        <p14:creationId xmlns:p14="http://schemas.microsoft.com/office/powerpoint/2010/main" val="414915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DD09D3-2DD1-40E9-AC53-A62FB542D107}"/>
              </a:ext>
            </a:extLst>
          </p:cNvPr>
          <p:cNvSpPr>
            <a:spLocks noGrp="1"/>
          </p:cNvSpPr>
          <p:nvPr>
            <p:ph type="title"/>
          </p:nvPr>
        </p:nvSpPr>
        <p:spPr/>
        <p:txBody>
          <a:bodyPr/>
          <a:lstStyle/>
          <a:p>
            <a:r>
              <a:rPr lang="en-US"/>
              <a:t>Budget and Financial Reporting</a:t>
            </a:r>
          </a:p>
        </p:txBody>
      </p:sp>
    </p:spTree>
    <p:extLst>
      <p:ext uri="{BB962C8B-B14F-4D97-AF65-F5344CB8AC3E}">
        <p14:creationId xmlns:p14="http://schemas.microsoft.com/office/powerpoint/2010/main" val="1188231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71156-D008-46BB-9A29-73C225310A0D}"/>
              </a:ext>
            </a:extLst>
          </p:cNvPr>
          <p:cNvSpPr>
            <a:spLocks noGrp="1"/>
          </p:cNvSpPr>
          <p:nvPr>
            <p:ph type="title"/>
          </p:nvPr>
        </p:nvSpPr>
        <p:spPr/>
        <p:txBody>
          <a:bodyPr/>
          <a:lstStyle/>
          <a:p>
            <a:r>
              <a:rPr lang="en-US"/>
              <a:t>Financial Management</a:t>
            </a:r>
          </a:p>
        </p:txBody>
      </p:sp>
      <p:sp>
        <p:nvSpPr>
          <p:cNvPr id="5" name="Content Placeholder 4">
            <a:extLst>
              <a:ext uri="{FF2B5EF4-FFF2-40B4-BE49-F238E27FC236}">
                <a16:creationId xmlns:a16="http://schemas.microsoft.com/office/drawing/2014/main" id="{E8C3932D-B252-4D3D-9AEA-8D3C95C7AD04}"/>
              </a:ext>
            </a:extLst>
          </p:cNvPr>
          <p:cNvSpPr>
            <a:spLocks noGrp="1"/>
          </p:cNvSpPr>
          <p:nvPr>
            <p:ph idx="1"/>
          </p:nvPr>
        </p:nvSpPr>
        <p:spPr>
          <a:xfrm>
            <a:off x="738189" y="1524000"/>
            <a:ext cx="5853111" cy="4106412"/>
          </a:xfrm>
        </p:spPr>
        <p:txBody>
          <a:bodyPr/>
          <a:lstStyle/>
          <a:p>
            <a:r>
              <a:rPr lang="en-US" b="1"/>
              <a:t>Federal Regulations: 2 CFR Part 200</a:t>
            </a:r>
          </a:p>
          <a:p>
            <a:r>
              <a:rPr lang="en-US"/>
              <a:t>Uniform Administrative Requirements, Cost Principles, and Audit Requirements for Federal Awards.</a:t>
            </a:r>
          </a:p>
          <a:p>
            <a:r>
              <a:rPr lang="en-US"/>
              <a:t>Rules apply to all awards.</a:t>
            </a:r>
          </a:p>
          <a:p>
            <a:endParaRPr lang="en-US"/>
          </a:p>
        </p:txBody>
      </p:sp>
      <p:pic>
        <p:nvPicPr>
          <p:cNvPr id="8" name="Picture 2" descr="Code of Federal Regulations&#10;Grants and Agreements">
            <a:extLst>
              <a:ext uri="{FF2B5EF4-FFF2-40B4-BE49-F238E27FC236}">
                <a16:creationId xmlns:a16="http://schemas.microsoft.com/office/drawing/2014/main" id="{DA3B3C41-7EFB-4121-BB22-FC9E4EF7C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249" y="1516469"/>
            <a:ext cx="3346928" cy="382506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C749BC7-3673-45BC-904C-ADE90FE22F49}"/>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pPr/>
              <a:t>43</a:t>
            </a:fld>
            <a:endParaRPr lang="en-US"/>
          </a:p>
        </p:txBody>
      </p:sp>
    </p:spTree>
    <p:extLst>
      <p:ext uri="{BB962C8B-B14F-4D97-AF65-F5344CB8AC3E}">
        <p14:creationId xmlns:p14="http://schemas.microsoft.com/office/powerpoint/2010/main" val="369008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F61AE1-BE0D-49F5-9E14-E1347CDD8844}"/>
              </a:ext>
            </a:extLst>
          </p:cNvPr>
          <p:cNvSpPr>
            <a:spLocks noGrp="1"/>
          </p:cNvSpPr>
          <p:nvPr>
            <p:ph type="title"/>
          </p:nvPr>
        </p:nvSpPr>
        <p:spPr/>
        <p:txBody>
          <a:bodyPr/>
          <a:lstStyle/>
          <a:p>
            <a:r>
              <a:rPr lang="en-US"/>
              <a:t>Project Costs</a:t>
            </a:r>
          </a:p>
        </p:txBody>
      </p:sp>
      <p:sp>
        <p:nvSpPr>
          <p:cNvPr id="2" name="Content Placeholder 1">
            <a:extLst>
              <a:ext uri="{FF2B5EF4-FFF2-40B4-BE49-F238E27FC236}">
                <a16:creationId xmlns:a16="http://schemas.microsoft.com/office/drawing/2014/main" id="{60A6B464-3442-4D4B-B69E-EC1C6799A958}"/>
              </a:ext>
            </a:extLst>
          </p:cNvPr>
          <p:cNvSpPr>
            <a:spLocks noGrp="1"/>
          </p:cNvSpPr>
          <p:nvPr>
            <p:ph idx="1"/>
          </p:nvPr>
        </p:nvSpPr>
        <p:spPr/>
        <p:txBody>
          <a:bodyPr/>
          <a:lstStyle/>
          <a:p>
            <a:r>
              <a:rPr lang="en-US"/>
              <a:t>Must comply with the Uniform Administrative Requirements, Cost Principles, and Audit Requirements at 2 C.F.R. Part 200, unless otherwise indicated in the NOFO or the terms and conditions of the award.</a:t>
            </a:r>
          </a:p>
          <a:p>
            <a:r>
              <a:rPr lang="en-US"/>
              <a:t>SAA may only fund and charge activities and projects that are included and approved in the FY 2021 HHPD Program Work Plan and Budget Detail.</a:t>
            </a:r>
          </a:p>
          <a:p>
            <a:endParaRPr lang="en-US" sz="1100"/>
          </a:p>
          <a:p>
            <a:pPr marL="0" indent="0">
              <a:buNone/>
            </a:pPr>
            <a:r>
              <a:rPr lang="en-US" b="1"/>
              <a:t>Requirements Related to Contractor and Subcontractor Wages </a:t>
            </a:r>
            <a:endParaRPr lang="en-US"/>
          </a:p>
          <a:p>
            <a:r>
              <a:rPr lang="en-US"/>
              <a:t>Recipients and Subrecipients are required to comply with the requirements of 42 U.S.C. § 5196(j)(9).</a:t>
            </a:r>
          </a:p>
        </p:txBody>
      </p:sp>
      <p:sp>
        <p:nvSpPr>
          <p:cNvPr id="4" name="Slide Number Placeholder 3">
            <a:extLst>
              <a:ext uri="{FF2B5EF4-FFF2-40B4-BE49-F238E27FC236}">
                <a16:creationId xmlns:a16="http://schemas.microsoft.com/office/drawing/2014/main" id="{550867CE-3EF9-45B1-901A-F63DF4391C42}"/>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44</a:t>
            </a:fld>
            <a:endParaRPr lang="en-US"/>
          </a:p>
        </p:txBody>
      </p:sp>
    </p:spTree>
    <p:extLst>
      <p:ext uri="{BB962C8B-B14F-4D97-AF65-F5344CB8AC3E}">
        <p14:creationId xmlns:p14="http://schemas.microsoft.com/office/powerpoint/2010/main" val="383116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58D02-7891-4DE2-89D9-7BE22C3043FA}"/>
              </a:ext>
            </a:extLst>
          </p:cNvPr>
          <p:cNvSpPr>
            <a:spLocks noGrp="1"/>
          </p:cNvSpPr>
          <p:nvPr>
            <p:ph type="title"/>
          </p:nvPr>
        </p:nvSpPr>
        <p:spPr/>
        <p:txBody>
          <a:bodyPr>
            <a:normAutofit fontScale="90000"/>
          </a:bodyPr>
          <a:lstStyle/>
          <a:p>
            <a:br>
              <a:rPr lang="en-US" sz="4000" b="0" i="0" u="none" strike="noStrike" baseline="0">
                <a:solidFill>
                  <a:srgbClr val="000000"/>
                </a:solidFill>
                <a:latin typeface="Times New Roman" panose="02020603050405020304" pitchFamily="18" charset="0"/>
              </a:rPr>
            </a:br>
            <a:r>
              <a:rPr lang="en-US" sz="3100"/>
              <a:t>Management and Administration (M&amp;A) Costs </a:t>
            </a:r>
            <a:br>
              <a:rPr lang="en-US" sz="2800" b="0" i="0" u="none" strike="noStrike" baseline="0">
                <a:solidFill>
                  <a:srgbClr val="000000"/>
                </a:solidFill>
                <a:latin typeface="Times New Roman" panose="02020603050405020304" pitchFamily="18" charset="0"/>
              </a:rPr>
            </a:br>
            <a:endParaRPr lang="en-US"/>
          </a:p>
        </p:txBody>
      </p:sp>
      <p:sp>
        <p:nvSpPr>
          <p:cNvPr id="2" name="Content Placeholder 1">
            <a:extLst>
              <a:ext uri="{FF2B5EF4-FFF2-40B4-BE49-F238E27FC236}">
                <a16:creationId xmlns:a16="http://schemas.microsoft.com/office/drawing/2014/main" id="{95324831-3C48-4250-A8C1-A7877B1D9EE8}"/>
              </a:ext>
            </a:extLst>
          </p:cNvPr>
          <p:cNvSpPr>
            <a:spLocks noGrp="1"/>
          </p:cNvSpPr>
          <p:nvPr>
            <p:ph idx="1"/>
          </p:nvPr>
        </p:nvSpPr>
        <p:spPr/>
        <p:txBody>
          <a:bodyPr>
            <a:normAutofit fontScale="92500"/>
          </a:bodyPr>
          <a:lstStyle/>
          <a:p>
            <a:r>
              <a:rPr lang="en-US"/>
              <a:t>A maximum of up to 10% of HHPD funds awarded may be retained by the state, and any funds retained are to be used solely for M&amp;A purposes associated with the HHPD award. </a:t>
            </a:r>
          </a:p>
          <a:p>
            <a:r>
              <a:rPr lang="en-US"/>
              <a:t>Applicant requests for management costs must be included in the </a:t>
            </a:r>
            <a:r>
              <a:rPr lang="en-US" b="1"/>
              <a:t>State Administrative Plan. </a:t>
            </a:r>
          </a:p>
          <a:p>
            <a:r>
              <a:rPr lang="en-US"/>
              <a:t>Management and administration (M&amp;A) activities are those directly relating to the management and administration of HHPD funds, such as financial management and monitoring. </a:t>
            </a:r>
          </a:p>
          <a:p>
            <a:r>
              <a:rPr lang="en-US"/>
              <a:t>Subrecipients may also retain a maximum of up to 5% of the funding passed through by the state solely for M&amp;A purposes associated with the HHPD award.</a:t>
            </a:r>
          </a:p>
          <a:p>
            <a:pPr marL="228600" marR="0">
              <a:spcBef>
                <a:spcPts val="0"/>
              </a:spcBef>
              <a:spcAft>
                <a:spcPts val="0"/>
              </a:spcAft>
            </a:pPr>
            <a:r>
              <a:rPr lang="en-US"/>
              <a:t>Subrecipient management cost activities must be added to the scope of work section and   reflected in the cost estimate section of subgrant applications. </a:t>
            </a:r>
          </a:p>
          <a:p>
            <a:pPr marL="0" marR="0" indent="0">
              <a:spcBef>
                <a:spcPts val="0"/>
              </a:spcBef>
              <a:spcAft>
                <a:spcPts val="0"/>
              </a:spcAft>
              <a:buNone/>
            </a:pPr>
            <a:r>
              <a:rPr lang="en-US" sz="8000">
                <a:solidFill>
                  <a:srgbClr val="000000"/>
                </a:solidFill>
                <a:effectLst/>
                <a:latin typeface="Times New Roman" panose="02020603050405020304" pitchFamily="18" charset="0"/>
                <a:ea typeface="Malgun Gothic" panose="020B0503020000020004" pitchFamily="34" charset="-127"/>
              </a:rPr>
              <a:t> </a:t>
            </a:r>
          </a:p>
          <a:p>
            <a:endParaRPr lang="en-US" sz="1800">
              <a:latin typeface="Times New Roman" panose="02020603050405020304" pitchFamily="18" charset="0"/>
              <a:ea typeface="Malgun Gothic" panose="020B0503020000020004" pitchFamily="34" charset="-127"/>
            </a:endParaRPr>
          </a:p>
          <a:p>
            <a:endParaRPr lang="en-US"/>
          </a:p>
          <a:p>
            <a:endParaRPr lang="en-US"/>
          </a:p>
        </p:txBody>
      </p:sp>
      <p:sp>
        <p:nvSpPr>
          <p:cNvPr id="4" name="Slide Number Placeholder 3">
            <a:extLst>
              <a:ext uri="{FF2B5EF4-FFF2-40B4-BE49-F238E27FC236}">
                <a16:creationId xmlns:a16="http://schemas.microsoft.com/office/drawing/2014/main" id="{543BA950-5FA1-4D5E-8D3B-4E699DC74508}"/>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45</a:t>
            </a:fld>
            <a:endParaRPr lang="en-US"/>
          </a:p>
        </p:txBody>
      </p:sp>
    </p:spTree>
    <p:extLst>
      <p:ext uri="{BB962C8B-B14F-4D97-AF65-F5344CB8AC3E}">
        <p14:creationId xmlns:p14="http://schemas.microsoft.com/office/powerpoint/2010/main" val="4011034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DBEEF5-42FA-4C66-99E2-EBDC924BB9E4}"/>
              </a:ext>
            </a:extLst>
          </p:cNvPr>
          <p:cNvSpPr>
            <a:spLocks noGrp="1"/>
          </p:cNvSpPr>
          <p:nvPr>
            <p:ph type="title"/>
          </p:nvPr>
        </p:nvSpPr>
        <p:spPr/>
        <p:txBody>
          <a:bodyPr/>
          <a:lstStyle/>
          <a:p>
            <a:r>
              <a:rPr lang="en-US"/>
              <a:t>Cost-share or Match</a:t>
            </a:r>
          </a:p>
        </p:txBody>
      </p:sp>
      <p:sp>
        <p:nvSpPr>
          <p:cNvPr id="7" name="Content Placeholder 6">
            <a:extLst>
              <a:ext uri="{FF2B5EF4-FFF2-40B4-BE49-F238E27FC236}">
                <a16:creationId xmlns:a16="http://schemas.microsoft.com/office/drawing/2014/main" id="{99B8F4D5-26EC-4BCE-B620-C600A6B3B17F}"/>
              </a:ext>
            </a:extLst>
          </p:cNvPr>
          <p:cNvSpPr>
            <a:spLocks noGrp="1"/>
          </p:cNvSpPr>
          <p:nvPr>
            <p:ph idx="1"/>
          </p:nvPr>
        </p:nvSpPr>
        <p:spPr/>
        <p:txBody>
          <a:bodyPr/>
          <a:lstStyle/>
          <a:p>
            <a:r>
              <a:rPr lang="en-US"/>
              <a:t>Assistance provided under the HHPD Grant Program is subject to a non-federal cost-sharing requirement of not less than 35%. </a:t>
            </a:r>
          </a:p>
          <a:p>
            <a:r>
              <a:rPr lang="en-US"/>
              <a:t>Federal funding is available for up to 65% of the eligible activity costs. The remaining 35% of eligible activity costs must be derived from non-federal sources, which may be in-kind. </a:t>
            </a:r>
          </a:p>
          <a:p>
            <a:r>
              <a:rPr lang="en-US"/>
              <a:t>The Cost-share or Match can either be derived from the applicant, subrecipient or a combination of both</a:t>
            </a:r>
          </a:p>
          <a:p>
            <a:r>
              <a:rPr lang="en-US"/>
              <a:t>Required: Quarterly reporting on % Cost-share expended </a:t>
            </a:r>
          </a:p>
          <a:p>
            <a:r>
              <a:rPr lang="en-US"/>
              <a:t>Project over-run can be supported with additional Cost-share – consult with Program Officer.</a:t>
            </a:r>
          </a:p>
        </p:txBody>
      </p:sp>
      <p:sp>
        <p:nvSpPr>
          <p:cNvPr id="3" name="Slide Number Placeholder 2">
            <a:extLst>
              <a:ext uri="{FF2B5EF4-FFF2-40B4-BE49-F238E27FC236}">
                <a16:creationId xmlns:a16="http://schemas.microsoft.com/office/drawing/2014/main" id="{663725E4-4E15-4CB3-9399-6910A5F0EC81}"/>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46</a:t>
            </a:fld>
            <a:endParaRPr lang="en-US"/>
          </a:p>
        </p:txBody>
      </p:sp>
    </p:spTree>
    <p:extLst>
      <p:ext uri="{BB962C8B-B14F-4D97-AF65-F5344CB8AC3E}">
        <p14:creationId xmlns:p14="http://schemas.microsoft.com/office/powerpoint/2010/main" val="2522904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F61AE1-BE0D-49F5-9E14-E1347CDD8844}"/>
              </a:ext>
            </a:extLst>
          </p:cNvPr>
          <p:cNvSpPr>
            <a:spLocks noGrp="1"/>
          </p:cNvSpPr>
          <p:nvPr>
            <p:ph type="title"/>
          </p:nvPr>
        </p:nvSpPr>
        <p:spPr/>
        <p:txBody>
          <a:bodyPr>
            <a:normAutofit/>
          </a:bodyPr>
          <a:lstStyle/>
          <a:p>
            <a:r>
              <a:rPr lang="en-US"/>
              <a:t>Management and Administration (M&amp;A) Costs</a:t>
            </a:r>
          </a:p>
        </p:txBody>
      </p:sp>
      <p:sp>
        <p:nvSpPr>
          <p:cNvPr id="2" name="Content Placeholder 1">
            <a:extLst>
              <a:ext uri="{FF2B5EF4-FFF2-40B4-BE49-F238E27FC236}">
                <a16:creationId xmlns:a16="http://schemas.microsoft.com/office/drawing/2014/main" id="{60A6B464-3442-4D4B-B69E-EC1C6799A958}"/>
              </a:ext>
            </a:extLst>
          </p:cNvPr>
          <p:cNvSpPr>
            <a:spLocks noGrp="1"/>
          </p:cNvSpPr>
          <p:nvPr>
            <p:ph idx="1"/>
          </p:nvPr>
        </p:nvSpPr>
        <p:spPr>
          <a:xfrm>
            <a:off x="738189" y="1524000"/>
            <a:ext cx="10715627" cy="4425696"/>
          </a:xfrm>
        </p:spPr>
        <p:txBody>
          <a:bodyPr>
            <a:normAutofit/>
          </a:bodyPr>
          <a:lstStyle/>
          <a:p>
            <a:r>
              <a:rPr lang="en-US"/>
              <a:t>Activities are those directly relating to the management and administration of HHPD funds, such as financial management and monitoring</a:t>
            </a:r>
          </a:p>
          <a:p>
            <a:r>
              <a:rPr lang="en-US"/>
              <a:t>Maximum of up to 10% of HHPD funds awarded may be retained by the state</a:t>
            </a:r>
          </a:p>
          <a:p>
            <a:r>
              <a:rPr lang="en-US"/>
              <a:t>Funds retained are to be used solely for M&amp;A purpose associated with the HHPD award; allocated across the entire lifecycle of the grant</a:t>
            </a:r>
          </a:p>
          <a:p>
            <a:r>
              <a:rPr lang="en-US"/>
              <a:t>Subrecipients may also retain a maximum of up to 5% of the funding passed through by the state solely for M&amp;A purposes associated with the HHPD award; management cost activities must be added to the scope of work section and reflected in the cost estimate section of subgrant applications</a:t>
            </a:r>
          </a:p>
          <a:p>
            <a:r>
              <a:rPr lang="en-US"/>
              <a:t>Applicant requests for management costs must be included in the State Administrative Plan (Amend) </a:t>
            </a:r>
          </a:p>
          <a:p>
            <a:endParaRPr lang="en-US"/>
          </a:p>
        </p:txBody>
      </p:sp>
      <p:sp>
        <p:nvSpPr>
          <p:cNvPr id="4" name="Slide Number Placeholder 3">
            <a:extLst>
              <a:ext uri="{FF2B5EF4-FFF2-40B4-BE49-F238E27FC236}">
                <a16:creationId xmlns:a16="http://schemas.microsoft.com/office/drawing/2014/main" id="{550867CE-3EF9-45B1-901A-F63DF4391C42}"/>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47</a:t>
            </a:fld>
            <a:endParaRPr lang="en-US"/>
          </a:p>
        </p:txBody>
      </p:sp>
    </p:spTree>
    <p:extLst>
      <p:ext uri="{BB962C8B-B14F-4D97-AF65-F5344CB8AC3E}">
        <p14:creationId xmlns:p14="http://schemas.microsoft.com/office/powerpoint/2010/main" val="2466753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F104E-80D3-4DF7-B2AA-F1727C6319B4}"/>
              </a:ext>
            </a:extLst>
          </p:cNvPr>
          <p:cNvSpPr>
            <a:spLocks noGrp="1"/>
          </p:cNvSpPr>
          <p:nvPr>
            <p:ph type="title"/>
          </p:nvPr>
        </p:nvSpPr>
        <p:spPr>
          <a:xfrm>
            <a:off x="515767" y="497738"/>
            <a:ext cx="5117441" cy="743347"/>
          </a:xfrm>
        </p:spPr>
        <p:txBody>
          <a:bodyPr/>
          <a:lstStyle/>
          <a:p>
            <a:r>
              <a:rPr lang="en-US"/>
              <a:t>Procurement</a:t>
            </a:r>
          </a:p>
        </p:txBody>
      </p:sp>
      <p:sp>
        <p:nvSpPr>
          <p:cNvPr id="2" name="Content Placeholder 1">
            <a:extLst>
              <a:ext uri="{FF2B5EF4-FFF2-40B4-BE49-F238E27FC236}">
                <a16:creationId xmlns:a16="http://schemas.microsoft.com/office/drawing/2014/main" id="{909DA8F0-188B-45D8-8C50-F0BCE6C781F8}"/>
              </a:ext>
            </a:extLst>
          </p:cNvPr>
          <p:cNvSpPr>
            <a:spLocks noGrp="1"/>
          </p:cNvSpPr>
          <p:nvPr>
            <p:ph sz="half" idx="2"/>
          </p:nvPr>
        </p:nvSpPr>
        <p:spPr>
          <a:xfrm>
            <a:off x="515767" y="1241085"/>
            <a:ext cx="5129793" cy="3473276"/>
          </a:xfrm>
        </p:spPr>
        <p:txBody>
          <a:bodyPr/>
          <a:lstStyle/>
          <a:p>
            <a:pPr marL="0" indent="0">
              <a:spcBef>
                <a:spcPts val="600"/>
              </a:spcBef>
              <a:buNone/>
            </a:pPr>
            <a:r>
              <a:rPr lang="en-US" dirty="0"/>
              <a:t>Procuring property and services under a federal award</a:t>
            </a:r>
          </a:p>
          <a:p>
            <a:pPr>
              <a:spcBef>
                <a:spcPts val="600"/>
              </a:spcBef>
            </a:pPr>
            <a:r>
              <a:rPr lang="en-US" dirty="0"/>
              <a:t>a grantee or subrecipient must follow the same policies and procedures it uses for procurements from its non-federal funds</a:t>
            </a:r>
          </a:p>
          <a:p>
            <a:pPr>
              <a:spcBef>
                <a:spcPts val="600"/>
              </a:spcBef>
            </a:pPr>
            <a:r>
              <a:rPr lang="en-US" dirty="0"/>
              <a:t> Requirements outlined in 2 CFR Section 200.317. All other recipients and subrecipients (not a state) must follow 2 CFR Sections 200.318 through 200.326 </a:t>
            </a:r>
            <a:endParaRPr lang="en-US" sz="2400" dirty="0"/>
          </a:p>
          <a:p>
            <a:endParaRPr lang="en-US" dirty="0"/>
          </a:p>
        </p:txBody>
      </p:sp>
      <p:sp>
        <p:nvSpPr>
          <p:cNvPr id="5" name="Footer Placeholder 4">
            <a:extLst>
              <a:ext uri="{FF2B5EF4-FFF2-40B4-BE49-F238E27FC236}">
                <a16:creationId xmlns:a16="http://schemas.microsoft.com/office/drawing/2014/main" id="{37CC33C9-1B5B-4B37-BDE0-52E7E2C3E9C5}"/>
              </a:ext>
              <a:ext uri="{C183D7F6-B498-43B3-948B-1728B52AA6E4}">
                <adec:decorative xmlns:adec="http://schemas.microsoft.com/office/drawing/2017/decorative" val="1"/>
              </a:ext>
            </a:extLst>
          </p:cNvPr>
          <p:cNvSpPr>
            <a:spLocks noGrp="1"/>
          </p:cNvSpPr>
          <p:nvPr>
            <p:ph type="ftr" sz="quarter" idx="11"/>
          </p:nvPr>
        </p:nvSpPr>
        <p:spPr>
          <a:xfrm>
            <a:off x="6587490" y="629952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8EC79CC7-86EB-4194-89A2-85A0F4EABA08}"/>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48</a:t>
            </a:fld>
            <a:endParaRPr lang="en-US"/>
          </a:p>
        </p:txBody>
      </p:sp>
    </p:spTree>
    <p:extLst>
      <p:ext uri="{BB962C8B-B14F-4D97-AF65-F5344CB8AC3E}">
        <p14:creationId xmlns:p14="http://schemas.microsoft.com/office/powerpoint/2010/main" val="2115463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6D1779-2DF4-49A9-9A3E-98FB7B750105}"/>
              </a:ext>
            </a:extLst>
          </p:cNvPr>
          <p:cNvSpPr>
            <a:spLocks noGrp="1"/>
          </p:cNvSpPr>
          <p:nvPr>
            <p:ph type="title"/>
          </p:nvPr>
        </p:nvSpPr>
        <p:spPr/>
        <p:txBody>
          <a:bodyPr/>
          <a:lstStyle/>
          <a:p>
            <a:r>
              <a:rPr lang="en-US"/>
              <a:t>Financial Reporting: Accurate Data</a:t>
            </a:r>
          </a:p>
        </p:txBody>
      </p:sp>
      <p:sp>
        <p:nvSpPr>
          <p:cNvPr id="2" name="Content Placeholder 1">
            <a:extLst>
              <a:ext uri="{FF2B5EF4-FFF2-40B4-BE49-F238E27FC236}">
                <a16:creationId xmlns:a16="http://schemas.microsoft.com/office/drawing/2014/main" id="{840B37F3-24B0-4A39-A61E-B597287F7117}"/>
              </a:ext>
            </a:extLst>
          </p:cNvPr>
          <p:cNvSpPr>
            <a:spLocks noGrp="1"/>
          </p:cNvSpPr>
          <p:nvPr>
            <p:ph idx="1"/>
          </p:nvPr>
        </p:nvSpPr>
        <p:spPr/>
        <p:txBody>
          <a:bodyPr>
            <a:normAutofit/>
          </a:bodyPr>
          <a:lstStyle/>
          <a:p>
            <a:pPr>
              <a:spcBef>
                <a:spcPts val="600"/>
              </a:spcBef>
            </a:pPr>
            <a:r>
              <a:rPr lang="en-US" sz="2400"/>
              <a:t>SAA: Required to expend and account for grant funds</a:t>
            </a:r>
          </a:p>
          <a:p>
            <a:pPr marL="631825" lvl="1" indent="-284163">
              <a:spcBef>
                <a:spcPts val="600"/>
              </a:spcBef>
              <a:buFont typeface="Arial" pitchFamily="34" charset="0"/>
              <a:buChar char="−"/>
              <a:tabLst>
                <a:tab pos="631825" algn="l"/>
              </a:tabLst>
            </a:pPr>
            <a:r>
              <a:rPr lang="en-US" sz="2400"/>
              <a:t>State laws/procedures</a:t>
            </a:r>
          </a:p>
          <a:p>
            <a:pPr marL="631825" lvl="1" indent="-284163">
              <a:spcBef>
                <a:spcPts val="600"/>
              </a:spcBef>
              <a:buFont typeface="Arial" pitchFamily="34" charset="0"/>
              <a:buChar char="−"/>
              <a:tabLst>
                <a:tab pos="631825" algn="l"/>
              </a:tabLst>
            </a:pPr>
            <a:r>
              <a:rPr lang="en-US" sz="2400"/>
              <a:t>Internal accounting system</a:t>
            </a:r>
          </a:p>
          <a:p>
            <a:pPr>
              <a:spcBef>
                <a:spcPts val="600"/>
              </a:spcBef>
            </a:pPr>
            <a:r>
              <a:rPr lang="en-US" sz="2400"/>
              <a:t>Federal Financial Report (FFR) SF 425 used for all recipients</a:t>
            </a:r>
          </a:p>
          <a:p>
            <a:pPr>
              <a:spcBef>
                <a:spcPts val="600"/>
              </a:spcBef>
            </a:pPr>
            <a:r>
              <a:rPr lang="en-US" sz="2400"/>
              <a:t>Reporting requirements found in Grant Terms and Conditions and/or the Notice of Funding Opportunity (NOFO) / Program Guidance.</a:t>
            </a:r>
          </a:p>
          <a:p>
            <a:pPr>
              <a:spcBef>
                <a:spcPts val="600"/>
              </a:spcBef>
            </a:pPr>
            <a:r>
              <a:rPr lang="en-US" sz="2400"/>
              <a:t>Specific instructions for each line item of the report can be found at the following website:</a:t>
            </a:r>
          </a:p>
          <a:p>
            <a:pPr marL="347662" lvl="1" indent="0">
              <a:spcBef>
                <a:spcPts val="600"/>
              </a:spcBef>
              <a:buNone/>
              <a:tabLst>
                <a:tab pos="631825" algn="l"/>
              </a:tabLst>
            </a:pPr>
            <a:r>
              <a:rPr lang="en-US" sz="2400">
                <a:hlinkClick r:id="rId3"/>
              </a:rPr>
              <a:t>http://www.whitehouse.gov/omb/assets/omb/grants/standard_forms/ffr_instructions.pdf</a:t>
            </a:r>
            <a:r>
              <a:rPr lang="en-US" sz="2400"/>
              <a:t> </a:t>
            </a:r>
          </a:p>
          <a:p>
            <a:endParaRPr lang="en-US"/>
          </a:p>
        </p:txBody>
      </p:sp>
      <p:sp>
        <p:nvSpPr>
          <p:cNvPr id="4" name="Slide Number Placeholder 3">
            <a:extLst>
              <a:ext uri="{FF2B5EF4-FFF2-40B4-BE49-F238E27FC236}">
                <a16:creationId xmlns:a16="http://schemas.microsoft.com/office/drawing/2014/main" id="{3E34F48E-55BF-4176-B2C0-76FC67E77C65}"/>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49</a:t>
            </a:fld>
            <a:endParaRPr lang="en-US"/>
          </a:p>
        </p:txBody>
      </p:sp>
    </p:spTree>
    <p:extLst>
      <p:ext uri="{BB962C8B-B14F-4D97-AF65-F5344CB8AC3E}">
        <p14:creationId xmlns:p14="http://schemas.microsoft.com/office/powerpoint/2010/main" val="414820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B7C8B-D384-488F-937D-E88CFDDAB8AC}"/>
              </a:ext>
            </a:extLst>
          </p:cNvPr>
          <p:cNvSpPr>
            <a:spLocks noGrp="1"/>
          </p:cNvSpPr>
          <p:nvPr>
            <p:ph type="title"/>
          </p:nvPr>
        </p:nvSpPr>
        <p:spPr/>
        <p:txBody>
          <a:bodyPr/>
          <a:lstStyle/>
          <a:p>
            <a:r>
              <a:rPr lang="en-US" dirty="0"/>
              <a:t>Recipient - Subrecipient </a:t>
            </a:r>
          </a:p>
        </p:txBody>
      </p:sp>
      <p:sp>
        <p:nvSpPr>
          <p:cNvPr id="17" name="Rectangle: Diagonal Corners Rounded 16">
            <a:extLst>
              <a:ext uri="{FF2B5EF4-FFF2-40B4-BE49-F238E27FC236}">
                <a16:creationId xmlns:a16="http://schemas.microsoft.com/office/drawing/2014/main" id="{FDA8D5D4-9B0E-492A-B4D0-055FC0143B04}"/>
              </a:ext>
              <a:ext uri="{C183D7F6-B498-43B3-948B-1728B52AA6E4}">
                <adec:decorative xmlns:adec="http://schemas.microsoft.com/office/drawing/2017/decorative" val="1"/>
              </a:ext>
            </a:extLst>
          </p:cNvPr>
          <p:cNvSpPr/>
          <p:nvPr/>
        </p:nvSpPr>
        <p:spPr>
          <a:xfrm>
            <a:off x="2168406" y="1542785"/>
            <a:ext cx="3757992" cy="2008302"/>
          </a:xfrm>
          <a:prstGeom prst="round2Diag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a:extLst>
              <a:ext uri="{FF2B5EF4-FFF2-40B4-BE49-F238E27FC236}">
                <a16:creationId xmlns:a16="http://schemas.microsoft.com/office/drawing/2014/main" id="{04E48788-929D-494D-8D2D-82D29095B2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9269" y="1374296"/>
            <a:ext cx="926672" cy="926672"/>
          </a:xfrm>
          <a:prstGeom prst="rect">
            <a:avLst/>
          </a:prstGeom>
        </p:spPr>
      </p:pic>
      <p:sp>
        <p:nvSpPr>
          <p:cNvPr id="19" name="Rectangle 18">
            <a:extLst>
              <a:ext uri="{FF2B5EF4-FFF2-40B4-BE49-F238E27FC236}">
                <a16:creationId xmlns:a16="http://schemas.microsoft.com/office/drawing/2014/main" id="{F956E232-841E-47B1-94F5-660EFBA405E5}"/>
              </a:ext>
            </a:extLst>
          </p:cNvPr>
          <p:cNvSpPr/>
          <p:nvPr/>
        </p:nvSpPr>
        <p:spPr>
          <a:xfrm>
            <a:off x="2896179" y="1596556"/>
            <a:ext cx="3098778" cy="954107"/>
          </a:xfrm>
          <a:prstGeom prst="rect">
            <a:avLst/>
          </a:prstGeom>
          <a:noFill/>
        </p:spPr>
        <p:txBody>
          <a:bodyPr wrap="square" lIns="91440" tIns="45720" rIns="91440" bIns="45720">
            <a:spAutoFit/>
          </a:bodyPr>
          <a:lstStyle/>
          <a:p>
            <a:r>
              <a:rPr lang="en-US" sz="2800" dirty="0">
                <a:solidFill>
                  <a:schemeClr val="bg1"/>
                </a:solidFill>
                <a:latin typeface="Arial Narrow" panose="020B0606020202030204" pitchFamily="34" charset="0"/>
              </a:rPr>
              <a:t>Recipient/State Administrative Agency</a:t>
            </a:r>
          </a:p>
        </p:txBody>
      </p:sp>
      <p:sp>
        <p:nvSpPr>
          <p:cNvPr id="20" name="TextBox 19">
            <a:extLst>
              <a:ext uri="{FF2B5EF4-FFF2-40B4-BE49-F238E27FC236}">
                <a16:creationId xmlns:a16="http://schemas.microsoft.com/office/drawing/2014/main" id="{B0AD9148-D442-4A87-8A54-45D314004586}"/>
              </a:ext>
            </a:extLst>
          </p:cNvPr>
          <p:cNvSpPr txBox="1"/>
          <p:nvPr/>
        </p:nvSpPr>
        <p:spPr>
          <a:xfrm>
            <a:off x="2472605" y="2609656"/>
            <a:ext cx="3197663" cy="369332"/>
          </a:xfrm>
          <a:prstGeom prst="rect">
            <a:avLst/>
          </a:prstGeom>
          <a:noFill/>
        </p:spPr>
        <p:txBody>
          <a:bodyPr wrap="square" rtlCol="0">
            <a:spAutoFit/>
          </a:bodyPr>
          <a:lstStyle/>
          <a:p>
            <a:pPr marL="285750" indent="-285750">
              <a:buFont typeface="Arial" panose="020B0604020202020204" pitchFamily="34" charset="0"/>
              <a:buChar char="•"/>
            </a:pPr>
            <a:r>
              <a:rPr lang="en-US" b="1">
                <a:solidFill>
                  <a:schemeClr val="bg1"/>
                </a:solidFill>
                <a:latin typeface="Arial Narrow" panose="020B0606020202030204" pitchFamily="34" charset="0"/>
              </a:rPr>
              <a:t>State *</a:t>
            </a:r>
          </a:p>
        </p:txBody>
      </p:sp>
      <p:cxnSp>
        <p:nvCxnSpPr>
          <p:cNvPr id="21" name="Straight Arrow Connector 20">
            <a:extLst>
              <a:ext uri="{FF2B5EF4-FFF2-40B4-BE49-F238E27FC236}">
                <a16:creationId xmlns:a16="http://schemas.microsoft.com/office/drawing/2014/main" id="{A127D1C1-E8C6-4A71-A907-48B37DC2EAB2}"/>
              </a:ext>
              <a:ext uri="{C183D7F6-B498-43B3-948B-1728B52AA6E4}">
                <adec:decorative xmlns:adec="http://schemas.microsoft.com/office/drawing/2017/decorative" val="1"/>
              </a:ext>
            </a:extLst>
          </p:cNvPr>
          <p:cNvCxnSpPr>
            <a:cxnSpLocks/>
          </p:cNvCxnSpPr>
          <p:nvPr/>
        </p:nvCxnSpPr>
        <p:spPr>
          <a:xfrm>
            <a:off x="2192302" y="3468958"/>
            <a:ext cx="15437" cy="2008302"/>
          </a:xfrm>
          <a:prstGeom prst="straightConnector1">
            <a:avLst/>
          </a:prstGeom>
          <a:ln w="57150">
            <a:solidFill>
              <a:srgbClr val="003366"/>
            </a:solidFill>
            <a:tailEnd type="triangle"/>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16C72238-734E-45A3-AE5D-A6EB5CA8DD90}"/>
              </a:ext>
            </a:extLst>
          </p:cNvPr>
          <p:cNvSpPr/>
          <p:nvPr/>
        </p:nvSpPr>
        <p:spPr>
          <a:xfrm>
            <a:off x="2253654" y="3532943"/>
            <a:ext cx="3429361" cy="1654299"/>
          </a:xfrm>
          <a:prstGeom prst="rect">
            <a:avLst/>
          </a:prstGeom>
          <a:noFill/>
        </p:spPr>
        <p:txBody>
          <a:bodyPr wrap="square" lIns="91440" tIns="45720" rIns="91440" bIns="45720">
            <a:spAutoFit/>
          </a:bodyPr>
          <a:lstStyle/>
          <a:p>
            <a:r>
              <a:rPr lang="en-US" sz="1450" b="1">
                <a:solidFill>
                  <a:schemeClr val="accent2"/>
                </a:solidFill>
                <a:latin typeface="Arial Narrow" panose="020B0606020202030204" pitchFamily="34" charset="0"/>
              </a:rPr>
              <a:t>*The term “state” means each of the several states of the United States, the District of Columbia, the Commonwealth of Puerto Rico, the Virgin Islands, Guam, American Samoa, the Commonwealth of the Northern Mariana Islands, and any other territory or possession of the United States.</a:t>
            </a:r>
          </a:p>
        </p:txBody>
      </p:sp>
      <p:sp>
        <p:nvSpPr>
          <p:cNvPr id="23" name="Rectangle 22">
            <a:extLst>
              <a:ext uri="{FF2B5EF4-FFF2-40B4-BE49-F238E27FC236}">
                <a16:creationId xmlns:a16="http://schemas.microsoft.com/office/drawing/2014/main" id="{5A824C99-9EE5-4A0E-A3B7-EFF76E52BFF6}"/>
              </a:ext>
            </a:extLst>
          </p:cNvPr>
          <p:cNvSpPr/>
          <p:nvPr/>
        </p:nvSpPr>
        <p:spPr>
          <a:xfrm>
            <a:off x="2130950" y="5397322"/>
            <a:ext cx="2017485" cy="584775"/>
          </a:xfrm>
          <a:prstGeom prst="rect">
            <a:avLst/>
          </a:prstGeom>
          <a:noFill/>
        </p:spPr>
        <p:txBody>
          <a:bodyPr wrap="square" lIns="91440" tIns="45720" rIns="91440" bIns="45720">
            <a:spAutoFit/>
          </a:bodyPr>
          <a:lstStyle/>
          <a:p>
            <a:r>
              <a:rPr lang="en-US" sz="3200" dirty="0">
                <a:solidFill>
                  <a:srgbClr val="003366"/>
                </a:solidFill>
                <a:latin typeface="Arial Narrow" panose="020B0606020202030204" pitchFamily="34" charset="0"/>
              </a:rPr>
              <a:t>Recipient</a:t>
            </a:r>
          </a:p>
        </p:txBody>
      </p:sp>
      <p:sp>
        <p:nvSpPr>
          <p:cNvPr id="24" name="Rectangle: Diagonal Corners Rounded 23">
            <a:extLst>
              <a:ext uri="{FF2B5EF4-FFF2-40B4-BE49-F238E27FC236}">
                <a16:creationId xmlns:a16="http://schemas.microsoft.com/office/drawing/2014/main" id="{7389FCFC-6785-4283-A8ED-6687EDFAB311}"/>
              </a:ext>
              <a:ext uri="{C183D7F6-B498-43B3-948B-1728B52AA6E4}">
                <adec:decorative xmlns:adec="http://schemas.microsoft.com/office/drawing/2017/decorative" val="1"/>
              </a:ext>
            </a:extLst>
          </p:cNvPr>
          <p:cNvSpPr/>
          <p:nvPr/>
        </p:nvSpPr>
        <p:spPr>
          <a:xfrm>
            <a:off x="6197044" y="1506368"/>
            <a:ext cx="3757992" cy="2037549"/>
          </a:xfrm>
          <a:prstGeom prst="round2DiagRect">
            <a:avLst/>
          </a:prstGeom>
          <a:solidFill>
            <a:srgbClr val="33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73AF348-5CC7-4486-9E83-BE7EAF2A8A7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37979" y="1394885"/>
            <a:ext cx="993734" cy="926672"/>
          </a:xfrm>
          <a:prstGeom prst="rect">
            <a:avLst/>
          </a:prstGeom>
        </p:spPr>
      </p:pic>
      <p:sp>
        <p:nvSpPr>
          <p:cNvPr id="26" name="Rectangle 25">
            <a:extLst>
              <a:ext uri="{FF2B5EF4-FFF2-40B4-BE49-F238E27FC236}">
                <a16:creationId xmlns:a16="http://schemas.microsoft.com/office/drawing/2014/main" id="{567E30C3-7AE8-4273-AA8A-EFB06E955A3B}"/>
              </a:ext>
            </a:extLst>
          </p:cNvPr>
          <p:cNvSpPr/>
          <p:nvPr/>
        </p:nvSpPr>
        <p:spPr>
          <a:xfrm>
            <a:off x="7084629" y="1560139"/>
            <a:ext cx="2886788" cy="523220"/>
          </a:xfrm>
          <a:prstGeom prst="rect">
            <a:avLst/>
          </a:prstGeom>
          <a:noFill/>
        </p:spPr>
        <p:txBody>
          <a:bodyPr wrap="square" lIns="91440" tIns="45720" rIns="91440" bIns="45720">
            <a:spAutoFit/>
          </a:bodyPr>
          <a:lstStyle/>
          <a:p>
            <a:r>
              <a:rPr lang="en-US" sz="2800">
                <a:solidFill>
                  <a:schemeClr val="bg1"/>
                </a:solidFill>
                <a:latin typeface="Arial Narrow" panose="020B0606020202030204" pitchFamily="34" charset="0"/>
              </a:rPr>
              <a:t>Subrecipient</a:t>
            </a:r>
          </a:p>
        </p:txBody>
      </p:sp>
      <p:sp>
        <p:nvSpPr>
          <p:cNvPr id="27" name="TextBox 26">
            <a:extLst>
              <a:ext uri="{FF2B5EF4-FFF2-40B4-BE49-F238E27FC236}">
                <a16:creationId xmlns:a16="http://schemas.microsoft.com/office/drawing/2014/main" id="{1879A43D-3BC9-4191-9BF5-C397AC3C3442}"/>
              </a:ext>
            </a:extLst>
          </p:cNvPr>
          <p:cNvSpPr txBox="1"/>
          <p:nvPr/>
        </p:nvSpPr>
        <p:spPr>
          <a:xfrm>
            <a:off x="6477208" y="2517323"/>
            <a:ext cx="3197663" cy="923330"/>
          </a:xfrm>
          <a:prstGeom prst="rect">
            <a:avLst/>
          </a:prstGeom>
          <a:noFill/>
        </p:spPr>
        <p:txBody>
          <a:bodyPr wrap="square" rtlCol="0">
            <a:spAutoFit/>
          </a:bodyPr>
          <a:lstStyle/>
          <a:p>
            <a:pPr marL="285750" indent="-285750">
              <a:buFont typeface="Arial" panose="020B0604020202020204" pitchFamily="34" charset="0"/>
              <a:buChar char="•"/>
            </a:pPr>
            <a:r>
              <a:rPr lang="en-US" b="1">
                <a:solidFill>
                  <a:schemeClr val="bg1"/>
                </a:solidFill>
                <a:latin typeface="Arial Narrow" panose="020B0606020202030204" pitchFamily="34" charset="0"/>
              </a:rPr>
              <a:t>Non-federal government (State* or Local government)</a:t>
            </a:r>
          </a:p>
          <a:p>
            <a:pPr marL="285750" indent="-285750">
              <a:buFont typeface="Arial" panose="020B0604020202020204" pitchFamily="34" charset="0"/>
              <a:buChar char="•"/>
            </a:pPr>
            <a:r>
              <a:rPr lang="en-US" b="1">
                <a:solidFill>
                  <a:schemeClr val="bg1"/>
                </a:solidFill>
                <a:latin typeface="Arial Narrow" panose="020B0606020202030204" pitchFamily="34" charset="0"/>
              </a:rPr>
              <a:t>Non-profit</a:t>
            </a:r>
          </a:p>
        </p:txBody>
      </p:sp>
      <p:cxnSp>
        <p:nvCxnSpPr>
          <p:cNvPr id="28" name="Straight Arrow Connector 27">
            <a:extLst>
              <a:ext uri="{FF2B5EF4-FFF2-40B4-BE49-F238E27FC236}">
                <a16:creationId xmlns:a16="http://schemas.microsoft.com/office/drawing/2014/main" id="{3043A33A-8732-4A40-8B13-34AFEBC18861}"/>
              </a:ext>
              <a:ext uri="{C183D7F6-B498-43B3-948B-1728B52AA6E4}">
                <adec:decorative xmlns:adec="http://schemas.microsoft.com/office/drawing/2017/decorative" val="1"/>
              </a:ext>
            </a:extLst>
          </p:cNvPr>
          <p:cNvCxnSpPr>
            <a:cxnSpLocks/>
          </p:cNvCxnSpPr>
          <p:nvPr/>
        </p:nvCxnSpPr>
        <p:spPr>
          <a:xfrm>
            <a:off x="6216439" y="3491003"/>
            <a:ext cx="0" cy="1986257"/>
          </a:xfrm>
          <a:prstGeom prst="straightConnector1">
            <a:avLst/>
          </a:prstGeom>
          <a:ln w="57150">
            <a:solidFill>
              <a:srgbClr val="339900"/>
            </a:solidFill>
            <a:tailEnd type="triangle"/>
          </a:ln>
        </p:spPr>
        <p:style>
          <a:lnRef idx="3">
            <a:schemeClr val="dk1"/>
          </a:lnRef>
          <a:fillRef idx="0">
            <a:schemeClr val="dk1"/>
          </a:fillRef>
          <a:effectRef idx="2">
            <a:schemeClr val="dk1"/>
          </a:effectRef>
          <a:fontRef idx="minor">
            <a:schemeClr val="tx1"/>
          </a:fontRef>
        </p:style>
      </p:cxnSp>
      <p:sp>
        <p:nvSpPr>
          <p:cNvPr id="29" name="Rectangle 28">
            <a:extLst>
              <a:ext uri="{FF2B5EF4-FFF2-40B4-BE49-F238E27FC236}">
                <a16:creationId xmlns:a16="http://schemas.microsoft.com/office/drawing/2014/main" id="{DA0C3C3F-A55C-42FB-B051-BA05B29441FC}"/>
              </a:ext>
            </a:extLst>
          </p:cNvPr>
          <p:cNvSpPr/>
          <p:nvPr/>
        </p:nvSpPr>
        <p:spPr>
          <a:xfrm>
            <a:off x="6298088" y="3564824"/>
            <a:ext cx="3376777" cy="538609"/>
          </a:xfrm>
          <a:prstGeom prst="rect">
            <a:avLst/>
          </a:prstGeom>
          <a:noFill/>
        </p:spPr>
        <p:txBody>
          <a:bodyPr wrap="square" lIns="91440" tIns="45720" rIns="91440" bIns="45720">
            <a:spAutoFit/>
          </a:bodyPr>
          <a:lstStyle/>
          <a:p>
            <a:r>
              <a:rPr lang="en-US" sz="1450" b="1" dirty="0">
                <a:solidFill>
                  <a:schemeClr val="accent2"/>
                </a:solidFill>
                <a:latin typeface="Arial Narrow" panose="020B0606020202030204" pitchFamily="34" charset="0"/>
              </a:rPr>
              <a:t>Non-federal agency could be state or local government, county or non-profit.  </a:t>
            </a:r>
          </a:p>
        </p:txBody>
      </p:sp>
      <p:sp>
        <p:nvSpPr>
          <p:cNvPr id="30" name="Rectangle 29">
            <a:extLst>
              <a:ext uri="{FF2B5EF4-FFF2-40B4-BE49-F238E27FC236}">
                <a16:creationId xmlns:a16="http://schemas.microsoft.com/office/drawing/2014/main" id="{8DFB04F1-5279-471A-82C2-39551DB3A8E2}"/>
              </a:ext>
            </a:extLst>
          </p:cNvPr>
          <p:cNvSpPr/>
          <p:nvPr/>
        </p:nvSpPr>
        <p:spPr>
          <a:xfrm>
            <a:off x="6124722" y="5397321"/>
            <a:ext cx="3742553" cy="584775"/>
          </a:xfrm>
          <a:prstGeom prst="rect">
            <a:avLst/>
          </a:prstGeom>
          <a:noFill/>
        </p:spPr>
        <p:txBody>
          <a:bodyPr wrap="square" lIns="91440" tIns="45720" rIns="91440" bIns="45720">
            <a:spAutoFit/>
          </a:bodyPr>
          <a:lstStyle/>
          <a:p>
            <a:r>
              <a:rPr lang="en-US" sz="3200" dirty="0">
                <a:solidFill>
                  <a:srgbClr val="339900"/>
                </a:solidFill>
                <a:latin typeface="Arial Narrow" panose="020B0606020202030204" pitchFamily="34" charset="0"/>
              </a:rPr>
              <a:t>Subrecipient</a:t>
            </a:r>
          </a:p>
        </p:txBody>
      </p:sp>
      <p:sp>
        <p:nvSpPr>
          <p:cNvPr id="5" name="Footer Placeholder 4">
            <a:extLst>
              <a:ext uri="{FF2B5EF4-FFF2-40B4-BE49-F238E27FC236}">
                <a16:creationId xmlns:a16="http://schemas.microsoft.com/office/drawing/2014/main" id="{EA799F6F-AF27-48C6-A8FB-1D7F36429E6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D4F3515D-D8FA-45DE-9AA7-816AA8A6BEFC}"/>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a:t>
            </a:fld>
            <a:endParaRPr lang="en-US"/>
          </a:p>
        </p:txBody>
      </p:sp>
    </p:spTree>
    <p:extLst>
      <p:ext uri="{BB962C8B-B14F-4D97-AF65-F5344CB8AC3E}">
        <p14:creationId xmlns:p14="http://schemas.microsoft.com/office/powerpoint/2010/main" val="2221635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676599-73F8-49AA-AC6D-2090A675487A}"/>
              </a:ext>
            </a:extLst>
          </p:cNvPr>
          <p:cNvSpPr>
            <a:spLocks noGrp="1"/>
          </p:cNvSpPr>
          <p:nvPr>
            <p:ph type="title"/>
          </p:nvPr>
        </p:nvSpPr>
        <p:spPr/>
        <p:txBody>
          <a:bodyPr/>
          <a:lstStyle/>
          <a:p>
            <a:r>
              <a:rPr lang="en-US" sz="2800"/>
              <a:t>Program and Financial Reporting Schedule</a:t>
            </a:r>
            <a:endParaRPr lang="en-US"/>
          </a:p>
        </p:txBody>
      </p:sp>
      <p:graphicFrame>
        <p:nvGraphicFramePr>
          <p:cNvPr id="6" name="Group 69">
            <a:extLst>
              <a:ext uri="{FF2B5EF4-FFF2-40B4-BE49-F238E27FC236}">
                <a16:creationId xmlns:a16="http://schemas.microsoft.com/office/drawing/2014/main" id="{50B7585A-B148-4448-9446-9F7DC47AA2EA}"/>
              </a:ext>
            </a:extLst>
          </p:cNvPr>
          <p:cNvGraphicFramePr>
            <a:graphicFrameLocks/>
          </p:cNvGraphicFramePr>
          <p:nvPr>
            <p:extLst>
              <p:ext uri="{D42A27DB-BD31-4B8C-83A1-F6EECF244321}">
                <p14:modId xmlns:p14="http://schemas.microsoft.com/office/powerpoint/2010/main" val="2381466622"/>
              </p:ext>
            </p:extLst>
          </p:nvPr>
        </p:nvGraphicFramePr>
        <p:xfrm>
          <a:off x="1573378" y="1690688"/>
          <a:ext cx="9045244" cy="3886200"/>
        </p:xfrm>
        <a:graphic>
          <a:graphicData uri="http://schemas.openxmlformats.org/drawingml/2006/table">
            <a:tbl>
              <a:tblPr firstRow="1"/>
              <a:tblGrid>
                <a:gridCol w="2261311">
                  <a:extLst>
                    <a:ext uri="{9D8B030D-6E8A-4147-A177-3AD203B41FA5}">
                      <a16:colId xmlns:a16="http://schemas.microsoft.com/office/drawing/2014/main" val="20000"/>
                    </a:ext>
                  </a:extLst>
                </a:gridCol>
                <a:gridCol w="2261311">
                  <a:extLst>
                    <a:ext uri="{9D8B030D-6E8A-4147-A177-3AD203B41FA5}">
                      <a16:colId xmlns:a16="http://schemas.microsoft.com/office/drawing/2014/main" val="20001"/>
                    </a:ext>
                  </a:extLst>
                </a:gridCol>
                <a:gridCol w="2261311">
                  <a:extLst>
                    <a:ext uri="{9D8B030D-6E8A-4147-A177-3AD203B41FA5}">
                      <a16:colId xmlns:a16="http://schemas.microsoft.com/office/drawing/2014/main" val="20002"/>
                    </a:ext>
                  </a:extLst>
                </a:gridCol>
                <a:gridCol w="2261311">
                  <a:extLst>
                    <a:ext uri="{9D8B030D-6E8A-4147-A177-3AD203B41FA5}">
                      <a16:colId xmlns:a16="http://schemas.microsoft.com/office/drawing/2014/main" val="20003"/>
                    </a:ext>
                  </a:extLst>
                </a:gridCol>
              </a:tblGrid>
              <a:tr h="777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Narrow" panose="020B0606020202030204" pitchFamily="34" charset="0"/>
                        </a:rPr>
                        <a:t> Quarter</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52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Narrow" panose="020B0606020202030204" pitchFamily="34" charset="0"/>
                        </a:rPr>
                        <a:t>Calendar Quarter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52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Narrow" panose="020B0606020202030204" pitchFamily="34" charset="0"/>
                        </a:rPr>
                        <a:t>Report Due Date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52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Narrow" panose="020B0606020202030204" pitchFamily="34" charset="0"/>
                        </a:rPr>
                        <a:t>E-mail Reminder Sent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527E"/>
                    </a:solidFill>
                  </a:tcPr>
                </a:tc>
                <a:extLst>
                  <a:ext uri="{0D108BD9-81ED-4DB2-BD59-A6C34878D82A}">
                    <a16:rowId xmlns:a16="http://schemas.microsoft.com/office/drawing/2014/main" val="10000"/>
                  </a:ext>
                </a:extLst>
              </a:tr>
              <a:tr h="7772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First Quarter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Oct 1 – Dec 31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Jan 30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Jan 31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extLst>
                  <a:ext uri="{0D108BD9-81ED-4DB2-BD59-A6C34878D82A}">
                    <a16:rowId xmlns:a16="http://schemas.microsoft.com/office/drawing/2014/main" val="10001"/>
                  </a:ext>
                </a:extLst>
              </a:tr>
              <a:tr h="7772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Second Quarter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Jan 1 – Mar 31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Apr 30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May 1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extLst>
                  <a:ext uri="{0D108BD9-81ED-4DB2-BD59-A6C34878D82A}">
                    <a16:rowId xmlns:a16="http://schemas.microsoft.com/office/drawing/2014/main" val="10002"/>
                  </a:ext>
                </a:extLst>
              </a:tr>
              <a:tr h="7772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Third Quarter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Apr 1 – Jun 30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Jul 30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Jul 31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extLst>
                  <a:ext uri="{0D108BD9-81ED-4DB2-BD59-A6C34878D82A}">
                    <a16:rowId xmlns:a16="http://schemas.microsoft.com/office/drawing/2014/main" val="10003"/>
                  </a:ext>
                </a:extLst>
              </a:tr>
              <a:tr h="7772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Fourth Quarter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Jul 1 – Sep 30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Narrow" panose="020B0606020202030204" pitchFamily="34" charset="0"/>
                        </a:rPr>
                        <a:t>Oct 30 </a:t>
                      </a:r>
                      <a:endParaRPr kumimoji="0" lang="en-US" sz="2000" b="1" i="0" u="none" strike="noStrike" cap="none" normalizeH="0" baseline="0">
                        <a:ln>
                          <a:noFill/>
                        </a:ln>
                        <a:solidFill>
                          <a:schemeClr val="tx1"/>
                        </a:solidFill>
                        <a:effectLst/>
                        <a:latin typeface="Arial Narrow" panose="020B0606020202030204" pitchFamily="34" charset="0"/>
                      </a:endParaRPr>
                    </a:p>
                  </a:txBody>
                  <a:tcPr marL="115824" marR="1158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Narrow" panose="020B0606020202030204" pitchFamily="34" charset="0"/>
                        </a:rPr>
                        <a:t>Oct 31 </a:t>
                      </a:r>
                      <a:endParaRPr kumimoji="0" lang="en-US" sz="2000" b="1" i="0" u="none" strike="noStrike" cap="none" normalizeH="0" baseline="0" dirty="0">
                        <a:ln>
                          <a:noFill/>
                        </a:ln>
                        <a:solidFill>
                          <a:schemeClr val="tx1"/>
                        </a:solidFill>
                        <a:effectLst/>
                        <a:latin typeface="Arial Narrow" panose="020B0606020202030204" pitchFamily="34" charset="0"/>
                      </a:endParaRPr>
                    </a:p>
                  </a:txBody>
                  <a:tcPr marL="115824" marR="115824"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D8E6"/>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42161E6D-A162-439E-B79D-6C38636938CF}"/>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50</a:t>
            </a:fld>
            <a:endParaRPr lang="en-US"/>
          </a:p>
        </p:txBody>
      </p:sp>
    </p:spTree>
    <p:extLst>
      <p:ext uri="{BB962C8B-B14F-4D97-AF65-F5344CB8AC3E}">
        <p14:creationId xmlns:p14="http://schemas.microsoft.com/office/powerpoint/2010/main" val="7373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36CE12-3625-4207-8BEA-2AF0BC1C7116}"/>
              </a:ext>
            </a:extLst>
          </p:cNvPr>
          <p:cNvSpPr>
            <a:spLocks noGrp="1"/>
          </p:cNvSpPr>
          <p:nvPr>
            <p:ph type="title"/>
          </p:nvPr>
        </p:nvSpPr>
        <p:spPr/>
        <p:txBody>
          <a:bodyPr/>
          <a:lstStyle/>
          <a:p>
            <a:r>
              <a:rPr lang="en-US"/>
              <a:t>Federal Financial Reporting Requirements</a:t>
            </a:r>
          </a:p>
        </p:txBody>
      </p:sp>
      <p:sp>
        <p:nvSpPr>
          <p:cNvPr id="2" name="Content Placeholder 1">
            <a:extLst>
              <a:ext uri="{FF2B5EF4-FFF2-40B4-BE49-F238E27FC236}">
                <a16:creationId xmlns:a16="http://schemas.microsoft.com/office/drawing/2014/main" id="{F20EE698-D105-4368-8005-B849D6B334D7}"/>
              </a:ext>
            </a:extLst>
          </p:cNvPr>
          <p:cNvSpPr>
            <a:spLocks noGrp="1"/>
          </p:cNvSpPr>
          <p:nvPr>
            <p:ph idx="1"/>
          </p:nvPr>
        </p:nvSpPr>
        <p:spPr/>
        <p:txBody>
          <a:bodyPr/>
          <a:lstStyle/>
          <a:p>
            <a:r>
              <a:rPr lang="en-US"/>
              <a:t>SAA must report obligations and expenditures on a quarterly basis through the FFR (SF-425) to DHS/FEMA. </a:t>
            </a:r>
            <a:r>
              <a:rPr lang="en-US">
                <a:hlinkClick r:id="rId3"/>
              </a:rPr>
              <a:t>https://www.grants.gov/web/grants/forms/post-award-reporting-forms.html#sortby=1</a:t>
            </a:r>
            <a:endParaRPr lang="en-US"/>
          </a:p>
          <a:p>
            <a:r>
              <a:rPr lang="en-US"/>
              <a:t>The Federal Financial Report (FFR) form is available online at: SF-425 </a:t>
            </a:r>
            <a:r>
              <a:rPr lang="en-US" i="1"/>
              <a:t>OMB #4040-0014 </a:t>
            </a:r>
            <a:endParaRPr lang="en-US"/>
          </a:p>
          <a:p>
            <a:r>
              <a:rPr lang="en-US"/>
              <a:t>Recipients must file the FFR quarterly, using the Payment and Reporting System (PARS), throughout the period of performance, including partial calendar quarters, as well as for periods where no grant award activity occurs. The final FFR is due 90 days after the end of the performance period. Future awards and fund drawdowns may be withheld if these reports are delinquent, demonstrate lack of progress, or are insufficient in detail.</a:t>
            </a:r>
          </a:p>
          <a:p>
            <a:endParaRPr lang="en-US"/>
          </a:p>
        </p:txBody>
      </p:sp>
      <p:sp>
        <p:nvSpPr>
          <p:cNvPr id="4" name="Slide Number Placeholder 3">
            <a:extLst>
              <a:ext uri="{FF2B5EF4-FFF2-40B4-BE49-F238E27FC236}">
                <a16:creationId xmlns:a16="http://schemas.microsoft.com/office/drawing/2014/main" id="{1F92B2D9-DD7F-446D-AE4D-8D7F2E3F97EC}"/>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51</a:t>
            </a:fld>
            <a:endParaRPr lang="en-US"/>
          </a:p>
        </p:txBody>
      </p:sp>
    </p:spTree>
    <p:extLst>
      <p:ext uri="{BB962C8B-B14F-4D97-AF65-F5344CB8AC3E}">
        <p14:creationId xmlns:p14="http://schemas.microsoft.com/office/powerpoint/2010/main" val="1096067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6466D4-FE07-41F4-AE8C-2941710791B1}"/>
              </a:ext>
            </a:extLst>
          </p:cNvPr>
          <p:cNvSpPr>
            <a:spLocks noGrp="1"/>
          </p:cNvSpPr>
          <p:nvPr>
            <p:ph type="title"/>
          </p:nvPr>
        </p:nvSpPr>
        <p:spPr/>
        <p:txBody>
          <a:bodyPr/>
          <a:lstStyle/>
          <a:p>
            <a:r>
              <a:rPr lang="en-US"/>
              <a:t>Extensions and Amendments</a:t>
            </a:r>
          </a:p>
        </p:txBody>
      </p:sp>
      <p:sp>
        <p:nvSpPr>
          <p:cNvPr id="4" name="Slide Number Placeholder 3">
            <a:extLst>
              <a:ext uri="{FF2B5EF4-FFF2-40B4-BE49-F238E27FC236}">
                <a16:creationId xmlns:a16="http://schemas.microsoft.com/office/drawing/2014/main" id="{5708E9F8-5060-435C-9650-95A0038754D2}"/>
              </a:ext>
              <a:ext uri="{C183D7F6-B498-43B3-948B-1728B52AA6E4}">
                <adec:decorative xmlns:adec="http://schemas.microsoft.com/office/drawing/2017/decorative" val="1"/>
              </a:ext>
            </a:extLst>
          </p:cNvPr>
          <p:cNvSpPr>
            <a:spLocks noGrp="1"/>
          </p:cNvSpPr>
          <p:nvPr>
            <p:ph type="sldNum" sz="quarter" idx="4294967295"/>
          </p:nvPr>
        </p:nvSpPr>
        <p:spPr>
          <a:xfrm>
            <a:off x="12192000" y="6356350"/>
            <a:ext cx="914400" cy="365125"/>
          </a:xfrm>
        </p:spPr>
        <p:txBody>
          <a:bodyPr/>
          <a:lstStyle/>
          <a:p>
            <a:fld id="{8FCC257D-A786-9244-9E17-CE618C8B9275}" type="slidenum">
              <a:rPr lang="en-US" smtClean="0"/>
              <a:pPr/>
              <a:t>52</a:t>
            </a:fld>
            <a:endParaRPr lang="en-US"/>
          </a:p>
        </p:txBody>
      </p:sp>
    </p:spTree>
    <p:extLst>
      <p:ext uri="{BB962C8B-B14F-4D97-AF65-F5344CB8AC3E}">
        <p14:creationId xmlns:p14="http://schemas.microsoft.com/office/powerpoint/2010/main" val="2952921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7C682-8C93-4EF4-95A6-2D286C8BF53E}"/>
              </a:ext>
            </a:extLst>
          </p:cNvPr>
          <p:cNvSpPr>
            <a:spLocks noGrp="1"/>
          </p:cNvSpPr>
          <p:nvPr>
            <p:ph type="title"/>
          </p:nvPr>
        </p:nvSpPr>
        <p:spPr>
          <a:xfrm>
            <a:off x="738189" y="452440"/>
            <a:ext cx="10715627" cy="743347"/>
          </a:xfrm>
        </p:spPr>
        <p:txBody>
          <a:bodyPr anchor="ctr">
            <a:normAutofit/>
          </a:bodyPr>
          <a:lstStyle/>
          <a:p>
            <a:r>
              <a:rPr lang="en-US"/>
              <a:t>Amendments = Change</a:t>
            </a:r>
          </a:p>
        </p:txBody>
      </p:sp>
      <p:sp>
        <p:nvSpPr>
          <p:cNvPr id="5" name="Content Placeholder 4">
            <a:extLst>
              <a:ext uri="{FF2B5EF4-FFF2-40B4-BE49-F238E27FC236}">
                <a16:creationId xmlns:a16="http://schemas.microsoft.com/office/drawing/2014/main" id="{9ADFDC47-BF84-4B26-9069-439048D78D67}"/>
              </a:ext>
            </a:extLst>
          </p:cNvPr>
          <p:cNvSpPr>
            <a:spLocks noGrp="1"/>
          </p:cNvSpPr>
          <p:nvPr>
            <p:ph sz="half" idx="1"/>
          </p:nvPr>
        </p:nvSpPr>
        <p:spPr>
          <a:xfrm>
            <a:off x="726018" y="1549400"/>
            <a:ext cx="5268383" cy="3994150"/>
          </a:xfrm>
        </p:spPr>
        <p:txBody>
          <a:bodyPr>
            <a:normAutofit/>
          </a:bodyPr>
          <a:lstStyle/>
          <a:p>
            <a:pPr>
              <a:spcBef>
                <a:spcPts val="600"/>
              </a:spcBef>
            </a:pPr>
            <a:r>
              <a:rPr lang="en-US"/>
              <a:t>An amendment is a formal written change to the award that typically requires prior written approval from FEMA in accordance with 2 CFR Part 200.</a:t>
            </a:r>
          </a:p>
          <a:p>
            <a:pPr>
              <a:spcBef>
                <a:spcPts val="600"/>
              </a:spcBef>
            </a:pPr>
            <a:r>
              <a:rPr lang="en-US"/>
              <a:t>Amendments are covered in 2 CFR 200.308.</a:t>
            </a:r>
          </a:p>
          <a:p>
            <a:endParaRPr lang="en-US"/>
          </a:p>
        </p:txBody>
      </p:sp>
      <p:pic>
        <p:nvPicPr>
          <p:cNvPr id="7" name="Picture 2">
            <a:extLst>
              <a:ext uri="{FF2B5EF4-FFF2-40B4-BE49-F238E27FC236}">
                <a16:creationId xmlns:a16="http://schemas.microsoft.com/office/drawing/2014/main" id="{AC3393D2-4BDE-4385-B7D8-73AC878C555C}"/>
              </a:ext>
              <a:ext uri="{C183D7F6-B498-43B3-948B-1728B52AA6E4}">
                <adec:decorative xmlns:adec="http://schemas.microsoft.com/office/drawing/2017/decorative" val="1"/>
              </a:ext>
            </a:extLst>
          </p:cNvPr>
          <p:cNvPicPr>
            <a:picLocks noChangeAspect="1" noChangeArrowheads="1"/>
          </p:cNvPicPr>
          <p:nvPr/>
        </p:nvPicPr>
        <p:blipFill>
          <a:blip r:embed="rId3" cstate="print"/>
          <a:srcRect l="14375" t="14844" r="14375" b="16406"/>
          <a:stretch>
            <a:fillRect/>
          </a:stretch>
        </p:blipFill>
        <p:spPr bwMode="auto">
          <a:xfrm>
            <a:off x="6361088" y="1549400"/>
            <a:ext cx="5174243" cy="3994150"/>
          </a:xfrm>
          <a:prstGeom prst="rect">
            <a:avLst/>
          </a:prstGeom>
          <a:noFill/>
        </p:spPr>
      </p:pic>
      <p:sp>
        <p:nvSpPr>
          <p:cNvPr id="12" name="Footer Placeholder 4">
            <a:extLst>
              <a:ext uri="{FF2B5EF4-FFF2-40B4-BE49-F238E27FC236}">
                <a16:creationId xmlns:a16="http://schemas.microsoft.com/office/drawing/2014/main" id="{A0439A5B-562B-4088-AF8A-FD7E227B887D}"/>
              </a:ext>
              <a:ext uri="{C183D7F6-B498-43B3-948B-1728B52AA6E4}">
                <adec:decorative xmlns:adec="http://schemas.microsoft.com/office/drawing/2017/decorative" val="1"/>
              </a:ext>
            </a:extLst>
          </p:cNvPr>
          <p:cNvSpPr>
            <a:spLocks noGrp="1"/>
          </p:cNvSpPr>
          <p:nvPr>
            <p:ph type="ftr" sz="quarter" idx="11"/>
          </p:nvPr>
        </p:nvSpPr>
        <p:spPr>
          <a:xfrm>
            <a:off x="6096000" y="6173791"/>
            <a:ext cx="4443413" cy="365125"/>
          </a:xfrm>
        </p:spPr>
        <p:txBody>
          <a:bodyPr/>
          <a:lstStyle/>
          <a:p>
            <a:pPr>
              <a:spcAft>
                <a:spcPts val="600"/>
              </a:spcAft>
            </a:pPr>
            <a:r>
              <a:rPr lang="en-US"/>
              <a:t>Federal Emergency Management Agency</a:t>
            </a:r>
          </a:p>
        </p:txBody>
      </p:sp>
      <p:sp>
        <p:nvSpPr>
          <p:cNvPr id="14" name="Slide Number Placeholder 5">
            <a:extLst>
              <a:ext uri="{FF2B5EF4-FFF2-40B4-BE49-F238E27FC236}">
                <a16:creationId xmlns:a16="http://schemas.microsoft.com/office/drawing/2014/main" id="{BD5D1BF1-40C6-457E-991E-4836CC1BB8BD}"/>
              </a:ext>
              <a:ext uri="{C183D7F6-B498-43B3-948B-1728B52AA6E4}">
                <adec:decorative xmlns:adec="http://schemas.microsoft.com/office/drawing/2017/decorative" val="1"/>
              </a:ext>
            </a:extLst>
          </p:cNvPr>
          <p:cNvSpPr>
            <a:spLocks noGrp="1"/>
          </p:cNvSpPr>
          <p:nvPr>
            <p:ph type="sldNum" sz="quarter" idx="12"/>
          </p:nvPr>
        </p:nvSpPr>
        <p:spPr>
          <a:xfrm>
            <a:off x="10539413" y="6173791"/>
            <a:ext cx="914403" cy="365125"/>
          </a:xfrm>
        </p:spPr>
        <p:txBody>
          <a:bodyPr/>
          <a:lstStyle/>
          <a:p>
            <a:pPr>
              <a:spcAft>
                <a:spcPts val="600"/>
              </a:spcAft>
            </a:pPr>
            <a:fld id="{8FCC257D-A786-9244-9E17-CE618C8B9275}" type="slidenum">
              <a:rPr lang="en-US" smtClean="0"/>
              <a:pPr>
                <a:spcAft>
                  <a:spcPts val="600"/>
                </a:spcAft>
              </a:pPr>
              <a:t>53</a:t>
            </a:fld>
            <a:endParaRPr lang="en-US"/>
          </a:p>
        </p:txBody>
      </p:sp>
    </p:spTree>
    <p:extLst>
      <p:ext uri="{BB962C8B-B14F-4D97-AF65-F5344CB8AC3E}">
        <p14:creationId xmlns:p14="http://schemas.microsoft.com/office/powerpoint/2010/main" val="3536474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28C5E-25DB-4276-B3A1-458C0D735CB4}"/>
              </a:ext>
            </a:extLst>
          </p:cNvPr>
          <p:cNvSpPr>
            <a:spLocks noGrp="1"/>
          </p:cNvSpPr>
          <p:nvPr>
            <p:ph type="title"/>
          </p:nvPr>
        </p:nvSpPr>
        <p:spPr/>
        <p:txBody>
          <a:bodyPr/>
          <a:lstStyle/>
          <a:p>
            <a:r>
              <a:rPr lang="en-US"/>
              <a:t>Extensions</a:t>
            </a:r>
          </a:p>
        </p:txBody>
      </p:sp>
      <p:sp>
        <p:nvSpPr>
          <p:cNvPr id="8" name="Content Placeholder 7">
            <a:extLst>
              <a:ext uri="{FF2B5EF4-FFF2-40B4-BE49-F238E27FC236}">
                <a16:creationId xmlns:a16="http://schemas.microsoft.com/office/drawing/2014/main" id="{EAE78233-5985-4943-BD62-86C7BAD53441}"/>
              </a:ext>
            </a:extLst>
          </p:cNvPr>
          <p:cNvSpPr>
            <a:spLocks noGrp="1"/>
          </p:cNvSpPr>
          <p:nvPr>
            <p:ph sz="half" idx="1"/>
          </p:nvPr>
        </p:nvSpPr>
        <p:spPr>
          <a:xfrm>
            <a:off x="726019" y="1549400"/>
            <a:ext cx="4284132" cy="3994150"/>
          </a:xfrm>
        </p:spPr>
        <p:txBody>
          <a:bodyPr/>
          <a:lstStyle/>
          <a:p>
            <a:r>
              <a:rPr lang="en-US"/>
              <a:t>Extensions to the period of performance under this program are allowed on case-by-case basis.</a:t>
            </a:r>
          </a:p>
          <a:p>
            <a:r>
              <a:rPr lang="en-US"/>
              <a:t>Applicants must submit extension requests within sixty (60) calendar days prior to the period of performance end date</a:t>
            </a:r>
          </a:p>
          <a:p>
            <a:r>
              <a:rPr lang="en-US"/>
              <a:t>Written requests to the FEMA/ Federal Insurance and Mitigation Administration, Risk Management Directorate</a:t>
            </a:r>
          </a:p>
          <a:p>
            <a:endParaRPr lang="en-US"/>
          </a:p>
        </p:txBody>
      </p:sp>
      <p:sp>
        <p:nvSpPr>
          <p:cNvPr id="9" name="Content Placeholder 8">
            <a:extLst>
              <a:ext uri="{FF2B5EF4-FFF2-40B4-BE49-F238E27FC236}">
                <a16:creationId xmlns:a16="http://schemas.microsoft.com/office/drawing/2014/main" id="{96217A02-5420-431F-8CC3-8DD31BD3F3F9}"/>
              </a:ext>
            </a:extLst>
          </p:cNvPr>
          <p:cNvSpPr>
            <a:spLocks noGrp="1"/>
          </p:cNvSpPr>
          <p:nvPr>
            <p:ph sz="half" idx="2"/>
          </p:nvPr>
        </p:nvSpPr>
        <p:spPr>
          <a:xfrm>
            <a:off x="5162550" y="1500192"/>
            <a:ext cx="6648450" cy="4856161"/>
          </a:xfrm>
        </p:spPr>
        <p:txBody>
          <a:bodyPr>
            <a:normAutofit fontScale="92500" lnSpcReduction="20000"/>
          </a:bodyPr>
          <a:lstStyle/>
          <a:p>
            <a:pPr marL="228600" lvl="1" indent="-228600">
              <a:lnSpc>
                <a:spcPct val="120000"/>
              </a:lnSpc>
              <a:spcBef>
                <a:spcPts val="800"/>
              </a:spcBef>
              <a:buFont typeface="+mj-lt"/>
              <a:buAutoNum type="arabicPeriod"/>
            </a:pPr>
            <a:r>
              <a:rPr lang="en-US" sz="1500"/>
              <a:t>Grant Program, Grant Year, and award number; </a:t>
            </a:r>
          </a:p>
          <a:p>
            <a:pPr marL="228600" lvl="1" indent="-228600">
              <a:lnSpc>
                <a:spcPct val="120000"/>
              </a:lnSpc>
              <a:spcBef>
                <a:spcPts val="800"/>
              </a:spcBef>
              <a:buFont typeface="+mj-lt"/>
              <a:buAutoNum type="arabicPeriod"/>
            </a:pPr>
            <a:r>
              <a:rPr lang="en-US" sz="1500"/>
              <a:t>Reason for extension – this must include details of the legal, policy, or operational challenges being experienced that prevent the final outlay of awarded funds by the applicable deadline. The reason must also be of significant extenuating circumstances (e.g. local flooding disaster); </a:t>
            </a:r>
          </a:p>
          <a:p>
            <a:pPr marL="228600" lvl="1" indent="-228600">
              <a:lnSpc>
                <a:spcPct val="120000"/>
              </a:lnSpc>
              <a:spcBef>
                <a:spcPts val="800"/>
              </a:spcBef>
              <a:buFont typeface="+mj-lt"/>
              <a:buAutoNum type="arabicPeriod"/>
            </a:pPr>
            <a:r>
              <a:rPr lang="en-US" sz="1500"/>
              <a:t>Current status of the activity/activities; </a:t>
            </a:r>
          </a:p>
          <a:p>
            <a:pPr marL="228600" lvl="1" indent="-228600">
              <a:lnSpc>
                <a:spcPct val="120000"/>
              </a:lnSpc>
              <a:spcBef>
                <a:spcPts val="800"/>
              </a:spcBef>
              <a:buFont typeface="+mj-lt"/>
              <a:buAutoNum type="arabicPeriod"/>
            </a:pPr>
            <a:r>
              <a:rPr lang="en-US" sz="1500"/>
              <a:t>Approved period of performance termination date and new project completion date (New recommended POP); </a:t>
            </a:r>
          </a:p>
          <a:p>
            <a:pPr marL="228600" lvl="1" indent="-228600">
              <a:lnSpc>
                <a:spcPct val="120000"/>
              </a:lnSpc>
              <a:spcBef>
                <a:spcPts val="800"/>
              </a:spcBef>
              <a:buFont typeface="+mj-lt"/>
              <a:buAutoNum type="arabicPeriod"/>
            </a:pPr>
            <a:r>
              <a:rPr lang="en-US" sz="1500"/>
              <a:t>Amount of funds drawn down to date; </a:t>
            </a:r>
          </a:p>
          <a:p>
            <a:pPr marL="228600" lvl="1" indent="-228600">
              <a:lnSpc>
                <a:spcPct val="120000"/>
              </a:lnSpc>
              <a:spcBef>
                <a:spcPts val="800"/>
              </a:spcBef>
              <a:buFont typeface="+mj-lt"/>
              <a:buAutoNum type="arabicPeriod"/>
            </a:pPr>
            <a:r>
              <a:rPr lang="en-US" sz="1500"/>
              <a:t>Remaining available funds; </a:t>
            </a:r>
          </a:p>
          <a:p>
            <a:pPr marL="228600" lvl="1" indent="-228600">
              <a:lnSpc>
                <a:spcPct val="120000"/>
              </a:lnSpc>
              <a:spcBef>
                <a:spcPts val="800"/>
              </a:spcBef>
              <a:buFont typeface="+mj-lt"/>
              <a:buAutoNum type="arabicPeriod"/>
            </a:pPr>
            <a:r>
              <a:rPr lang="en-US" sz="1500"/>
              <a:t>Revised delineated budget outlining how remaining federal grant funds will be expended by approved task; </a:t>
            </a:r>
          </a:p>
          <a:p>
            <a:pPr marL="228600" lvl="1" indent="-228600">
              <a:lnSpc>
                <a:spcPct val="120000"/>
              </a:lnSpc>
              <a:spcBef>
                <a:spcPts val="800"/>
              </a:spcBef>
              <a:buFont typeface="+mj-lt"/>
              <a:buAutoNum type="arabicPeriod"/>
            </a:pPr>
            <a:r>
              <a:rPr lang="en-US" sz="1500"/>
              <a:t>Plan for completion including milestones and timeframes for achieving each milestone and the position/person responsible for implementing the plan for completion; and </a:t>
            </a:r>
          </a:p>
          <a:p>
            <a:pPr marL="228600" lvl="1" indent="-228600">
              <a:lnSpc>
                <a:spcPct val="120000"/>
              </a:lnSpc>
              <a:spcBef>
                <a:spcPts val="800"/>
              </a:spcBef>
              <a:buFont typeface="+mj-lt"/>
              <a:buAutoNum type="arabicPeriod"/>
            </a:pPr>
            <a:r>
              <a:rPr lang="en-US" sz="1500"/>
              <a:t>Certification that the activity/activities will be completed within the extended period of performance without any modification to the original Statement of Work approved by FEMA. </a:t>
            </a:r>
          </a:p>
          <a:p>
            <a:endParaRPr lang="en-US" sz="1100"/>
          </a:p>
        </p:txBody>
      </p:sp>
      <p:sp>
        <p:nvSpPr>
          <p:cNvPr id="5" name="Footer Placeholder 4">
            <a:extLst>
              <a:ext uri="{FF2B5EF4-FFF2-40B4-BE49-F238E27FC236}">
                <a16:creationId xmlns:a16="http://schemas.microsoft.com/office/drawing/2014/main" id="{384FCB27-D97A-4BCF-9CF5-9B89DF6A766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261DFA5A-3A15-49B6-8EBD-34DB1BEFDE70}"/>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54</a:t>
            </a:fld>
            <a:endParaRPr lang="en-US"/>
          </a:p>
        </p:txBody>
      </p:sp>
    </p:spTree>
    <p:extLst>
      <p:ext uri="{BB962C8B-B14F-4D97-AF65-F5344CB8AC3E}">
        <p14:creationId xmlns:p14="http://schemas.microsoft.com/office/powerpoint/2010/main" val="942532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734134-3905-480A-9066-AB9D315CA4C0}"/>
              </a:ext>
            </a:extLst>
          </p:cNvPr>
          <p:cNvSpPr>
            <a:spLocks noGrp="1"/>
          </p:cNvSpPr>
          <p:nvPr>
            <p:ph type="title"/>
          </p:nvPr>
        </p:nvSpPr>
        <p:spPr/>
        <p:txBody>
          <a:bodyPr/>
          <a:lstStyle/>
          <a:p>
            <a:r>
              <a:rPr lang="en-US"/>
              <a:t>Monitoring and Site Visit</a:t>
            </a:r>
          </a:p>
        </p:txBody>
      </p:sp>
      <p:sp>
        <p:nvSpPr>
          <p:cNvPr id="8" name="Content Placeholder 7">
            <a:extLst>
              <a:ext uri="{FF2B5EF4-FFF2-40B4-BE49-F238E27FC236}">
                <a16:creationId xmlns:a16="http://schemas.microsoft.com/office/drawing/2014/main" id="{64BAC437-840C-4FBC-B196-87E0153F67AD}"/>
              </a:ext>
            </a:extLst>
          </p:cNvPr>
          <p:cNvSpPr>
            <a:spLocks noGrp="1"/>
          </p:cNvSpPr>
          <p:nvPr>
            <p:ph idx="1"/>
          </p:nvPr>
        </p:nvSpPr>
        <p:spPr/>
        <p:txBody>
          <a:bodyPr/>
          <a:lstStyle/>
          <a:p>
            <a:pPr marL="0" indent="0">
              <a:buNone/>
            </a:pPr>
            <a:r>
              <a:rPr lang="en-US"/>
              <a:t>Per 2 C.F.R. § 200.336</a:t>
            </a:r>
          </a:p>
          <a:p>
            <a:r>
              <a:rPr lang="en-US"/>
              <a:t>DHS/FEMA has the right, to make site visits to review project accomplishments and management control systems </a:t>
            </a:r>
          </a:p>
          <a:p>
            <a:r>
              <a:rPr lang="en-US"/>
              <a:t>Provides technical assistance as needed</a:t>
            </a:r>
          </a:p>
          <a:p>
            <a:pPr marL="0" indent="0">
              <a:buNone/>
            </a:pPr>
            <a:r>
              <a:rPr lang="en-US"/>
              <a:t>During site visits</a:t>
            </a:r>
          </a:p>
          <a:p>
            <a:r>
              <a:rPr lang="en-US"/>
              <a:t>Grant recipient files and records related to the grant award are reviewed</a:t>
            </a:r>
          </a:p>
          <a:p>
            <a:r>
              <a:rPr lang="en-US"/>
              <a:t>Interview the organization’s staff and contractors </a:t>
            </a:r>
          </a:p>
          <a:p>
            <a:r>
              <a:rPr lang="en-US"/>
              <a:t>Recipients must respond in a timely and accurate manner to DHS/FEMA requests for information relating to the grant program</a:t>
            </a:r>
            <a:r>
              <a:rPr lang="en-US" b="1"/>
              <a:t>. </a:t>
            </a:r>
            <a:endParaRPr lang="en-US"/>
          </a:p>
          <a:p>
            <a:endParaRPr lang="en-US"/>
          </a:p>
        </p:txBody>
      </p:sp>
      <p:sp>
        <p:nvSpPr>
          <p:cNvPr id="6" name="Slide Number Placeholder 5">
            <a:extLst>
              <a:ext uri="{FF2B5EF4-FFF2-40B4-BE49-F238E27FC236}">
                <a16:creationId xmlns:a16="http://schemas.microsoft.com/office/drawing/2014/main" id="{856DFC82-3A25-4366-B195-916D287213F7}"/>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55</a:t>
            </a:fld>
            <a:endParaRPr lang="en-US"/>
          </a:p>
        </p:txBody>
      </p:sp>
    </p:spTree>
    <p:extLst>
      <p:ext uri="{BB962C8B-B14F-4D97-AF65-F5344CB8AC3E}">
        <p14:creationId xmlns:p14="http://schemas.microsoft.com/office/powerpoint/2010/main" val="510929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428B2-8D16-46AB-A25D-56059983B473}"/>
              </a:ext>
            </a:extLst>
          </p:cNvPr>
          <p:cNvSpPr>
            <a:spLocks noGrp="1"/>
          </p:cNvSpPr>
          <p:nvPr>
            <p:ph type="title"/>
          </p:nvPr>
        </p:nvSpPr>
        <p:spPr/>
        <p:txBody>
          <a:bodyPr/>
          <a:lstStyle/>
          <a:p>
            <a:r>
              <a:rPr lang="en-US"/>
              <a:t>Closeout Requirements</a:t>
            </a:r>
          </a:p>
        </p:txBody>
      </p:sp>
      <p:sp>
        <p:nvSpPr>
          <p:cNvPr id="2" name="Content Placeholder 1">
            <a:extLst>
              <a:ext uri="{FF2B5EF4-FFF2-40B4-BE49-F238E27FC236}">
                <a16:creationId xmlns:a16="http://schemas.microsoft.com/office/drawing/2014/main" id="{663AA008-E7DC-41C3-A3B3-2EAF2A81E6AD}"/>
              </a:ext>
            </a:extLst>
          </p:cNvPr>
          <p:cNvSpPr>
            <a:spLocks noGrp="1"/>
          </p:cNvSpPr>
          <p:nvPr>
            <p:ph idx="1"/>
          </p:nvPr>
        </p:nvSpPr>
        <p:spPr/>
        <p:txBody>
          <a:bodyPr>
            <a:normAutofit/>
          </a:bodyPr>
          <a:lstStyle/>
          <a:p>
            <a:pPr marL="0" indent="0">
              <a:buNone/>
            </a:pPr>
            <a:r>
              <a:rPr lang="en-US"/>
              <a:t>Within 90 days after the end of the period of performance, or after an amendment has been issued to close out a grant, recipients must submit the following: </a:t>
            </a:r>
          </a:p>
          <a:p>
            <a:r>
              <a:rPr lang="en-US"/>
              <a:t>1) The final Federal Financial Report (FFR)</a:t>
            </a:r>
          </a:p>
          <a:p>
            <a:r>
              <a:rPr lang="en-US"/>
              <a:t>2) The final progress report detailing separately AA &amp; IIJA accomplishments; </a:t>
            </a:r>
          </a:p>
          <a:p>
            <a:pPr lvl="1"/>
            <a:r>
              <a:rPr lang="en-US"/>
              <a:t>A qualitative narrative summary of the impact of those accomplishments throughout the period of performance to align with performance metric </a:t>
            </a:r>
          </a:p>
          <a:p>
            <a:pPr lvl="1"/>
            <a:r>
              <a:rPr lang="en-US"/>
              <a:t>Other documents required by this NOFO, terms and conditions of the award, or other DHS/FEMA guidance. </a:t>
            </a:r>
            <a:endParaRPr lang="en-US" sz="1300"/>
          </a:p>
          <a:p>
            <a:r>
              <a:rPr lang="en-US"/>
              <a:t>If applicable, an inventory of all construction projects that used funds from this program must be reported with the final progress report. </a:t>
            </a:r>
          </a:p>
          <a:p>
            <a:endParaRPr lang="en-US"/>
          </a:p>
        </p:txBody>
      </p:sp>
      <p:sp>
        <p:nvSpPr>
          <p:cNvPr id="4" name="Slide Number Placeholder 3">
            <a:extLst>
              <a:ext uri="{FF2B5EF4-FFF2-40B4-BE49-F238E27FC236}">
                <a16:creationId xmlns:a16="http://schemas.microsoft.com/office/drawing/2014/main" id="{97ED8345-0CB9-499F-A9CF-8C2076B7A2D2}"/>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56</a:t>
            </a:fld>
            <a:endParaRPr lang="en-US"/>
          </a:p>
        </p:txBody>
      </p:sp>
    </p:spTree>
    <p:extLst>
      <p:ext uri="{BB962C8B-B14F-4D97-AF65-F5344CB8AC3E}">
        <p14:creationId xmlns:p14="http://schemas.microsoft.com/office/powerpoint/2010/main" val="1024534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E16A4-33F4-44F0-B8DD-147CF299505C}"/>
              </a:ext>
            </a:extLst>
          </p:cNvPr>
          <p:cNvSpPr>
            <a:spLocks noGrp="1"/>
          </p:cNvSpPr>
          <p:nvPr>
            <p:ph type="title"/>
          </p:nvPr>
        </p:nvSpPr>
        <p:spPr/>
        <p:txBody>
          <a:bodyPr/>
          <a:lstStyle/>
          <a:p>
            <a:r>
              <a:rPr lang="en-US"/>
              <a:t>Subawards Closeout</a:t>
            </a:r>
          </a:p>
        </p:txBody>
      </p:sp>
      <p:sp>
        <p:nvSpPr>
          <p:cNvPr id="2" name="Content Placeholder 1">
            <a:extLst>
              <a:ext uri="{FF2B5EF4-FFF2-40B4-BE49-F238E27FC236}">
                <a16:creationId xmlns:a16="http://schemas.microsoft.com/office/drawing/2014/main" id="{C4F35C7A-EC28-4AA4-BE3B-060B1716F27D}"/>
              </a:ext>
            </a:extLst>
          </p:cNvPr>
          <p:cNvSpPr>
            <a:spLocks noGrp="1"/>
          </p:cNvSpPr>
          <p:nvPr>
            <p:ph sz="half" idx="2"/>
          </p:nvPr>
        </p:nvSpPr>
        <p:spPr/>
        <p:txBody>
          <a:bodyPr/>
          <a:lstStyle/>
          <a:p>
            <a:r>
              <a:rPr lang="en-US"/>
              <a:t>An SAA that issues subawards to a subrecipient is responsible for closing out those subawards as described in 2 C.F.R. § 200.343. </a:t>
            </a:r>
          </a:p>
          <a:p>
            <a:r>
              <a:rPr lang="en-US"/>
              <a:t>SAA acting as pass-through entities must ensure complete closeout of  subawards in time to submit all necessary documentation and information to DHS/FEMA during the closeout of their prime grant award. </a:t>
            </a:r>
          </a:p>
          <a:p>
            <a:endParaRPr lang="en-US"/>
          </a:p>
        </p:txBody>
      </p:sp>
      <p:sp>
        <p:nvSpPr>
          <p:cNvPr id="4" name="Slide Number Placeholder 3">
            <a:extLst>
              <a:ext uri="{FF2B5EF4-FFF2-40B4-BE49-F238E27FC236}">
                <a16:creationId xmlns:a16="http://schemas.microsoft.com/office/drawing/2014/main" id="{2E01BD1F-D059-40D0-BD37-6C7389784349}"/>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57</a:t>
            </a:fld>
            <a:endParaRPr lang="en-US"/>
          </a:p>
        </p:txBody>
      </p:sp>
      <p:sp>
        <p:nvSpPr>
          <p:cNvPr id="5" name="Footer Placeholder 4">
            <a:extLst>
              <a:ext uri="{FF2B5EF4-FFF2-40B4-BE49-F238E27FC236}">
                <a16:creationId xmlns:a16="http://schemas.microsoft.com/office/drawing/2014/main" id="{0F756D67-9F87-4795-B3AA-52FC1CB63D90}"/>
              </a:ext>
              <a:ext uri="{C183D7F6-B498-43B3-948B-1728B52AA6E4}">
                <adec:decorative xmlns:adec="http://schemas.microsoft.com/office/drawing/2017/decorative" val="1"/>
              </a:ext>
            </a:extLst>
          </p:cNvPr>
          <p:cNvSpPr>
            <a:spLocks noGrp="1"/>
          </p:cNvSpPr>
          <p:nvPr>
            <p:ph type="ftr" sz="quarter" idx="11"/>
          </p:nvPr>
        </p:nvSpPr>
        <p:spPr>
          <a:xfrm>
            <a:off x="6587490" y="6299521"/>
            <a:ext cx="4443413" cy="365125"/>
          </a:xfrm>
        </p:spPr>
        <p:txBody>
          <a:bodyPr/>
          <a:lstStyle/>
          <a:p>
            <a:r>
              <a:rPr lang="en-US"/>
              <a:t>Federal Emergency Management Agency</a:t>
            </a:r>
          </a:p>
        </p:txBody>
      </p:sp>
    </p:spTree>
    <p:extLst>
      <p:ext uri="{BB962C8B-B14F-4D97-AF65-F5344CB8AC3E}">
        <p14:creationId xmlns:p14="http://schemas.microsoft.com/office/powerpoint/2010/main" val="2140074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60C2A-E7DF-42A7-9F5F-607100B04669}"/>
              </a:ext>
            </a:extLst>
          </p:cNvPr>
          <p:cNvSpPr>
            <a:spLocks noGrp="1"/>
          </p:cNvSpPr>
          <p:nvPr>
            <p:ph type="title"/>
          </p:nvPr>
        </p:nvSpPr>
        <p:spPr/>
        <p:txBody>
          <a:bodyPr/>
          <a:lstStyle/>
          <a:p>
            <a:r>
              <a:rPr lang="en-US"/>
              <a:t>Know Your Points of Contact</a:t>
            </a:r>
          </a:p>
        </p:txBody>
      </p:sp>
      <p:sp>
        <p:nvSpPr>
          <p:cNvPr id="2" name="Content Placeholder 1">
            <a:extLst>
              <a:ext uri="{FF2B5EF4-FFF2-40B4-BE49-F238E27FC236}">
                <a16:creationId xmlns:a16="http://schemas.microsoft.com/office/drawing/2014/main" id="{7AC18598-D1D2-4214-9D7D-CC8981DFFDEA}"/>
              </a:ext>
            </a:extLst>
          </p:cNvPr>
          <p:cNvSpPr>
            <a:spLocks noGrp="1"/>
          </p:cNvSpPr>
          <p:nvPr>
            <p:ph sz="half" idx="1"/>
          </p:nvPr>
        </p:nvSpPr>
        <p:spPr/>
        <p:txBody>
          <a:bodyPr/>
          <a:lstStyle/>
          <a:p>
            <a:r>
              <a:rPr lang="en-US" b="1"/>
              <a:t>Program Officer</a:t>
            </a:r>
            <a:r>
              <a:rPr lang="en-US"/>
              <a:t>- Conducts all programmatic pre-award, award and post-award activity. Reviews programmatic reports and project activity. </a:t>
            </a:r>
          </a:p>
          <a:p>
            <a:endParaRPr lang="en-US" b="1"/>
          </a:p>
          <a:p>
            <a:r>
              <a:rPr lang="en-US" b="1"/>
              <a:t>HQ Grants Management Specialist </a:t>
            </a:r>
            <a:r>
              <a:rPr lang="en-US"/>
              <a:t>- Conducts all financial pre-award and post-award grant administrative functions.</a:t>
            </a:r>
          </a:p>
          <a:p>
            <a:endParaRPr lang="en-US"/>
          </a:p>
        </p:txBody>
      </p:sp>
      <p:sp>
        <p:nvSpPr>
          <p:cNvPr id="5" name="Footer Placeholder 4">
            <a:extLst>
              <a:ext uri="{FF2B5EF4-FFF2-40B4-BE49-F238E27FC236}">
                <a16:creationId xmlns:a16="http://schemas.microsoft.com/office/drawing/2014/main" id="{DAA5C84E-A2A0-4328-8025-EE6586BC6B64}"/>
              </a:ext>
              <a:ext uri="{C183D7F6-B498-43B3-948B-1728B52AA6E4}">
                <adec:decorative xmlns:adec="http://schemas.microsoft.com/office/drawing/2017/decorative" val="1"/>
              </a:ext>
            </a:extLst>
          </p:cNvPr>
          <p:cNvSpPr>
            <a:spLocks noGrp="1"/>
          </p:cNvSpPr>
          <p:nvPr>
            <p:ph type="ftr" sz="quarter" idx="11"/>
          </p:nvPr>
        </p:nvSpPr>
        <p:spPr>
          <a:xfrm>
            <a:off x="6587490" y="6299521"/>
            <a:ext cx="4443413" cy="365125"/>
          </a:xfrm>
        </p:spPr>
        <p:txBody>
          <a:bodyPr/>
          <a:lstStyle/>
          <a:p>
            <a:r>
              <a:rPr lang="en-US"/>
              <a:t>Federal Emergency Management Agency</a:t>
            </a:r>
          </a:p>
        </p:txBody>
      </p:sp>
      <p:sp>
        <p:nvSpPr>
          <p:cNvPr id="4" name="Slide Number Placeholder 3">
            <a:extLst>
              <a:ext uri="{FF2B5EF4-FFF2-40B4-BE49-F238E27FC236}">
                <a16:creationId xmlns:a16="http://schemas.microsoft.com/office/drawing/2014/main" id="{AE52FD44-44C6-414B-BAB1-8711A23A8AF3}"/>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58</a:t>
            </a:fld>
            <a:endParaRPr lang="en-US"/>
          </a:p>
        </p:txBody>
      </p:sp>
    </p:spTree>
    <p:extLst>
      <p:ext uri="{BB962C8B-B14F-4D97-AF65-F5344CB8AC3E}">
        <p14:creationId xmlns:p14="http://schemas.microsoft.com/office/powerpoint/2010/main" val="2583755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8FCF-B36E-45D1-A52A-8A125B1DE6BD}"/>
              </a:ext>
            </a:extLst>
          </p:cNvPr>
          <p:cNvSpPr>
            <a:spLocks noGrp="1"/>
          </p:cNvSpPr>
          <p:nvPr>
            <p:ph type="title"/>
          </p:nvPr>
        </p:nvSpPr>
        <p:spPr/>
        <p:txBody>
          <a:bodyPr/>
          <a:lstStyle/>
          <a:p>
            <a:r>
              <a:rPr lang="en-US">
                <a:solidFill>
                  <a:schemeClr val="tx2"/>
                </a:solidFill>
              </a:rPr>
              <a:t>Closing</a:t>
            </a:r>
          </a:p>
        </p:txBody>
      </p:sp>
      <p:pic>
        <p:nvPicPr>
          <p:cNvPr id="5" name="Picture 4" descr="FEMA logo">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3530600" y="3954254"/>
            <a:ext cx="4584700" cy="1633746"/>
          </a:xfrm>
          <a:prstGeom prst="rect">
            <a:avLst/>
          </a:prstGeom>
        </p:spPr>
      </p:pic>
    </p:spTree>
    <p:extLst>
      <p:ext uri="{BB962C8B-B14F-4D97-AF65-F5344CB8AC3E}">
        <p14:creationId xmlns:p14="http://schemas.microsoft.com/office/powerpoint/2010/main" val="344238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DF4479-ACD2-4C94-AC60-167760BE3AD6}"/>
              </a:ext>
            </a:extLst>
          </p:cNvPr>
          <p:cNvSpPr>
            <a:spLocks noGrp="1"/>
          </p:cNvSpPr>
          <p:nvPr>
            <p:ph type="title"/>
          </p:nvPr>
        </p:nvSpPr>
        <p:spPr/>
        <p:txBody>
          <a:bodyPr/>
          <a:lstStyle/>
          <a:p>
            <a:r>
              <a:rPr lang="en-US" dirty="0"/>
              <a:t>Recipient </a:t>
            </a:r>
            <a:r>
              <a:rPr lang="en-US"/>
              <a:t>&amp; Subrecipient </a:t>
            </a:r>
            <a:r>
              <a:rPr lang="en-US" dirty="0"/>
              <a:t>Requirements</a:t>
            </a:r>
          </a:p>
        </p:txBody>
      </p:sp>
      <p:pic>
        <p:nvPicPr>
          <p:cNvPr id="30" name="Graphic 29" descr="Network">
            <a:extLst>
              <a:ext uri="{FF2B5EF4-FFF2-40B4-BE49-F238E27FC236}">
                <a16:creationId xmlns:a16="http://schemas.microsoft.com/office/drawing/2014/main" id="{DBE70FBB-29C0-437D-BCF5-B2398CC1CE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753" y="1503646"/>
            <a:ext cx="1155127" cy="1155127"/>
          </a:xfrm>
          <a:prstGeom prst="rect">
            <a:avLst/>
          </a:prstGeom>
        </p:spPr>
      </p:pic>
      <p:sp>
        <p:nvSpPr>
          <p:cNvPr id="19" name="TextBox 18">
            <a:extLst>
              <a:ext uri="{FF2B5EF4-FFF2-40B4-BE49-F238E27FC236}">
                <a16:creationId xmlns:a16="http://schemas.microsoft.com/office/drawing/2014/main" id="{288F052D-5104-4776-A4A4-D6FB6BAE2271}"/>
              </a:ext>
            </a:extLst>
          </p:cNvPr>
          <p:cNvSpPr txBox="1"/>
          <p:nvPr/>
        </p:nvSpPr>
        <p:spPr>
          <a:xfrm>
            <a:off x="326169" y="2660343"/>
            <a:ext cx="3439090" cy="1107996"/>
          </a:xfrm>
          <a:prstGeom prst="rect">
            <a:avLst/>
          </a:prstGeom>
          <a:noFill/>
        </p:spPr>
        <p:txBody>
          <a:bodyPr wrap="square" rtlCol="0">
            <a:spAutoFit/>
          </a:bodyPr>
          <a:lstStyle/>
          <a:p>
            <a:pPr algn="ctr"/>
            <a:r>
              <a:rPr lang="en-US" sz="1600">
                <a:latin typeface="Arial Narrow" panose="020B0606020202030204" pitchFamily="34" charset="0"/>
              </a:rPr>
              <a:t>Participate in, and comply with, all applicable federal flood insurance programs.</a:t>
            </a:r>
          </a:p>
          <a:p>
            <a:endParaRPr lang="en-US">
              <a:latin typeface="Arial Narrow" panose="020B0606020202030204" pitchFamily="34" charset="0"/>
            </a:endParaRPr>
          </a:p>
        </p:txBody>
      </p:sp>
      <p:pic>
        <p:nvPicPr>
          <p:cNvPr id="26" name="Graphic 25" descr="Document">
            <a:extLst>
              <a:ext uri="{FF2B5EF4-FFF2-40B4-BE49-F238E27FC236}">
                <a16:creationId xmlns:a16="http://schemas.microsoft.com/office/drawing/2014/main" id="{8A7E33BD-E113-40AE-8388-B229BF954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88918">
            <a:off x="5100493" y="1549261"/>
            <a:ext cx="1057944" cy="1057944"/>
          </a:xfrm>
          <a:prstGeom prst="rect">
            <a:avLst/>
          </a:prstGeom>
        </p:spPr>
      </p:pic>
      <p:sp>
        <p:nvSpPr>
          <p:cNvPr id="20" name="TextBox 19">
            <a:extLst>
              <a:ext uri="{FF2B5EF4-FFF2-40B4-BE49-F238E27FC236}">
                <a16:creationId xmlns:a16="http://schemas.microsoft.com/office/drawing/2014/main" id="{1E097A41-3D27-4906-B97F-5FF0827EE4DA}"/>
              </a:ext>
            </a:extLst>
          </p:cNvPr>
          <p:cNvSpPr txBox="1"/>
          <p:nvPr/>
        </p:nvSpPr>
        <p:spPr>
          <a:xfrm>
            <a:off x="4026063" y="2643194"/>
            <a:ext cx="3188868" cy="861774"/>
          </a:xfrm>
          <a:prstGeom prst="rect">
            <a:avLst/>
          </a:prstGeom>
          <a:noFill/>
        </p:spPr>
        <p:txBody>
          <a:bodyPr wrap="square" rtlCol="0">
            <a:spAutoFit/>
          </a:bodyPr>
          <a:lstStyle/>
          <a:p>
            <a:pPr algn="ctr"/>
            <a:r>
              <a:rPr lang="en-US" sz="1600" dirty="0">
                <a:latin typeface="Arial Narrow" panose="020B0606020202030204" pitchFamily="34" charset="0"/>
              </a:rPr>
              <a:t>Have a approved hazard mitigation plan that includes all dam risks.</a:t>
            </a:r>
          </a:p>
          <a:p>
            <a:pPr algn="ctr"/>
            <a:endParaRPr lang="en-US" dirty="0">
              <a:latin typeface="Arial Narrow" panose="020B0606020202030204" pitchFamily="34" charset="0"/>
            </a:endParaRPr>
          </a:p>
        </p:txBody>
      </p:sp>
      <p:pic>
        <p:nvPicPr>
          <p:cNvPr id="27" name="Picture 2" descr="Construction worker">
            <a:extLst>
              <a:ext uri="{FF2B5EF4-FFF2-40B4-BE49-F238E27FC236}">
                <a16:creationId xmlns:a16="http://schemas.microsoft.com/office/drawing/2014/main" id="{E2382CDC-82F1-4588-AD5D-03AAA4C77BC0}"/>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5417" y="1596526"/>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A0B7CFE-206F-474D-9737-2E2649F82CD5}"/>
              </a:ext>
            </a:extLst>
          </p:cNvPr>
          <p:cNvSpPr txBox="1"/>
          <p:nvPr/>
        </p:nvSpPr>
        <p:spPr>
          <a:xfrm>
            <a:off x="8035275" y="2573352"/>
            <a:ext cx="3461653" cy="1107996"/>
          </a:xfrm>
          <a:prstGeom prst="rect">
            <a:avLst/>
          </a:prstGeom>
          <a:noFill/>
        </p:spPr>
        <p:txBody>
          <a:bodyPr wrap="square" rtlCol="0">
            <a:spAutoFit/>
          </a:bodyPr>
          <a:lstStyle/>
          <a:p>
            <a:pPr algn="ctr"/>
            <a:r>
              <a:rPr lang="en-US" sz="1600">
                <a:latin typeface="Arial Narrow" panose="020B0606020202030204" pitchFamily="34" charset="0"/>
              </a:rPr>
              <a:t>Commit to provide operation and maintenance of the project for the 50-year period following completion of rehabilitation.</a:t>
            </a:r>
          </a:p>
          <a:p>
            <a:endParaRPr lang="en-US">
              <a:latin typeface="Arial Narrow" panose="020B0606020202030204" pitchFamily="34" charset="0"/>
            </a:endParaRPr>
          </a:p>
        </p:txBody>
      </p:sp>
      <p:pic>
        <p:nvPicPr>
          <p:cNvPr id="31" name="Graphic 30" descr="Checklist">
            <a:extLst>
              <a:ext uri="{FF2B5EF4-FFF2-40B4-BE49-F238E27FC236}">
                <a16:creationId xmlns:a16="http://schemas.microsoft.com/office/drawing/2014/main" id="{7E5E6F79-46EB-495C-B670-A354F45580F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188445">
            <a:off x="1458270" y="3837110"/>
            <a:ext cx="1041459" cy="1041459"/>
          </a:xfrm>
          <a:prstGeom prst="rect">
            <a:avLst/>
          </a:prstGeom>
        </p:spPr>
      </p:pic>
      <p:sp>
        <p:nvSpPr>
          <p:cNvPr id="22" name="Rectangle 21">
            <a:extLst>
              <a:ext uri="{FF2B5EF4-FFF2-40B4-BE49-F238E27FC236}">
                <a16:creationId xmlns:a16="http://schemas.microsoft.com/office/drawing/2014/main" id="{DD778583-1EEC-42E5-BC8B-5B35245918FD}"/>
              </a:ext>
            </a:extLst>
          </p:cNvPr>
          <p:cNvSpPr/>
          <p:nvPr/>
        </p:nvSpPr>
        <p:spPr>
          <a:xfrm>
            <a:off x="326169" y="4961984"/>
            <a:ext cx="3541943" cy="584775"/>
          </a:xfrm>
          <a:prstGeom prst="rect">
            <a:avLst/>
          </a:prstGeom>
        </p:spPr>
        <p:txBody>
          <a:bodyPr wrap="square">
            <a:spAutoFit/>
          </a:bodyPr>
          <a:lstStyle/>
          <a:p>
            <a:pPr algn="ctr"/>
            <a:r>
              <a:rPr lang="en-US" sz="1600">
                <a:latin typeface="Arial Narrow" panose="020B0606020202030204" pitchFamily="34" charset="0"/>
              </a:rPr>
              <a:t>Acts in accordance with the state dam safety program.</a:t>
            </a:r>
          </a:p>
        </p:txBody>
      </p:sp>
      <p:pic>
        <p:nvPicPr>
          <p:cNvPr id="25" name="Graphic 24" descr="Bank">
            <a:extLst>
              <a:ext uri="{FF2B5EF4-FFF2-40B4-BE49-F238E27FC236}">
                <a16:creationId xmlns:a16="http://schemas.microsoft.com/office/drawing/2014/main" id="{D83C4571-30FA-4CA9-9135-4DEF7DED8F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17768" y="3685166"/>
            <a:ext cx="1276818" cy="1276818"/>
          </a:xfrm>
          <a:prstGeom prst="rect">
            <a:avLst/>
          </a:prstGeom>
        </p:spPr>
      </p:pic>
      <p:sp>
        <p:nvSpPr>
          <p:cNvPr id="23" name="Rectangle 22">
            <a:extLst>
              <a:ext uri="{FF2B5EF4-FFF2-40B4-BE49-F238E27FC236}">
                <a16:creationId xmlns:a16="http://schemas.microsoft.com/office/drawing/2014/main" id="{E5E51EE4-88B6-4078-947F-C4CA557E3F51}"/>
              </a:ext>
            </a:extLst>
          </p:cNvPr>
          <p:cNvSpPr/>
          <p:nvPr/>
        </p:nvSpPr>
        <p:spPr>
          <a:xfrm>
            <a:off x="4400224" y="4952069"/>
            <a:ext cx="2908280" cy="830997"/>
          </a:xfrm>
          <a:prstGeom prst="rect">
            <a:avLst/>
          </a:prstGeom>
        </p:spPr>
        <p:txBody>
          <a:bodyPr wrap="square">
            <a:spAutoFit/>
          </a:bodyPr>
          <a:lstStyle/>
          <a:p>
            <a:pPr algn="ctr"/>
            <a:r>
              <a:rPr lang="en-US" sz="1600">
                <a:latin typeface="Arial Narrow" panose="020B0606020202030204" pitchFamily="34" charset="0"/>
              </a:rPr>
              <a:t>Comply with the 42 CFR</a:t>
            </a:r>
            <a:br>
              <a:rPr lang="en-US" sz="1600">
                <a:latin typeface="Arial Narrow" panose="020B0606020202030204" pitchFamily="34" charset="0"/>
              </a:rPr>
            </a:br>
            <a:r>
              <a:rPr lang="en-US" sz="1600">
                <a:latin typeface="Arial Narrow" panose="020B0606020202030204" pitchFamily="34" charset="0"/>
              </a:rPr>
              <a:t>Section 5196(j)(9) regarding labor and wage rates under contracts</a:t>
            </a:r>
          </a:p>
        </p:txBody>
      </p:sp>
      <p:pic>
        <p:nvPicPr>
          <p:cNvPr id="28" name="Graphic 27" descr="House">
            <a:extLst>
              <a:ext uri="{FF2B5EF4-FFF2-40B4-BE49-F238E27FC236}">
                <a16:creationId xmlns:a16="http://schemas.microsoft.com/office/drawing/2014/main" id="{48F166D7-5633-4C75-A0BD-530AF285E09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50473" y="3601179"/>
            <a:ext cx="1061504" cy="1061504"/>
          </a:xfrm>
          <a:prstGeom prst="rect">
            <a:avLst/>
          </a:prstGeom>
        </p:spPr>
      </p:pic>
      <p:pic>
        <p:nvPicPr>
          <p:cNvPr id="29" name="Picture 6" descr="Water">
            <a:extLst>
              <a:ext uri="{FF2B5EF4-FFF2-40B4-BE49-F238E27FC236}">
                <a16:creationId xmlns:a16="http://schemas.microsoft.com/office/drawing/2014/main" id="{9C90E07E-AF85-4207-965F-585AC3F5924C}"/>
              </a:ext>
              <a:ext uri="{C183D7F6-B498-43B3-948B-1728B52AA6E4}">
                <adec:decorative xmlns:adec="http://schemas.microsoft.com/office/drawing/2017/decorative" val="0"/>
              </a:ext>
            </a:extLst>
          </p:cNvPr>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5532" y="4254583"/>
            <a:ext cx="796377" cy="79637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169C3B7-E5A4-47AE-A676-112A077F0A6E}"/>
              </a:ext>
            </a:extLst>
          </p:cNvPr>
          <p:cNvSpPr/>
          <p:nvPr/>
        </p:nvSpPr>
        <p:spPr>
          <a:xfrm>
            <a:off x="8036299" y="4952069"/>
            <a:ext cx="3635605" cy="830997"/>
          </a:xfrm>
          <a:prstGeom prst="rect">
            <a:avLst/>
          </a:prstGeom>
        </p:spPr>
        <p:txBody>
          <a:bodyPr wrap="square">
            <a:spAutoFit/>
          </a:bodyPr>
          <a:lstStyle/>
          <a:p>
            <a:pPr algn="ctr"/>
            <a:r>
              <a:rPr lang="en-US" sz="1600">
                <a:latin typeface="Arial Narrow" panose="020B0606020202030204" pitchFamily="34" charset="0"/>
              </a:rPr>
              <a:t>Develop a floodplain management plan to reduce the impacts of future flood events in the area protected by the project.</a:t>
            </a:r>
          </a:p>
        </p:txBody>
      </p:sp>
      <p:cxnSp>
        <p:nvCxnSpPr>
          <p:cNvPr id="32" name="Straight Connector 31">
            <a:extLst>
              <a:ext uri="{FF2B5EF4-FFF2-40B4-BE49-F238E27FC236}">
                <a16:creationId xmlns:a16="http://schemas.microsoft.com/office/drawing/2014/main" id="{66C10756-E266-4EFB-8090-E4C358ED26D0}"/>
              </a:ext>
              <a:ext uri="{C183D7F6-B498-43B3-948B-1728B52AA6E4}">
                <adec:decorative xmlns:adec="http://schemas.microsoft.com/office/drawing/2017/decorative" val="1"/>
              </a:ext>
            </a:extLst>
          </p:cNvPr>
          <p:cNvCxnSpPr>
            <a:cxnSpLocks/>
          </p:cNvCxnSpPr>
          <p:nvPr/>
        </p:nvCxnSpPr>
        <p:spPr>
          <a:xfrm>
            <a:off x="554521" y="3627219"/>
            <a:ext cx="11022221" cy="0"/>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Footer Placeholder 4">
            <a:extLst>
              <a:ext uri="{FF2B5EF4-FFF2-40B4-BE49-F238E27FC236}">
                <a16:creationId xmlns:a16="http://schemas.microsoft.com/office/drawing/2014/main" id="{E182986A-D765-4AE5-88C8-6BD90437C7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44214CC8-8B01-4E8E-8DCF-C9B706BABF70}"/>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6</a:t>
            </a:fld>
            <a:endParaRPr lang="en-US"/>
          </a:p>
        </p:txBody>
      </p:sp>
    </p:spTree>
    <p:extLst>
      <p:ext uri="{BB962C8B-B14F-4D97-AF65-F5344CB8AC3E}">
        <p14:creationId xmlns:p14="http://schemas.microsoft.com/office/powerpoint/2010/main" val="394446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9CCC2-E47B-49A9-B548-9D09C66F8CF0}"/>
              </a:ext>
            </a:extLst>
          </p:cNvPr>
          <p:cNvSpPr>
            <a:spLocks noGrp="1"/>
          </p:cNvSpPr>
          <p:nvPr>
            <p:ph type="title"/>
          </p:nvPr>
        </p:nvSpPr>
        <p:spPr/>
        <p:txBody>
          <a:bodyPr/>
          <a:lstStyle/>
          <a:p>
            <a:r>
              <a:rPr lang="en-US"/>
              <a:t>Eligible Sub-applicants</a:t>
            </a:r>
          </a:p>
        </p:txBody>
      </p:sp>
      <p:grpSp>
        <p:nvGrpSpPr>
          <p:cNvPr id="13" name="Group 12" descr="Two people">
            <a:extLst>
              <a:ext uri="{FF2B5EF4-FFF2-40B4-BE49-F238E27FC236}">
                <a16:creationId xmlns:a16="http://schemas.microsoft.com/office/drawing/2014/main" id="{F8A8BE6A-23AB-4670-9C15-C1FBB933D908}"/>
              </a:ext>
            </a:extLst>
          </p:cNvPr>
          <p:cNvGrpSpPr/>
          <p:nvPr/>
        </p:nvGrpSpPr>
        <p:grpSpPr>
          <a:xfrm>
            <a:off x="4982514" y="1784142"/>
            <a:ext cx="1694297" cy="1551874"/>
            <a:chOff x="446579" y="4256147"/>
            <a:chExt cx="998319" cy="914400"/>
          </a:xfrm>
        </p:grpSpPr>
        <p:sp>
          <p:nvSpPr>
            <p:cNvPr id="14" name="Oval 13">
              <a:extLst>
                <a:ext uri="{FF2B5EF4-FFF2-40B4-BE49-F238E27FC236}">
                  <a16:creationId xmlns:a16="http://schemas.microsoft.com/office/drawing/2014/main" id="{815C2A25-EE25-4FC3-96F7-0CCDB641E647}"/>
                </a:ext>
              </a:extLst>
            </p:cNvPr>
            <p:cNvSpPr/>
            <p:nvPr/>
          </p:nvSpPr>
          <p:spPr>
            <a:xfrm>
              <a:off x="492085" y="4256147"/>
              <a:ext cx="914400" cy="914400"/>
            </a:xfrm>
            <a:prstGeom prst="ellipse">
              <a:avLst/>
            </a:prstGeom>
            <a:solidFill>
              <a:srgbClr val="33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Graphic 14" descr="User">
              <a:extLst>
                <a:ext uri="{FF2B5EF4-FFF2-40B4-BE49-F238E27FC236}">
                  <a16:creationId xmlns:a16="http://schemas.microsoft.com/office/drawing/2014/main" id="{4C340C62-0455-42BF-AE94-E571F45ACF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579" y="4307264"/>
              <a:ext cx="625453" cy="625453"/>
            </a:xfrm>
            <a:prstGeom prst="rect">
              <a:avLst/>
            </a:prstGeom>
          </p:spPr>
        </p:pic>
        <p:pic>
          <p:nvPicPr>
            <p:cNvPr id="16" name="Graphic 15" descr="User">
              <a:extLst>
                <a:ext uri="{FF2B5EF4-FFF2-40B4-BE49-F238E27FC236}">
                  <a16:creationId xmlns:a16="http://schemas.microsoft.com/office/drawing/2014/main" id="{4A4C3C9D-DDD6-4A53-9139-07FA94E399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216" y="4269612"/>
              <a:ext cx="821682" cy="821682"/>
            </a:xfrm>
            <a:prstGeom prst="rect">
              <a:avLst/>
            </a:prstGeom>
          </p:spPr>
        </p:pic>
      </p:grpSp>
      <p:cxnSp>
        <p:nvCxnSpPr>
          <p:cNvPr id="17" name="Straight Connector 16">
            <a:extLst>
              <a:ext uri="{FF2B5EF4-FFF2-40B4-BE49-F238E27FC236}">
                <a16:creationId xmlns:a16="http://schemas.microsoft.com/office/drawing/2014/main" id="{DD6FAD91-7961-4776-85FB-0AFE4968F1A2}"/>
              </a:ext>
              <a:ext uri="{C183D7F6-B498-43B3-948B-1728B52AA6E4}">
                <adec:decorative xmlns:adec="http://schemas.microsoft.com/office/drawing/2017/decorative" val="1"/>
              </a:ext>
            </a:extLst>
          </p:cNvPr>
          <p:cNvCxnSpPr>
            <a:cxnSpLocks/>
            <a:endCxn id="8" idx="0"/>
          </p:cNvCxnSpPr>
          <p:nvPr/>
        </p:nvCxnSpPr>
        <p:spPr>
          <a:xfrm flipH="1">
            <a:off x="3269521" y="3201512"/>
            <a:ext cx="2217030" cy="748572"/>
          </a:xfrm>
          <a:prstGeom prst="line">
            <a:avLst/>
          </a:prstGeom>
          <a:ln>
            <a:solidFill>
              <a:srgbClr val="339900"/>
            </a:solidFill>
          </a:ln>
        </p:spPr>
        <p:style>
          <a:lnRef idx="1">
            <a:schemeClr val="accent1"/>
          </a:lnRef>
          <a:fillRef idx="0">
            <a:schemeClr val="accent1"/>
          </a:fillRef>
          <a:effectRef idx="0">
            <a:schemeClr val="accent1"/>
          </a:effectRef>
          <a:fontRef idx="minor">
            <a:schemeClr val="tx1"/>
          </a:fontRef>
        </p:style>
      </p:cxnSp>
      <p:grpSp>
        <p:nvGrpSpPr>
          <p:cNvPr id="7" name="Group 6" descr="State Agency">
            <a:extLst>
              <a:ext uri="{FF2B5EF4-FFF2-40B4-BE49-F238E27FC236}">
                <a16:creationId xmlns:a16="http://schemas.microsoft.com/office/drawing/2014/main" id="{A9BC03FE-1BF2-48F1-B67F-08F5B4BF74A0}"/>
              </a:ext>
            </a:extLst>
          </p:cNvPr>
          <p:cNvGrpSpPr/>
          <p:nvPr/>
        </p:nvGrpSpPr>
        <p:grpSpPr>
          <a:xfrm>
            <a:off x="2212105" y="3950084"/>
            <a:ext cx="2102155" cy="733764"/>
            <a:chOff x="2719327" y="3542486"/>
            <a:chExt cx="2102155" cy="733764"/>
          </a:xfrm>
        </p:grpSpPr>
        <p:sp>
          <p:nvSpPr>
            <p:cNvPr id="8" name="Rectangle 7">
              <a:extLst>
                <a:ext uri="{FF2B5EF4-FFF2-40B4-BE49-F238E27FC236}">
                  <a16:creationId xmlns:a16="http://schemas.microsoft.com/office/drawing/2014/main" id="{208B6D59-6E4C-476D-9E9F-E06FFA4D8238}"/>
                </a:ext>
              </a:extLst>
            </p:cNvPr>
            <p:cNvSpPr/>
            <p:nvPr/>
          </p:nvSpPr>
          <p:spPr>
            <a:xfrm>
              <a:off x="2732003" y="3542486"/>
              <a:ext cx="2089479" cy="733764"/>
            </a:xfrm>
            <a:prstGeom prst="rect">
              <a:avLst/>
            </a:prstGeom>
            <a:solidFill>
              <a:srgbClr val="33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E34D24C-7700-4C32-B893-F1E1FD068BE0}"/>
                </a:ext>
              </a:extLst>
            </p:cNvPr>
            <p:cNvSpPr txBox="1"/>
            <p:nvPr/>
          </p:nvSpPr>
          <p:spPr>
            <a:xfrm>
              <a:off x="2719327" y="3763196"/>
              <a:ext cx="2089479"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a:solidFill>
                    <a:schemeClr val="bg1"/>
                  </a:solidFill>
                  <a:latin typeface="Arial Narrow" panose="020B0606020202030204" pitchFamily="34" charset="0"/>
                </a:rPr>
                <a:t>STATE AGENCY</a:t>
              </a:r>
            </a:p>
          </p:txBody>
        </p:sp>
      </p:grpSp>
      <p:cxnSp>
        <p:nvCxnSpPr>
          <p:cNvPr id="18" name="Straight Connector 17">
            <a:extLst>
              <a:ext uri="{FF2B5EF4-FFF2-40B4-BE49-F238E27FC236}">
                <a16:creationId xmlns:a16="http://schemas.microsoft.com/office/drawing/2014/main" id="{1D793F81-F690-4A71-9292-F44AE60BD0C0}"/>
              </a:ext>
              <a:ext uri="{C183D7F6-B498-43B3-948B-1728B52AA6E4}">
                <adec:decorative xmlns:adec="http://schemas.microsoft.com/office/drawing/2017/decorative" val="1"/>
              </a:ext>
            </a:extLst>
          </p:cNvPr>
          <p:cNvCxnSpPr>
            <a:cxnSpLocks/>
          </p:cNvCxnSpPr>
          <p:nvPr/>
        </p:nvCxnSpPr>
        <p:spPr>
          <a:xfrm>
            <a:off x="5823005" y="3158996"/>
            <a:ext cx="2789662" cy="811666"/>
          </a:xfrm>
          <a:prstGeom prst="line">
            <a:avLst/>
          </a:prstGeom>
          <a:ln>
            <a:solidFill>
              <a:srgbClr val="3399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19766DF-48FC-4CB5-9057-6A037F7CD8B3}"/>
              </a:ext>
              <a:ext uri="{C183D7F6-B498-43B3-948B-1728B52AA6E4}">
                <adec:decorative xmlns:adec="http://schemas.microsoft.com/office/drawing/2017/decorative" val="1"/>
              </a:ext>
            </a:extLst>
          </p:cNvPr>
          <p:cNvSpPr/>
          <p:nvPr/>
        </p:nvSpPr>
        <p:spPr>
          <a:xfrm>
            <a:off x="4767760" y="3970662"/>
            <a:ext cx="2089479" cy="705991"/>
          </a:xfrm>
          <a:prstGeom prst="rect">
            <a:avLst/>
          </a:prstGeom>
          <a:solidFill>
            <a:srgbClr val="33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B98ECB79-0DF4-453B-8EE0-4D113903FB53}"/>
              </a:ext>
            </a:extLst>
          </p:cNvPr>
          <p:cNvSpPr txBox="1"/>
          <p:nvPr/>
        </p:nvSpPr>
        <p:spPr>
          <a:xfrm>
            <a:off x="4790942" y="4191496"/>
            <a:ext cx="2089479"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a:solidFill>
                  <a:schemeClr val="bg1"/>
                </a:solidFill>
                <a:latin typeface="Arial Narrow" panose="020B0606020202030204" pitchFamily="34" charset="0"/>
              </a:rPr>
              <a:t>LOCAL GOVERNMENT</a:t>
            </a:r>
          </a:p>
        </p:txBody>
      </p:sp>
      <p:cxnSp>
        <p:nvCxnSpPr>
          <p:cNvPr id="21" name="Straight Arrow Connector 20">
            <a:extLst>
              <a:ext uri="{FF2B5EF4-FFF2-40B4-BE49-F238E27FC236}">
                <a16:creationId xmlns:a16="http://schemas.microsoft.com/office/drawing/2014/main" id="{68C5AD9B-6F17-456E-B3B7-D7BC28016587}"/>
              </a:ext>
              <a:ext uri="{C183D7F6-B498-43B3-948B-1728B52AA6E4}">
                <adec:decorative xmlns:adec="http://schemas.microsoft.com/office/drawing/2017/decorative" val="1"/>
              </a:ext>
            </a:extLst>
          </p:cNvPr>
          <p:cNvCxnSpPr>
            <a:cxnSpLocks/>
            <a:stCxn id="14" idx="4"/>
            <a:endCxn id="19" idx="0"/>
          </p:cNvCxnSpPr>
          <p:nvPr/>
        </p:nvCxnSpPr>
        <p:spPr>
          <a:xfrm flipH="1">
            <a:off x="5812500" y="3336016"/>
            <a:ext cx="23182" cy="634646"/>
          </a:xfrm>
          <a:prstGeom prst="straightConnector1">
            <a:avLst/>
          </a:prstGeom>
          <a:ln w="190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descr="Non-Profit (NP)">
            <a:extLst>
              <a:ext uri="{FF2B5EF4-FFF2-40B4-BE49-F238E27FC236}">
                <a16:creationId xmlns:a16="http://schemas.microsoft.com/office/drawing/2014/main" id="{FA687ED4-DA12-48D0-A853-BCBBAE18EF0A}"/>
              </a:ext>
            </a:extLst>
          </p:cNvPr>
          <p:cNvGrpSpPr/>
          <p:nvPr/>
        </p:nvGrpSpPr>
        <p:grpSpPr>
          <a:xfrm>
            <a:off x="7319074" y="3942889"/>
            <a:ext cx="2102157" cy="733764"/>
            <a:chOff x="6945651" y="3569052"/>
            <a:chExt cx="2102157" cy="733764"/>
          </a:xfrm>
        </p:grpSpPr>
        <p:sp>
          <p:nvSpPr>
            <p:cNvPr id="11" name="Rectangle 10">
              <a:extLst>
                <a:ext uri="{FF2B5EF4-FFF2-40B4-BE49-F238E27FC236}">
                  <a16:creationId xmlns:a16="http://schemas.microsoft.com/office/drawing/2014/main" id="{5D02311B-5EE3-4CB3-8FAE-F245450D5E1B}"/>
                </a:ext>
              </a:extLst>
            </p:cNvPr>
            <p:cNvSpPr/>
            <p:nvPr/>
          </p:nvSpPr>
          <p:spPr>
            <a:xfrm>
              <a:off x="6958328" y="3569052"/>
              <a:ext cx="2089480" cy="733764"/>
            </a:xfrm>
            <a:prstGeom prst="rect">
              <a:avLst/>
            </a:prstGeom>
            <a:solidFill>
              <a:srgbClr val="33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F8E81253-6D79-4883-AA43-205101F9AF6D}"/>
                </a:ext>
              </a:extLst>
            </p:cNvPr>
            <p:cNvSpPr txBox="1"/>
            <p:nvPr/>
          </p:nvSpPr>
          <p:spPr>
            <a:xfrm>
              <a:off x="6945651" y="3796886"/>
              <a:ext cx="2089479"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a:solidFill>
                    <a:schemeClr val="bg1"/>
                  </a:solidFill>
                  <a:latin typeface="Arial Narrow" panose="020B0606020202030204" pitchFamily="34" charset="0"/>
                </a:rPr>
                <a:t>NON-PROFIT (NP)</a:t>
              </a:r>
            </a:p>
          </p:txBody>
        </p:sp>
      </p:grpSp>
      <p:sp>
        <p:nvSpPr>
          <p:cNvPr id="5" name="Footer Placeholder 4">
            <a:extLst>
              <a:ext uri="{FF2B5EF4-FFF2-40B4-BE49-F238E27FC236}">
                <a16:creationId xmlns:a16="http://schemas.microsoft.com/office/drawing/2014/main" id="{E4757628-BD0F-4480-AC00-6D163F0F0D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Federal Emergency Management Agency</a:t>
            </a:r>
          </a:p>
        </p:txBody>
      </p:sp>
      <p:sp>
        <p:nvSpPr>
          <p:cNvPr id="6" name="Slide Number Placeholder 5">
            <a:extLst>
              <a:ext uri="{FF2B5EF4-FFF2-40B4-BE49-F238E27FC236}">
                <a16:creationId xmlns:a16="http://schemas.microsoft.com/office/drawing/2014/main" id="{56D5C8AE-5527-42D7-8D34-A9AE6AA56C11}"/>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7</a:t>
            </a:fld>
            <a:endParaRPr lang="en-US"/>
          </a:p>
        </p:txBody>
      </p:sp>
    </p:spTree>
    <p:extLst>
      <p:ext uri="{BB962C8B-B14F-4D97-AF65-F5344CB8AC3E}">
        <p14:creationId xmlns:p14="http://schemas.microsoft.com/office/powerpoint/2010/main" val="93529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97FC4-F88E-4179-AF07-0372AB971838}"/>
              </a:ext>
            </a:extLst>
          </p:cNvPr>
          <p:cNvSpPr>
            <a:spLocks noGrp="1"/>
          </p:cNvSpPr>
          <p:nvPr>
            <p:ph type="title"/>
          </p:nvPr>
        </p:nvSpPr>
        <p:spPr/>
        <p:txBody>
          <a:bodyPr>
            <a:normAutofit/>
          </a:bodyPr>
          <a:lstStyle/>
          <a:p>
            <a:r>
              <a:rPr lang="en-US" dirty="0"/>
              <a:t>Hazard Mitigation Planning</a:t>
            </a:r>
          </a:p>
        </p:txBody>
      </p:sp>
      <p:sp>
        <p:nvSpPr>
          <p:cNvPr id="9" name="Rectangle 8">
            <a:extLst>
              <a:ext uri="{FF2B5EF4-FFF2-40B4-BE49-F238E27FC236}">
                <a16:creationId xmlns:a16="http://schemas.microsoft.com/office/drawing/2014/main" id="{28394360-2577-425E-AD16-FD1147BB0C32}"/>
              </a:ext>
              <a:ext uri="{C183D7F6-B498-43B3-948B-1728B52AA6E4}">
                <adec:decorative xmlns:adec="http://schemas.microsoft.com/office/drawing/2017/decorative" val="1"/>
              </a:ext>
            </a:extLst>
          </p:cNvPr>
          <p:cNvSpPr/>
          <p:nvPr/>
        </p:nvSpPr>
        <p:spPr>
          <a:xfrm>
            <a:off x="266700" y="1710267"/>
            <a:ext cx="3534833" cy="3857647"/>
          </a:xfrm>
          <a:prstGeom prst="rect">
            <a:avLst/>
          </a:prstGeom>
          <a:noFill/>
          <a:ln w="25400" cap="flat" cmpd="sng" algn="ctr">
            <a:solidFill>
              <a:srgbClr val="5E973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D1710E2D-FDC2-4801-992E-9313DE072679}"/>
              </a:ext>
              <a:ext uri="{C183D7F6-B498-43B3-948B-1728B52AA6E4}">
                <adec:decorative xmlns:adec="http://schemas.microsoft.com/office/drawing/2017/decorative" val="1"/>
              </a:ext>
            </a:extLst>
          </p:cNvPr>
          <p:cNvSpPr/>
          <p:nvPr/>
        </p:nvSpPr>
        <p:spPr>
          <a:xfrm>
            <a:off x="384942" y="1844835"/>
            <a:ext cx="3288215" cy="3588507"/>
          </a:xfrm>
          <a:prstGeom prst="rect">
            <a:avLst/>
          </a:prstGeom>
          <a:solidFill>
            <a:srgbClr val="5E9732">
              <a:lumMod val="20000"/>
              <a:lumOff val="80000"/>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3669CAA7-1358-440C-A033-9DE40E279D75}"/>
              </a:ext>
            </a:extLst>
          </p:cNvPr>
          <p:cNvSpPr/>
          <p:nvPr/>
        </p:nvSpPr>
        <p:spPr>
          <a:xfrm>
            <a:off x="534457" y="1995691"/>
            <a:ext cx="2999318" cy="2928238"/>
          </a:xfrm>
          <a:prstGeom prst="rect">
            <a:avLst/>
          </a:prstGeom>
        </p:spPr>
        <p:txBody>
          <a:bodyPr wrap="square">
            <a:spAutoFit/>
          </a:bodyPr>
          <a:lstStyle/>
          <a:p>
            <a:pPr>
              <a:lnSpc>
                <a:spcPts val="2800"/>
              </a:lnSpc>
            </a:pPr>
            <a:r>
              <a:rPr lang="en-US" dirty="0">
                <a:solidFill>
                  <a:srgbClr val="000000"/>
                </a:solidFill>
              </a:rPr>
              <a:t>FEMA will determine if the mitigation plan addresses all dam risks in accordance with the requirements set forth in </a:t>
            </a:r>
            <a:r>
              <a:rPr lang="en-US" dirty="0"/>
              <a:t>updated state and local mitigation planning policy (April 19, 2022)</a:t>
            </a:r>
          </a:p>
          <a:p>
            <a:pPr>
              <a:lnSpc>
                <a:spcPts val="2800"/>
              </a:lnSpc>
            </a:pPr>
            <a:endParaRPr lang="en-US" b="1" dirty="0">
              <a:solidFill>
                <a:srgbClr val="005288"/>
              </a:solidFill>
            </a:endParaRPr>
          </a:p>
        </p:txBody>
      </p:sp>
      <p:sp>
        <p:nvSpPr>
          <p:cNvPr id="6" name="Content Placeholder 16">
            <a:extLst>
              <a:ext uri="{FF2B5EF4-FFF2-40B4-BE49-F238E27FC236}">
                <a16:creationId xmlns:a16="http://schemas.microsoft.com/office/drawing/2014/main" id="{A85843F4-E9CE-4DE9-978C-7B9D90D1394A}"/>
              </a:ext>
            </a:extLst>
          </p:cNvPr>
          <p:cNvSpPr txBox="1">
            <a:spLocks/>
          </p:cNvSpPr>
          <p:nvPr/>
        </p:nvSpPr>
        <p:spPr>
          <a:xfrm>
            <a:off x="4068004" y="2140695"/>
            <a:ext cx="3089502" cy="2791142"/>
          </a:xfrm>
          <a:prstGeom prst="rect">
            <a:avLst/>
          </a:prstGeom>
        </p:spPr>
        <p:txBody>
          <a:bodyPr vert="horz" lIns="91440" tIns="45720" rIns="91440" bIns="45720" rtlCol="0">
            <a:no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BABBBD">
                  <a:lumMod val="75000"/>
                </a:srgbClr>
              </a:buClr>
              <a:buSzTx/>
              <a:buFont typeface="Wingdings" charset="2"/>
              <a:buNone/>
              <a:tabLst/>
              <a:defRPr/>
            </a:pPr>
            <a:r>
              <a:rPr kumimoji="0" lang="en-US" sz="1600" b="1" i="0" u="none" strike="noStrike" kern="1200" cap="none" spc="0" normalizeH="0" baseline="0" noProof="0">
                <a:ln>
                  <a:noFill/>
                </a:ln>
                <a:solidFill>
                  <a:srgbClr val="000000"/>
                </a:solidFill>
                <a:effectLst/>
                <a:uLnTx/>
                <a:uFillTx/>
                <a:latin typeface="+mn-lt"/>
                <a:ea typeface="+mn-ea"/>
                <a:cs typeface="Arial" panose="020B0604020202020204" pitchFamily="34" charset="0"/>
              </a:rPr>
              <a:t>APPLICANT ELIGIBILITY </a:t>
            </a:r>
          </a:p>
          <a:p>
            <a:pPr marL="0" marR="0" lvl="0" indent="0" algn="l" defTabSz="457200" rtl="0" eaLnBrk="1" fontAlgn="auto" latinLnBrk="0" hangingPunct="1">
              <a:lnSpc>
                <a:spcPct val="100000"/>
              </a:lnSpc>
              <a:spcBef>
                <a:spcPts val="0"/>
              </a:spcBef>
              <a:spcAft>
                <a:spcPts val="600"/>
              </a:spcAft>
              <a:buClr>
                <a:srgbClr val="BABBBD">
                  <a:lumMod val="75000"/>
                </a:srgbClr>
              </a:buClr>
              <a:buSzTx/>
              <a:buFont typeface="Wingdings" charset="2"/>
              <a:buNone/>
              <a:tabLst/>
              <a:defRPr/>
            </a:pPr>
            <a:r>
              <a:rPr kumimoji="0" lang="en-US" sz="1400" b="0" i="0" u="none" strike="noStrike" kern="1200" cap="none" spc="0" normalizeH="0" baseline="0" noProof="0">
                <a:ln>
                  <a:noFill/>
                </a:ln>
                <a:solidFill>
                  <a:srgbClr val="F3F3F3">
                    <a:lumMod val="10000"/>
                  </a:srgbClr>
                </a:solidFill>
                <a:effectLst/>
                <a:uLnTx/>
                <a:uFillTx/>
                <a:latin typeface="+mn-lt"/>
                <a:ea typeface="+mn-ea"/>
                <a:cs typeface="Arial" panose="020B0604020202020204" pitchFamily="34" charset="0"/>
              </a:rPr>
              <a:t>State Mitigation Plan </a:t>
            </a:r>
          </a:p>
          <a:p>
            <a:pPr marL="0" marR="0" lvl="0" indent="0" defTabSz="457200" rtl="0" eaLnBrk="1" fontAlgn="auto" latinLnBrk="0" hangingPunct="1">
              <a:lnSpc>
                <a:spcPts val="2000"/>
              </a:lnSpc>
              <a:spcBef>
                <a:spcPts val="1000"/>
              </a:spcBef>
              <a:spcAft>
                <a:spcPts val="0"/>
              </a:spcAft>
              <a:buClr>
                <a:srgbClr val="BABBBD">
                  <a:lumMod val="75000"/>
                </a:srgbClr>
              </a:buClr>
              <a:buSzTx/>
              <a:buFont typeface="Wingdings" charset="2"/>
              <a:buNone/>
              <a:tabLst/>
              <a:defRPr/>
            </a:pPr>
            <a:r>
              <a:rPr kumimoji="0" lang="en-US" sz="1200" b="0" i="0" u="none" strike="noStrike" kern="1200" cap="none" spc="0" normalizeH="0" baseline="0" noProof="0">
                <a:ln>
                  <a:noFill/>
                </a:ln>
                <a:solidFill>
                  <a:srgbClr val="000000"/>
                </a:solidFill>
                <a:effectLst/>
                <a:uLnTx/>
                <a:uFillTx/>
                <a:latin typeface="+mn-lt"/>
                <a:ea typeface="+mn-ea"/>
                <a:cs typeface="Arial" panose="020B0604020202020204" pitchFamily="34" charset="0"/>
              </a:rPr>
              <a:t>Applicants (</a:t>
            </a:r>
            <a:r>
              <a:rPr lang="en-US" sz="1050"/>
              <a:t>State Administrative Agency (SAA)</a:t>
            </a:r>
            <a:r>
              <a:rPr kumimoji="0" lang="en-US" sz="1200" b="0" i="0" u="none" strike="noStrike" kern="1200" cap="none" spc="0" normalizeH="0" baseline="0" noProof="0">
                <a:ln>
                  <a:noFill/>
                </a:ln>
                <a:solidFill>
                  <a:srgbClr val="000000"/>
                </a:solidFill>
                <a:effectLst/>
                <a:uLnTx/>
                <a:uFillTx/>
                <a:latin typeface="+mn-lt"/>
                <a:ea typeface="+mn-ea"/>
                <a:cs typeface="Arial" panose="020B0604020202020204" pitchFamily="34" charset="0"/>
              </a:rPr>
              <a:t>) must have in place (by the application deadline and at the time of obligation of grant funds—when the grant is awarded) a FEMA-approved state hazard mitigation plan that includes all dam risks and complies with the Disaster Mitigation Act of 2000 (Public Law 106–390; 114 Stat. 1552).  </a:t>
            </a:r>
          </a:p>
        </p:txBody>
      </p:sp>
      <p:sp>
        <p:nvSpPr>
          <p:cNvPr id="7" name="Content Placeholder 20">
            <a:extLst>
              <a:ext uri="{FF2B5EF4-FFF2-40B4-BE49-F238E27FC236}">
                <a16:creationId xmlns:a16="http://schemas.microsoft.com/office/drawing/2014/main" id="{9B8E924E-B38E-4914-BCBF-03109A72E50F}"/>
              </a:ext>
            </a:extLst>
          </p:cNvPr>
          <p:cNvSpPr txBox="1">
            <a:spLocks/>
          </p:cNvSpPr>
          <p:nvPr/>
        </p:nvSpPr>
        <p:spPr>
          <a:xfrm>
            <a:off x="7425264" y="2140695"/>
            <a:ext cx="3924300" cy="2791142"/>
          </a:xfrm>
          <a:prstGeom prst="rect">
            <a:avLst/>
          </a:prstGeom>
        </p:spPr>
        <p:txBody>
          <a:bodyPr vert="horz" lIns="91440" tIns="45720" rIns="91440" bIns="45720" rtlCol="0">
            <a:no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BABBBD">
                  <a:lumMod val="75000"/>
                </a:srgbClr>
              </a:buClr>
              <a:buSzTx/>
              <a:buFont typeface="Wingdings" charset="2"/>
              <a:buNone/>
              <a:tabLst/>
              <a:defRPr/>
            </a:pPr>
            <a:r>
              <a:rPr kumimoji="0" lang="en-US" sz="1600" b="1" i="0" u="none" strike="noStrike" kern="1200" cap="none" spc="0" normalizeH="0" baseline="0" noProof="0">
                <a:ln>
                  <a:noFill/>
                </a:ln>
                <a:solidFill>
                  <a:srgbClr val="000000"/>
                </a:solidFill>
                <a:effectLst/>
                <a:uLnTx/>
                <a:uFillTx/>
                <a:latin typeface="+mn-lt"/>
                <a:ea typeface="+mn-ea"/>
                <a:cs typeface="Arial" panose="020B0604020202020204" pitchFamily="34" charset="0"/>
              </a:rPr>
              <a:t>SUBRECIPIENT ELIGIBILITY</a:t>
            </a:r>
          </a:p>
          <a:p>
            <a:pPr marL="0" marR="0" lvl="0" indent="0" algn="l" defTabSz="457200" rtl="0" eaLnBrk="1" fontAlgn="auto" latinLnBrk="0" hangingPunct="1">
              <a:lnSpc>
                <a:spcPct val="100000"/>
              </a:lnSpc>
              <a:spcBef>
                <a:spcPts val="0"/>
              </a:spcBef>
              <a:spcAft>
                <a:spcPts val="600"/>
              </a:spcAft>
              <a:buClr>
                <a:srgbClr val="BABBBD">
                  <a:lumMod val="75000"/>
                </a:srgbClr>
              </a:buClr>
              <a:buSzTx/>
              <a:buFont typeface="Wingdings" charset="2"/>
              <a:buNone/>
              <a:tabLst/>
              <a:defRPr/>
            </a:pPr>
            <a:r>
              <a:rPr kumimoji="0" lang="en-US" sz="1400" b="0" i="0" u="none" strike="noStrike" kern="1200" cap="none" spc="0" normalizeH="0" baseline="0" noProof="0">
                <a:ln>
                  <a:noFill/>
                </a:ln>
                <a:solidFill>
                  <a:srgbClr val="F3F3F3">
                    <a:lumMod val="10000"/>
                  </a:srgbClr>
                </a:solidFill>
                <a:effectLst/>
                <a:uLnTx/>
                <a:uFillTx/>
                <a:latin typeface="+mn-lt"/>
                <a:ea typeface="+mn-ea"/>
                <a:cs typeface="Arial" panose="020B0604020202020204" pitchFamily="34" charset="0"/>
              </a:rPr>
              <a:t>Local or Tribal* Mitigation Plan </a:t>
            </a:r>
          </a:p>
          <a:p>
            <a:pPr marL="0" marR="0" lvl="0" indent="0" algn="just" defTabSz="457200" rtl="0" eaLnBrk="1" fontAlgn="auto" latinLnBrk="0" hangingPunct="1">
              <a:lnSpc>
                <a:spcPts val="2000"/>
              </a:lnSpc>
              <a:spcBef>
                <a:spcPts val="1000"/>
              </a:spcBef>
              <a:spcAft>
                <a:spcPts val="0"/>
              </a:spcAft>
              <a:buClr>
                <a:srgbClr val="BABBBD">
                  <a:lumMod val="75000"/>
                </a:srgbClr>
              </a:buClr>
              <a:buSzTx/>
              <a:buFont typeface="Wingdings" charset="2"/>
              <a:buNone/>
              <a:tabLst/>
              <a:defRPr/>
            </a:pPr>
            <a:r>
              <a:rPr kumimoji="0" lang="en-US" sz="1200" b="0" i="0" u="none" strike="noStrike" kern="1200" cap="none" spc="0" normalizeH="0" baseline="0" noProof="0">
                <a:ln>
                  <a:noFill/>
                </a:ln>
                <a:solidFill>
                  <a:srgbClr val="000000"/>
                </a:solidFill>
                <a:effectLst/>
                <a:uLnTx/>
                <a:uFillTx/>
                <a:latin typeface="+mn-lt"/>
                <a:ea typeface="+mn-ea"/>
                <a:cs typeface="Arial" panose="020B0604020202020204" pitchFamily="34" charset="0"/>
              </a:rPr>
              <a:t>Subrecipients must demonstrate that the </a:t>
            </a:r>
            <a:r>
              <a:rPr kumimoji="0" lang="en-US" sz="1200" b="1" i="0" u="none" strike="noStrike" kern="1200" cap="none" spc="0" normalizeH="0" baseline="0" noProof="0">
                <a:ln>
                  <a:noFill/>
                </a:ln>
                <a:solidFill>
                  <a:srgbClr val="000000"/>
                </a:solidFill>
                <a:effectLst/>
                <a:uLnTx/>
                <a:uFillTx/>
                <a:latin typeface="+mn-lt"/>
                <a:ea typeface="+mn-ea"/>
                <a:cs typeface="Arial" panose="020B0604020202020204" pitchFamily="34" charset="0"/>
              </a:rPr>
              <a:t>tribal or local government with jurisdiction over the area in which the dam is located </a:t>
            </a:r>
            <a:r>
              <a:rPr kumimoji="0" lang="en-US" sz="1200" b="0" i="0" u="none" strike="noStrike" kern="1200" cap="none" spc="0" normalizeH="0" baseline="0" noProof="0">
                <a:ln>
                  <a:noFill/>
                </a:ln>
                <a:solidFill>
                  <a:srgbClr val="000000"/>
                </a:solidFill>
                <a:effectLst/>
                <a:uLnTx/>
                <a:uFillTx/>
                <a:latin typeface="+mn-lt"/>
                <a:ea typeface="+mn-ea"/>
                <a:cs typeface="Arial" panose="020B0604020202020204" pitchFamily="34" charset="0"/>
              </a:rPr>
              <a:t>has in place at the time the SAA submits the scope of work (SOW) package to FEMA, as well as the time FEMA approves the SOW package, a FEMA-approved hazard mitigation plan that includes all dam risks and complies with the Disaster Mitigation Act of 2000 (Public Law 106–390; 114 Stat. 1552).</a:t>
            </a:r>
          </a:p>
        </p:txBody>
      </p:sp>
      <p:sp>
        <p:nvSpPr>
          <p:cNvPr id="8" name="Rectangle 7">
            <a:extLst>
              <a:ext uri="{FF2B5EF4-FFF2-40B4-BE49-F238E27FC236}">
                <a16:creationId xmlns:a16="http://schemas.microsoft.com/office/drawing/2014/main" id="{4A038FEC-D874-47D5-949A-880D5646F9A4}"/>
              </a:ext>
            </a:extLst>
          </p:cNvPr>
          <p:cNvSpPr/>
          <p:nvPr/>
        </p:nvSpPr>
        <p:spPr>
          <a:xfrm>
            <a:off x="4068004" y="5138139"/>
            <a:ext cx="7281560" cy="480581"/>
          </a:xfrm>
          <a:prstGeom prst="rect">
            <a:avLst/>
          </a:prstGeom>
        </p:spPr>
        <p:txBody>
          <a:bodyPr wrap="square">
            <a:spAutoFit/>
          </a:bodyPr>
          <a:lstStyle/>
          <a:p>
            <a:pPr>
              <a:lnSpc>
                <a:spcPts val="1600"/>
              </a:lnSpc>
            </a:pPr>
            <a:r>
              <a:rPr lang="en-US" sz="1100" b="1">
                <a:solidFill>
                  <a:srgbClr val="000000"/>
                </a:solidFill>
                <a:latin typeface="Arial" panose="020B0604020202020204"/>
              </a:rPr>
              <a:t>* Note: </a:t>
            </a:r>
            <a:r>
              <a:rPr lang="en-US" sz="1100">
                <a:solidFill>
                  <a:srgbClr val="000000"/>
                </a:solidFill>
                <a:latin typeface="Arial" panose="020B0604020202020204"/>
              </a:rPr>
              <a:t>Tribal governments are not eligible subrecipients but if the dam is located on Tribal land, the tribal plan must be approved by FEMA and include all dam risks.</a:t>
            </a:r>
          </a:p>
        </p:txBody>
      </p:sp>
      <p:cxnSp>
        <p:nvCxnSpPr>
          <p:cNvPr id="11" name="Straight Connector 10">
            <a:extLst>
              <a:ext uri="{FF2B5EF4-FFF2-40B4-BE49-F238E27FC236}">
                <a16:creationId xmlns:a16="http://schemas.microsoft.com/office/drawing/2014/main" id="{7A22A0C9-D9C2-446B-AE83-DA5C621BB7CC}"/>
              </a:ext>
              <a:ext uri="{C183D7F6-B498-43B3-948B-1728B52AA6E4}">
                <adec:decorative xmlns:adec="http://schemas.microsoft.com/office/drawing/2017/decorative" val="1"/>
              </a:ext>
            </a:extLst>
          </p:cNvPr>
          <p:cNvCxnSpPr>
            <a:cxnSpLocks/>
          </p:cNvCxnSpPr>
          <p:nvPr/>
        </p:nvCxnSpPr>
        <p:spPr>
          <a:xfrm flipH="1">
            <a:off x="4068004" y="5063073"/>
            <a:ext cx="7281562" cy="0"/>
          </a:xfrm>
          <a:prstGeom prst="line">
            <a:avLst/>
          </a:prstGeom>
          <a:noFill/>
          <a:ln w="12700" cap="flat" cmpd="sng" algn="ctr">
            <a:solidFill>
              <a:srgbClr val="595B5D"/>
            </a:solidFill>
            <a:prstDash val="sysDot"/>
          </a:ln>
          <a:effectLst/>
        </p:spPr>
      </p:cxnSp>
      <p:cxnSp>
        <p:nvCxnSpPr>
          <p:cNvPr id="12" name="Straight Connector 11">
            <a:extLst>
              <a:ext uri="{FF2B5EF4-FFF2-40B4-BE49-F238E27FC236}">
                <a16:creationId xmlns:a16="http://schemas.microsoft.com/office/drawing/2014/main" id="{D8C0AB6B-B8FA-4A04-B3DD-25DABE02A807}"/>
              </a:ext>
              <a:ext uri="{C183D7F6-B498-43B3-948B-1728B52AA6E4}">
                <adec:decorative xmlns:adec="http://schemas.microsoft.com/office/drawing/2017/decorative" val="1"/>
              </a:ext>
            </a:extLst>
          </p:cNvPr>
          <p:cNvCxnSpPr/>
          <p:nvPr/>
        </p:nvCxnSpPr>
        <p:spPr>
          <a:xfrm>
            <a:off x="4165600" y="2719068"/>
            <a:ext cx="685800" cy="0"/>
          </a:xfrm>
          <a:prstGeom prst="line">
            <a:avLst/>
          </a:prstGeom>
          <a:noFill/>
          <a:ln w="25400" cap="flat" cmpd="sng" algn="ctr">
            <a:solidFill>
              <a:srgbClr val="5E9732"/>
            </a:solidFill>
            <a:prstDash val="solid"/>
          </a:ln>
          <a:effectLst/>
        </p:spPr>
      </p:cxnSp>
      <p:cxnSp>
        <p:nvCxnSpPr>
          <p:cNvPr id="13" name="Straight Connector 12">
            <a:extLst>
              <a:ext uri="{FF2B5EF4-FFF2-40B4-BE49-F238E27FC236}">
                <a16:creationId xmlns:a16="http://schemas.microsoft.com/office/drawing/2014/main" id="{2C294DF7-9334-44DE-A104-DF96021D1BC3}"/>
              </a:ext>
              <a:ext uri="{C183D7F6-B498-43B3-948B-1728B52AA6E4}">
                <adec:decorative xmlns:adec="http://schemas.microsoft.com/office/drawing/2017/decorative" val="1"/>
              </a:ext>
            </a:extLst>
          </p:cNvPr>
          <p:cNvCxnSpPr>
            <a:cxnSpLocks/>
          </p:cNvCxnSpPr>
          <p:nvPr/>
        </p:nvCxnSpPr>
        <p:spPr>
          <a:xfrm>
            <a:off x="7513743" y="2715768"/>
            <a:ext cx="685800" cy="0"/>
          </a:xfrm>
          <a:prstGeom prst="line">
            <a:avLst/>
          </a:prstGeom>
          <a:noFill/>
          <a:ln w="25400" cap="flat" cmpd="sng" algn="ctr">
            <a:solidFill>
              <a:srgbClr val="5E9732"/>
            </a:solidFill>
            <a:prstDash val="solid"/>
          </a:ln>
          <a:effectLst/>
        </p:spPr>
      </p:cxnSp>
      <p:sp>
        <p:nvSpPr>
          <p:cNvPr id="4" name="Slide Number Placeholder 3">
            <a:extLst>
              <a:ext uri="{FF2B5EF4-FFF2-40B4-BE49-F238E27FC236}">
                <a16:creationId xmlns:a16="http://schemas.microsoft.com/office/drawing/2014/main" id="{8E24383E-07D9-42C3-B981-2D04F2BEBE1F}"/>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8</a:t>
            </a:fld>
            <a:endParaRPr lang="en-US"/>
          </a:p>
        </p:txBody>
      </p:sp>
    </p:spTree>
    <p:extLst>
      <p:ext uri="{BB962C8B-B14F-4D97-AF65-F5344CB8AC3E}">
        <p14:creationId xmlns:p14="http://schemas.microsoft.com/office/powerpoint/2010/main" val="109783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98EC-3C9B-43C3-BA46-16CBAED7E4F6}"/>
              </a:ext>
            </a:extLst>
          </p:cNvPr>
          <p:cNvSpPr>
            <a:spLocks noGrp="1"/>
          </p:cNvSpPr>
          <p:nvPr>
            <p:ph type="title"/>
          </p:nvPr>
        </p:nvSpPr>
        <p:spPr>
          <a:xfrm>
            <a:off x="815586" y="787641"/>
            <a:ext cx="10715627" cy="743347"/>
          </a:xfrm>
        </p:spPr>
        <p:txBody>
          <a:bodyPr/>
          <a:lstStyle/>
          <a:p>
            <a:pPr rtl="0" eaLnBrk="1" fontAlgn="auto" latinLnBrk="0" hangingPunct="1"/>
            <a:r>
              <a:rPr lang="en-US" sz="2800" kern="1200">
                <a:solidFill>
                  <a:srgbClr val="005188"/>
                </a:solidFill>
                <a:effectLst/>
                <a:latin typeface="Franklin Gothic Medium" panose="020B0603020102020204" pitchFamily="34" charset="0"/>
                <a:ea typeface="+mn-ea"/>
                <a:cs typeface="+mn-cs"/>
              </a:rPr>
              <a:t>Key Questions: “All Dam Risk” </a:t>
            </a:r>
            <a:endParaRPr lang="en-US">
              <a:effectLst/>
            </a:endParaRPr>
          </a:p>
          <a:p>
            <a:endParaRPr lang="en-US"/>
          </a:p>
        </p:txBody>
      </p:sp>
      <p:sp>
        <p:nvSpPr>
          <p:cNvPr id="8" name="Content Placeholder 1">
            <a:extLst>
              <a:ext uri="{FF2B5EF4-FFF2-40B4-BE49-F238E27FC236}">
                <a16:creationId xmlns:a16="http://schemas.microsoft.com/office/drawing/2014/main" id="{89F35579-CA60-40EF-AE17-50131619B975}"/>
              </a:ext>
            </a:extLst>
          </p:cNvPr>
          <p:cNvSpPr txBox="1">
            <a:spLocks/>
          </p:cNvSpPr>
          <p:nvPr/>
        </p:nvSpPr>
        <p:spPr>
          <a:xfrm>
            <a:off x="738189" y="1645918"/>
            <a:ext cx="5514330" cy="4759641"/>
          </a:xfrm>
          <a:prstGeom prst="rect">
            <a:avLst/>
          </a:prstGeom>
        </p:spPr>
        <p:txBody>
          <a:bodyPr vert="horz" lIns="91440" tIns="45720" rIns="91440" bIns="45720" rtlCol="0">
            <a:normAutofit fontScale="700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1200"/>
              </a:spcAft>
              <a:buClr>
                <a:srgbClr val="BABBBD">
                  <a:lumMod val="75000"/>
                </a:srgbClr>
              </a:buClr>
              <a:buSzTx/>
              <a:buFont typeface="Wingdings" charset="2"/>
              <a:buNone/>
              <a:tabLst/>
              <a:defRPr/>
            </a:pPr>
            <a:r>
              <a:rPr kumimoji="0" lang="en-US" sz="3100" b="1" i="0" u="none" strike="noStrike" kern="1200" cap="none" spc="0" normalizeH="0" baseline="0" noProof="0" dirty="0">
                <a:ln>
                  <a:noFill/>
                </a:ln>
                <a:effectLst/>
                <a:uLnTx/>
                <a:uFillTx/>
                <a:latin typeface="+mn-lt"/>
                <a:ea typeface="+mn-ea"/>
                <a:cs typeface="Arial" panose="020B0604020202020204" pitchFamily="34" charset="0"/>
              </a:rPr>
              <a:t>What Does “All Dam Risk” Mean?</a:t>
            </a:r>
          </a:p>
          <a:p>
            <a:pPr marL="0" marR="0" lvl="0" indent="0" algn="l" defTabSz="457200" rtl="0" eaLnBrk="1" fontAlgn="auto" latinLnBrk="0" hangingPunct="1">
              <a:lnSpc>
                <a:spcPct val="120000"/>
              </a:lnSpc>
              <a:spcBef>
                <a:spcPts val="0"/>
              </a:spcBef>
              <a:spcAft>
                <a:spcPts val="0"/>
              </a:spcAft>
              <a:buClr>
                <a:srgbClr val="BABBBD">
                  <a:lumMod val="75000"/>
                </a:srgbClr>
              </a:buClr>
              <a:buSzTx/>
              <a:buFont typeface="Wingdings" charset="2"/>
              <a:buNone/>
              <a:tabLst/>
              <a:defRPr/>
            </a:pPr>
            <a:r>
              <a:rPr kumimoji="0" lang="en-US" sz="26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Incremental Risk </a:t>
            </a:r>
          </a:p>
          <a:p>
            <a:pPr marL="284163" marR="0" lvl="0" indent="-222250" algn="l" defTabSz="457200" rtl="0" eaLnBrk="1" fontAlgn="auto" latinLnBrk="0" hangingPunct="1">
              <a:lnSpc>
                <a:spcPct val="120000"/>
              </a:lnSpc>
              <a:spcBef>
                <a:spcPts val="0"/>
              </a:spcBef>
              <a:spcAft>
                <a:spcPts val="0"/>
              </a:spcAft>
              <a:buClr>
                <a:srgbClr val="BABBBD">
                  <a:lumMod val="75000"/>
                </a:srgbClr>
              </a:buClr>
              <a:buSzTx/>
              <a:buFont typeface="Wingdings" charset="2"/>
              <a:buChar char="§"/>
              <a:tabLst/>
              <a:defRPr/>
            </a:pPr>
            <a:r>
              <a:rPr kumimoji="0" lang="en-US" sz="23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Likelihood and consequences of a dam incident. </a:t>
            </a:r>
          </a:p>
          <a:p>
            <a:pPr marL="284163" marR="0" lvl="0" indent="0" algn="l" defTabSz="457200" rtl="0" eaLnBrk="1" fontAlgn="auto" latinLnBrk="0" hangingPunct="1">
              <a:lnSpc>
                <a:spcPct val="120000"/>
              </a:lnSpc>
              <a:spcBef>
                <a:spcPts val="0"/>
              </a:spcBef>
              <a:spcAft>
                <a:spcPts val="0"/>
              </a:spcAft>
              <a:buClr>
                <a:srgbClr val="BABBBD">
                  <a:lumMod val="75000"/>
                </a:srgbClr>
              </a:buClr>
              <a:buSzTx/>
              <a:buFont typeface="Wingdings" charset="2"/>
              <a:buNone/>
              <a:tabLst/>
              <a:defRPr/>
            </a:pPr>
            <a:r>
              <a:rPr kumimoji="0" lang="en-US" sz="23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Can be initiated by </a:t>
            </a:r>
            <a:r>
              <a:rPr kumimoji="0" lang="en-US" sz="23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1) </a:t>
            </a:r>
            <a:r>
              <a:rPr kumimoji="0" lang="en-US" sz="23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internal loads, </a:t>
            </a:r>
            <a:r>
              <a:rPr kumimoji="0" lang="en-US" sz="23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 </a:t>
            </a:r>
            <a:r>
              <a:rPr kumimoji="0" lang="en-US" sz="23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external loads, or </a:t>
            </a:r>
            <a:r>
              <a:rPr kumimoji="0" lang="en-US" sz="23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3) </a:t>
            </a:r>
            <a:r>
              <a:rPr kumimoji="0" lang="en-US" sz="23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mis-operation, component failure or malfunction.</a:t>
            </a:r>
          </a:p>
          <a:p>
            <a:pPr marL="342900" marR="0" lvl="0" indent="-342900" algn="l" defTabSz="457200" rtl="0" eaLnBrk="1" fontAlgn="auto" latinLnBrk="0" hangingPunct="1">
              <a:lnSpc>
                <a:spcPct val="120000"/>
              </a:lnSpc>
              <a:spcBef>
                <a:spcPts val="0"/>
              </a:spcBef>
              <a:spcAft>
                <a:spcPts val="0"/>
              </a:spcAft>
              <a:buClr>
                <a:srgbClr val="BABBBD">
                  <a:lumMod val="75000"/>
                </a:srgbClr>
              </a:buClr>
              <a:buSzTx/>
              <a:buFont typeface="Wingdings" charset="2"/>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457200" rtl="0" eaLnBrk="1" fontAlgn="auto" latinLnBrk="0" hangingPunct="1">
              <a:lnSpc>
                <a:spcPct val="120000"/>
              </a:lnSpc>
              <a:spcBef>
                <a:spcPts val="0"/>
              </a:spcBef>
              <a:spcAft>
                <a:spcPts val="0"/>
              </a:spcAft>
              <a:buClr>
                <a:srgbClr val="BABBBD">
                  <a:lumMod val="75000"/>
                </a:srgbClr>
              </a:buClr>
              <a:buSzTx/>
              <a:buFont typeface="Wingdings" charset="2"/>
              <a:buNone/>
              <a:tabLst/>
              <a:defRPr/>
            </a:pPr>
            <a:r>
              <a:rPr kumimoji="0" lang="en-US" sz="26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Non-Breach Risk</a:t>
            </a:r>
          </a:p>
          <a:p>
            <a:pPr marL="284163" marR="0" lvl="0" indent="-222250" algn="l" defTabSz="457200" rtl="0" eaLnBrk="1" fontAlgn="auto" latinLnBrk="0" hangingPunct="1">
              <a:lnSpc>
                <a:spcPct val="120000"/>
              </a:lnSpc>
              <a:spcBef>
                <a:spcPts val="0"/>
              </a:spcBef>
              <a:spcAft>
                <a:spcPts val="0"/>
              </a:spcAft>
              <a:buClr>
                <a:srgbClr val="BABBBD">
                  <a:lumMod val="75000"/>
                </a:srgbClr>
              </a:buClr>
              <a:buSzTx/>
              <a:buFont typeface="Wingdings" charset="2"/>
              <a:buChar char="§"/>
              <a:tabLst/>
              <a:defRPr/>
            </a:pPr>
            <a:r>
              <a:rPr kumimoji="0" lang="en-US" sz="23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Risk in the reservoir pool area and affected downstream floodplain due to “normal” operation of dam.</a:t>
            </a:r>
          </a:p>
          <a:p>
            <a:pPr marL="342900" marR="0" lvl="0" indent="-342900" algn="l" defTabSz="457200" rtl="0" eaLnBrk="1" fontAlgn="auto" latinLnBrk="0" hangingPunct="1">
              <a:lnSpc>
                <a:spcPct val="120000"/>
              </a:lnSpc>
              <a:spcBef>
                <a:spcPts val="0"/>
              </a:spcBef>
              <a:spcAft>
                <a:spcPts val="0"/>
              </a:spcAft>
              <a:buClr>
                <a:srgbClr val="BABBBD">
                  <a:lumMod val="75000"/>
                </a:srgbClr>
              </a:buClr>
              <a:buSzTx/>
              <a:buFont typeface="Wingdings" charset="2"/>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457200" rtl="0" eaLnBrk="1" fontAlgn="auto" latinLnBrk="0" hangingPunct="1">
              <a:lnSpc>
                <a:spcPct val="120000"/>
              </a:lnSpc>
              <a:spcBef>
                <a:spcPts val="0"/>
              </a:spcBef>
              <a:spcAft>
                <a:spcPts val="0"/>
              </a:spcAft>
              <a:buClr>
                <a:srgbClr val="BABBBD">
                  <a:lumMod val="75000"/>
                </a:srgbClr>
              </a:buClr>
              <a:buSzTx/>
              <a:buFont typeface="Wingdings" charset="2"/>
              <a:buNone/>
              <a:tabLst/>
              <a:defRPr/>
            </a:pPr>
            <a:r>
              <a:rPr kumimoji="0" lang="en-US" sz="26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Residual Risk</a:t>
            </a:r>
          </a:p>
          <a:p>
            <a:pPr marL="284163" marR="0" lvl="0" indent="-222250" algn="l" defTabSz="457200" rtl="0" eaLnBrk="1" fontAlgn="auto" latinLnBrk="0" hangingPunct="1">
              <a:lnSpc>
                <a:spcPct val="120000"/>
              </a:lnSpc>
              <a:spcBef>
                <a:spcPts val="0"/>
              </a:spcBef>
              <a:spcAft>
                <a:spcPts val="0"/>
              </a:spcAft>
              <a:buClr>
                <a:srgbClr val="BABBBD">
                  <a:lumMod val="75000"/>
                </a:srgbClr>
              </a:buClr>
              <a:buSzTx/>
              <a:buFont typeface="Wingdings" charset="2"/>
              <a:buChar char="§"/>
              <a:tabLst/>
              <a:defRPr/>
            </a:pPr>
            <a:r>
              <a:rPr kumimoji="0" lang="en-US" sz="23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The risk that remains after all mitigation actions and risk reduction actions related to a specific dam safety issue have been completed. </a:t>
            </a:r>
          </a:p>
        </p:txBody>
      </p:sp>
      <p:pic>
        <p:nvPicPr>
          <p:cNvPr id="3" name="Picture 2" descr="Eligible high hazard potential dams being part of High Hazard Potential Dams which is a part of all state regulated dams">
            <a:extLst>
              <a:ext uri="{FF2B5EF4-FFF2-40B4-BE49-F238E27FC236}">
                <a16:creationId xmlns:a16="http://schemas.microsoft.com/office/drawing/2014/main" id="{429CB8F0-6EB4-44F2-860F-A688481EC4C4}"/>
              </a:ext>
            </a:extLst>
          </p:cNvPr>
          <p:cNvPicPr>
            <a:picLocks noChangeAspect="1"/>
          </p:cNvPicPr>
          <p:nvPr/>
        </p:nvPicPr>
        <p:blipFill>
          <a:blip r:embed="rId3"/>
          <a:stretch>
            <a:fillRect/>
          </a:stretch>
        </p:blipFill>
        <p:spPr>
          <a:xfrm>
            <a:off x="6726087" y="1516092"/>
            <a:ext cx="4066384" cy="4066384"/>
          </a:xfrm>
          <a:prstGeom prst="rect">
            <a:avLst/>
          </a:prstGeom>
        </p:spPr>
      </p:pic>
      <p:sp>
        <p:nvSpPr>
          <p:cNvPr id="10" name="Rectangle 9">
            <a:extLst>
              <a:ext uri="{FF2B5EF4-FFF2-40B4-BE49-F238E27FC236}">
                <a16:creationId xmlns:a16="http://schemas.microsoft.com/office/drawing/2014/main" id="{AC62E938-8F11-4608-8CFF-0B15039DC7D7}"/>
              </a:ext>
            </a:extLst>
          </p:cNvPr>
          <p:cNvSpPr/>
          <p:nvPr/>
        </p:nvSpPr>
        <p:spPr>
          <a:xfrm>
            <a:off x="7074787" y="5779581"/>
            <a:ext cx="3717684" cy="394723"/>
          </a:xfrm>
          <a:prstGeom prst="rect">
            <a:avLst/>
          </a:prstGeom>
        </p:spPr>
        <p:txBody>
          <a:bodyPr wrap="none">
            <a:spAutoFit/>
          </a:bodyPr>
          <a:lstStyle/>
          <a:p>
            <a:pPr algn="ctr">
              <a:lnSpc>
                <a:spcPct val="120000"/>
              </a:lnSpc>
            </a:pPr>
            <a:r>
              <a:rPr lang="en-US" b="1"/>
              <a:t>Which Dams Should be in the Plan? </a:t>
            </a:r>
          </a:p>
        </p:txBody>
      </p:sp>
      <p:sp>
        <p:nvSpPr>
          <p:cNvPr id="4" name="Slide Number Placeholder 3">
            <a:extLst>
              <a:ext uri="{FF2B5EF4-FFF2-40B4-BE49-F238E27FC236}">
                <a16:creationId xmlns:a16="http://schemas.microsoft.com/office/drawing/2014/main" id="{3E0E7A1F-D185-4168-890A-55F2A1AED03E}"/>
              </a:ext>
              <a:ext uri="{C183D7F6-B498-43B3-948B-1728B52AA6E4}">
                <adec:decorative xmlns:adec="http://schemas.microsoft.com/office/drawing/2017/decorative" val="1"/>
              </a:ext>
            </a:extLst>
          </p:cNvPr>
          <p:cNvSpPr>
            <a:spLocks noGrp="1"/>
          </p:cNvSpPr>
          <p:nvPr>
            <p:ph type="sldNum" sz="quarter" idx="12"/>
          </p:nvPr>
        </p:nvSpPr>
        <p:spPr/>
        <p:txBody>
          <a:bodyPr/>
          <a:lstStyle/>
          <a:p>
            <a:fld id="{8FCC257D-A786-9244-9E17-CE618C8B9275}" type="slidenum">
              <a:rPr lang="en-US" smtClean="0"/>
              <a:pPr/>
              <a:t>9</a:t>
            </a:fld>
            <a:endParaRPr lang="en-US"/>
          </a:p>
        </p:txBody>
      </p:sp>
    </p:spTree>
    <p:extLst>
      <p:ext uri="{BB962C8B-B14F-4D97-AF65-F5344CB8AC3E}">
        <p14:creationId xmlns:p14="http://schemas.microsoft.com/office/powerpoint/2010/main" val="255470013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BDBCA151B6264EB3015B29FED2F189" ma:contentTypeVersion="10" ma:contentTypeDescription="Create a new document." ma:contentTypeScope="" ma:versionID="7c4ed9cf84d5b6e8d93bec411612d5d4">
  <xsd:schema xmlns:xsd="http://www.w3.org/2001/XMLSchema" xmlns:xs="http://www.w3.org/2001/XMLSchema" xmlns:p="http://schemas.microsoft.com/office/2006/metadata/properties" xmlns:ns2="28940896-3490-45c4-bffc-884c140637ec" xmlns:ns3="f37d18ec-a1c8-4ce4-b7b4-01f8a4bf269c" targetNamespace="http://schemas.microsoft.com/office/2006/metadata/properties" ma:root="true" ma:fieldsID="562cb479e4999a0cb9af6d9b181990d3" ns2:_="" ns3:_="">
    <xsd:import namespace="28940896-3490-45c4-bffc-884c140637ec"/>
    <xsd:import namespace="f37d18ec-a1c8-4ce4-b7b4-01f8a4bf26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40896-3490-45c4-bffc-884c140637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7d18ec-a1c8-4ce4-b7b4-01f8a4bf269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fb255dc-b56e-4bec-bbbb-0a988d92746c}" ma:internalName="TaxCatchAll" ma:showField="CatchAllData" ma:web="f37d18ec-a1c8-4ce4-b7b4-01f8a4bf2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37d18ec-a1c8-4ce4-b7b4-01f8a4bf269c" xsi:nil="true"/>
    <lcf76f155ced4ddcb4097134ff3c332f xmlns="28940896-3490-45c4-bffc-884c140637e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FDABC-342B-43E7-9CBD-2FD634CA0B87}">
  <ds:schemaRefs>
    <ds:schemaRef ds:uri="28940896-3490-45c4-bffc-884c140637ec"/>
    <ds:schemaRef ds:uri="f37d18ec-a1c8-4ce4-b7b4-01f8a4bf26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B5BB03-DD21-4258-90BA-4BA883F2CE48}">
  <ds:schemaRef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http://purl.org/dc/dcmitype/"/>
    <ds:schemaRef ds:uri="f37d18ec-a1c8-4ce4-b7b4-01f8a4bf269c"/>
    <ds:schemaRef ds:uri="28940896-3490-45c4-bffc-884c140637ec"/>
    <ds:schemaRef ds:uri="http://purl.org/dc/terms/"/>
  </ds:schemaRefs>
</ds:datastoreItem>
</file>

<file path=customXml/itemProps3.xml><?xml version="1.0" encoding="utf-8"?>
<ds:datastoreItem xmlns:ds="http://schemas.openxmlformats.org/officeDocument/2006/customXml" ds:itemID="{76976EDC-3E53-4B2A-8042-2CE68B9B8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TotalTime>
  <Words>9165</Words>
  <Application>Microsoft Office PowerPoint</Application>
  <PresentationFormat>Widescreen</PresentationFormat>
  <Paragraphs>900</Paragraphs>
  <Slides>59</Slides>
  <Notes>50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Arial</vt:lpstr>
      <vt:lpstr>Arial Narrow</vt:lpstr>
      <vt:lpstr>Calibri</vt:lpstr>
      <vt:lpstr>Courier New</vt:lpstr>
      <vt:lpstr>Franklin Gothic Book</vt:lpstr>
      <vt:lpstr>Franklin Gothic Medium</vt:lpstr>
      <vt:lpstr>Franklin Gothic Medium (Headings)</vt:lpstr>
      <vt:lpstr>Helvetica Light</vt:lpstr>
      <vt:lpstr>Segoe UI</vt:lpstr>
      <vt:lpstr>Symbol</vt:lpstr>
      <vt:lpstr>Times New Roman</vt:lpstr>
      <vt:lpstr>Wingdings</vt:lpstr>
      <vt:lpstr>Office Theme</vt:lpstr>
      <vt:lpstr>1_Office Theme</vt:lpstr>
      <vt:lpstr> Post-Award High Hazard Potential Dams (FY22HHPD) Grant Program  Step 2:  Post-award: Scope of Work Package submission</vt:lpstr>
      <vt:lpstr>Congratulations!   FY22 High Hazard Potential Dam (HHPD) Grant Awardees </vt:lpstr>
      <vt:lpstr>Agenda Overview </vt:lpstr>
      <vt:lpstr>HHPD Grant Program Guidance &amp; Resources, NOFO, 2 CFR 200</vt:lpstr>
      <vt:lpstr>Recipient - Subrecipient </vt:lpstr>
      <vt:lpstr>Recipient &amp; Subrecipient Requirements</vt:lpstr>
      <vt:lpstr>Eligible Sub-applicants</vt:lpstr>
      <vt:lpstr>Hazard Mitigation Planning</vt:lpstr>
      <vt:lpstr>Key Questions: “All Dam Risk”  </vt:lpstr>
      <vt:lpstr>Hazard Mitigation Plan Requirements  Changes from FY20 – Local or Tribal Governments and Dam Location </vt:lpstr>
      <vt:lpstr>Mitigation Planning Resources </vt:lpstr>
      <vt:lpstr>Request for Extension to Meet Plan Requirements </vt:lpstr>
      <vt:lpstr>Mitigation Planning Contacts </vt:lpstr>
      <vt:lpstr>Post-award Grant Cycle and Project Management</vt:lpstr>
      <vt:lpstr>Roles and Responsibilities State Authorized Agency: FY22 HHPD Recipient</vt:lpstr>
      <vt:lpstr>Roles and Responsibilities: Pass-through Entity (awarding to subrecipients) </vt:lpstr>
      <vt:lpstr>Roles and Responsibilities: Pass-through Entities  2 CFR 200.331</vt:lpstr>
      <vt:lpstr>Roles and Responsibilities:  Pass-through Entities (con’t)</vt:lpstr>
      <vt:lpstr>Roles and Responsibilities Subrecipient </vt:lpstr>
      <vt:lpstr>Roles and Responsibilities: Subrecipient (cont.)</vt:lpstr>
      <vt:lpstr>Roles and Responsibilities: FEMA Program Officer</vt:lpstr>
      <vt:lpstr>Part 2:  Next Steps and Scope of Work Requirements </vt:lpstr>
      <vt:lpstr>Award Acceptance </vt:lpstr>
      <vt:lpstr>System of Records: ND Grants</vt:lpstr>
      <vt:lpstr>Part-2</vt:lpstr>
      <vt:lpstr>FY22 HHPD Eligible Project Activities </vt:lpstr>
      <vt:lpstr>Scope of Work Package Requirements </vt:lpstr>
      <vt:lpstr>Environmental and Historic Preservation (EHP) Review</vt:lpstr>
      <vt:lpstr>What are EHP Considerations?</vt:lpstr>
      <vt:lpstr>EHP Review Information Needs </vt:lpstr>
      <vt:lpstr>Scope of work Detail - Example</vt:lpstr>
      <vt:lpstr>What may be required for EHP review?</vt:lpstr>
      <vt:lpstr>EHP During Project Design</vt:lpstr>
      <vt:lpstr>Quarterly Performance Progress Reports </vt:lpstr>
      <vt:lpstr>Best Practice/ Standards for Program Reporting</vt:lpstr>
      <vt:lpstr>Required information and Standards for Quarterly Program Reporting</vt:lpstr>
      <vt:lpstr>Floodplain Management Plan / FPMP  (not to be confused with NFIP – Flood Plain Ordinance) </vt:lpstr>
      <vt:lpstr>Performance Metrics</vt:lpstr>
      <vt:lpstr>Amendments /Extensions</vt:lpstr>
      <vt:lpstr> Regional Program Officers</vt:lpstr>
      <vt:lpstr>DHS Awarding Agency HHPD Program Contact Information</vt:lpstr>
      <vt:lpstr>Budget and Financial Reporting</vt:lpstr>
      <vt:lpstr>Financial Management</vt:lpstr>
      <vt:lpstr>Project Costs</vt:lpstr>
      <vt:lpstr> Management and Administration (M&amp;A) Costs  </vt:lpstr>
      <vt:lpstr>Cost-share or Match</vt:lpstr>
      <vt:lpstr>Management and Administration (M&amp;A) Costs</vt:lpstr>
      <vt:lpstr>Procurement</vt:lpstr>
      <vt:lpstr>Financial Reporting: Accurate Data</vt:lpstr>
      <vt:lpstr>Program and Financial Reporting Schedule</vt:lpstr>
      <vt:lpstr>Federal Financial Reporting Requirements</vt:lpstr>
      <vt:lpstr>Extensions and Amendments</vt:lpstr>
      <vt:lpstr>Amendments = Change</vt:lpstr>
      <vt:lpstr>Extensions</vt:lpstr>
      <vt:lpstr>Monitoring and Site Visit</vt:lpstr>
      <vt:lpstr>Closeout Requirements</vt:lpstr>
      <vt:lpstr>Subawards Closeout</vt:lpstr>
      <vt:lpstr>Know Your Points of Contact</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Post-Award High Hazard Potential Dams (FY21 HHPD) Grant Program</dc:title>
  <dc:subject>FY 21 HHPD Grant Program</dc:subject>
  <dc:creator>FEMA</dc:creator>
  <cp:keywords>FEMA, HHPD, FY 21, Grant Program, High Hazard Potential Dam, NDSP</cp:keywords>
  <cp:lastModifiedBy>Maddy</cp:lastModifiedBy>
  <cp:revision>7</cp:revision>
  <dcterms:created xsi:type="dcterms:W3CDTF">2020-11-17T21:13:05Z</dcterms:created>
  <dcterms:modified xsi:type="dcterms:W3CDTF">2022-09-29T18:43:10Z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0x01010074BDBCA151B6264EB3015B29FED2F189</vt:lpwstr>
  </property>
  <property fmtid="{D5CDD505-2E9C-101B-9397-08002B2CF9AE}" pid="3" name="MediaServiceImageTags">
    <vt:lpwstr/>
  </property>
</Properties>
</file>