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7" r:id="rId2"/>
    <p:sldId id="278" r:id="rId3"/>
    <p:sldId id="258" r:id="rId4"/>
    <p:sldId id="307" r:id="rId5"/>
    <p:sldId id="305" r:id="rId6"/>
    <p:sldId id="306" r:id="rId7"/>
    <p:sldId id="308" r:id="rId8"/>
    <p:sldId id="309" r:id="rId9"/>
    <p:sldId id="310" r:id="rId10"/>
    <p:sldId id="311" r:id="rId11"/>
    <p:sldId id="312" r:id="rId12"/>
    <p:sldId id="314" r:id="rId13"/>
    <p:sldId id="316" r:id="rId14"/>
    <p:sldId id="317" r:id="rId15"/>
    <p:sldId id="318" r:id="rId16"/>
    <p:sldId id="319" r:id="rId17"/>
    <p:sldId id="329" r:id="rId18"/>
    <p:sldId id="330" r:id="rId19"/>
    <p:sldId id="333" r:id="rId20"/>
    <p:sldId id="334" r:id="rId21"/>
    <p:sldId id="335" r:id="rId22"/>
    <p:sldId id="326" r:id="rId23"/>
    <p:sldId id="327" r:id="rId24"/>
    <p:sldId id="331" r:id="rId25"/>
    <p:sldId id="332"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t, Lucia" initials="SL" lastIdx="16" clrIdx="0">
    <p:extLst>
      <p:ext uri="{19B8F6BF-5375-455C-9EA6-DF929625EA0E}">
        <p15:presenceInfo xmlns:p15="http://schemas.microsoft.com/office/powerpoint/2012/main" userId="S-1-5-21-3586473188-2236239214-4124789332-449505" providerId="AD"/>
      </p:ext>
    </p:extLst>
  </p:cmAuthor>
  <p:cmAuthor id="2" name="Bogard, Amanda" initials="BA" lastIdx="1" clrIdx="1">
    <p:extLst>
      <p:ext uri="{19B8F6BF-5375-455C-9EA6-DF929625EA0E}">
        <p15:presenceInfo xmlns:p15="http://schemas.microsoft.com/office/powerpoint/2012/main" userId="S-1-5-21-3586473188-2236239214-4124789332-528821" providerId="AD"/>
      </p:ext>
    </p:extLst>
  </p:cmAuthor>
  <p:cmAuthor id="3" name="Ford, John" initials="FJ" lastIdx="6" clrIdx="2">
    <p:extLst>
      <p:ext uri="{19B8F6BF-5375-455C-9EA6-DF929625EA0E}">
        <p15:presenceInfo xmlns:p15="http://schemas.microsoft.com/office/powerpoint/2012/main" userId="S-1-5-21-3586473188-2236239214-4124789332-5322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5" autoAdjust="0"/>
    <p:restoredTop sz="86386" autoAdjust="0"/>
  </p:normalViewPr>
  <p:slideViewPr>
    <p:cSldViewPr snapToGrid="0">
      <p:cViewPr varScale="1">
        <p:scale>
          <a:sx n="69" d="100"/>
          <a:sy n="69" d="100"/>
        </p:scale>
        <p:origin x="1099" y="5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21" d="100"/>
          <a:sy n="121" d="100"/>
        </p:scale>
        <p:origin x="496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855464F-3E89-420C-9F2E-3BEC904710CA}" type="datetimeFigureOut">
              <a:rPr lang="en-US" smtClean="0"/>
              <a:t>3/14/2019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65A1026-EC86-4E3F-A2DE-1AA5CEC81104}" type="slidenum">
              <a:rPr lang="en-US" smtClean="0"/>
              <a:t>‹#›</a:t>
            </a:fld>
            <a:endParaRPr lang="en-US" dirty="0"/>
          </a:p>
        </p:txBody>
      </p:sp>
    </p:spTree>
    <p:extLst>
      <p:ext uri="{BB962C8B-B14F-4D97-AF65-F5344CB8AC3E}">
        <p14:creationId xmlns:p14="http://schemas.microsoft.com/office/powerpoint/2010/main" val="17247900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E2CA57-F300-41E5-A34C-F2629F82CE36}" type="datetimeFigureOut">
              <a:rPr lang="en-US" smtClean="0"/>
              <a:t>3/14/2019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4239513"/>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8F851F1-7B9D-451C-BF53-E4A3A528C916}" type="slidenum">
              <a:rPr lang="en-US" smtClean="0"/>
              <a:t>‹#›</a:t>
            </a:fld>
            <a:endParaRPr lang="en-US" dirty="0"/>
          </a:p>
        </p:txBody>
      </p:sp>
    </p:spTree>
    <p:extLst>
      <p:ext uri="{BB962C8B-B14F-4D97-AF65-F5344CB8AC3E}">
        <p14:creationId xmlns:p14="http://schemas.microsoft.com/office/powerpoint/2010/main" val="79156916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A37695-E12D-4FC6-AF78-ACF656DD202B}" type="slidenum">
              <a:rPr lang="en-US" smtClean="0"/>
              <a:pPr>
                <a:defRPr/>
              </a:pPr>
              <a:t>1</a:t>
            </a:fld>
            <a:endParaRPr lang="en-US" dirty="0"/>
          </a:p>
        </p:txBody>
      </p:sp>
    </p:spTree>
    <p:extLst>
      <p:ext uri="{BB962C8B-B14F-4D97-AF65-F5344CB8AC3E}">
        <p14:creationId xmlns:p14="http://schemas.microsoft.com/office/powerpoint/2010/main" val="2861170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91620"/>
          </a:xfrm>
        </p:spPr>
        <p:txBody>
          <a:bodyPr/>
          <a:lstStyle/>
          <a:p>
            <a:r>
              <a:rPr lang="en-US" i="1" dirty="0"/>
              <a:t>Provide a brief overview of the legal authorities</a:t>
            </a:r>
            <a:r>
              <a:rPr lang="en-US" i="1" baseline="0" dirty="0"/>
              <a:t> and tools available for managing incidents. </a:t>
            </a:r>
            <a:r>
              <a:rPr lang="en-US" i="1" kern="1200" dirty="0">
                <a:effectLst/>
                <a:ea typeface="ＭＳ Ｐゴシック" charset="-128"/>
                <a:cs typeface="ＭＳ Ｐゴシック"/>
              </a:rPr>
              <a:t>Identify positions responsible for activating emergency authorities and procedures.</a:t>
            </a:r>
            <a:r>
              <a:rPr lang="en-US" i="1" kern="1200" baseline="0" dirty="0">
                <a:effectLst/>
                <a:ea typeface="ＭＳ Ｐゴシック" charset="-128"/>
                <a:cs typeface="ＭＳ Ｐゴシック"/>
              </a:rPr>
              <a:t> </a:t>
            </a:r>
            <a:r>
              <a:rPr lang="en-US" i="1" baseline="0" dirty="0"/>
              <a:t>Include descriptions of </a:t>
            </a:r>
            <a:r>
              <a:rPr lang="en-US" i="1" kern="1200" dirty="0">
                <a:effectLst/>
                <a:ea typeface="ＭＳ Ｐゴシック" charset="-128"/>
                <a:cs typeface="ＭＳ Ｐゴシック"/>
              </a:rPr>
              <a:t>activation criteria and processes, focusing on executive-level actions. See examples of authorities and emergency procedures below, but add information specific to your jurisdiction:</a:t>
            </a:r>
            <a:endParaRPr lang="en-US" i="1" dirty="0"/>
          </a:p>
          <a:p>
            <a:pPr marL="174708" indent="-174708">
              <a:buFont typeface="Arial" panose="020B0604020202020204" pitchFamily="34" charset="0"/>
              <a:buChar char="•"/>
            </a:pPr>
            <a:r>
              <a:rPr lang="en-US" b="1" i="1" dirty="0"/>
              <a:t>Emergency declarations </a:t>
            </a:r>
            <a:r>
              <a:rPr lang="en-US" i="1" dirty="0"/>
              <a:t>– Actions that may trigger laws or statutes allowing leaders to activate additional processes in response to an incident. For example, declaring a state of emergency is often a prerequisite for requesting resources from the state or Federal government. </a:t>
            </a:r>
          </a:p>
          <a:p>
            <a:pPr marL="174708" indent="-174708">
              <a:buFont typeface="Arial" panose="020B0604020202020204" pitchFamily="34" charset="0"/>
              <a:buChar char="•"/>
            </a:pPr>
            <a:r>
              <a:rPr lang="en-US" b="1" i="1" dirty="0"/>
              <a:t>Evacuation orders </a:t>
            </a:r>
            <a:r>
              <a:rPr lang="en-US" i="1" dirty="0"/>
              <a:t>– Procedures for ordering residents to leave a defined geographic area due to imminent danger. </a:t>
            </a:r>
            <a:r>
              <a:rPr lang="en-US" i="1" kern="1200" dirty="0">
                <a:effectLst/>
                <a:ea typeface="ＭＳ Ｐゴシック" charset="-128"/>
                <a:cs typeface="ＭＳ Ｐゴシック"/>
              </a:rPr>
              <a:t>Include preset timelines for protective measures. Consider both evacuation and sheltering in place.</a:t>
            </a:r>
            <a:endParaRPr lang="en-US" i="1" dirty="0"/>
          </a:p>
          <a:p>
            <a:pPr marL="174708" indent="-174708">
              <a:buFont typeface="Arial" panose="020B0604020202020204" pitchFamily="34" charset="0"/>
              <a:buChar char="•"/>
            </a:pPr>
            <a:r>
              <a:rPr lang="en-US" b="1" i="1" dirty="0"/>
              <a:t>Lines of succession </a:t>
            </a:r>
            <a:r>
              <a:rPr lang="en-US" i="1" dirty="0"/>
              <a:t>– Procedures outlining the order in which persons may become, or may act as, the senior leader/executive of an organization or jurisdiction. </a:t>
            </a:r>
          </a:p>
          <a:p>
            <a:pPr marL="174708" indent="-174708">
              <a:buFont typeface="Arial" panose="020B0604020202020204" pitchFamily="34" charset="0"/>
              <a:buChar char="•"/>
            </a:pPr>
            <a:r>
              <a:rPr lang="en-US" b="1" i="1" dirty="0"/>
              <a:t>Mutual aid agreements and compacts </a:t>
            </a:r>
            <a:r>
              <a:rPr lang="en-US" i="1" dirty="0"/>
              <a:t>– Agreements among organizations and jurisdictions to share resources and provide assistance across jurisdictional</a:t>
            </a:r>
            <a:r>
              <a:rPr lang="en-US" i="1" baseline="0" dirty="0"/>
              <a:t> or organizational</a:t>
            </a:r>
            <a:r>
              <a:rPr lang="en-US" i="1" dirty="0"/>
              <a:t> boundaries.</a:t>
            </a:r>
          </a:p>
          <a:p>
            <a:pPr marL="174708" indent="-174708">
              <a:buFont typeface="Arial" panose="020B0604020202020204" pitchFamily="34" charset="0"/>
              <a:buChar char="•"/>
            </a:pPr>
            <a:r>
              <a:rPr lang="en-US" b="1" i="1" dirty="0"/>
              <a:t>Price controls</a:t>
            </a:r>
            <a:r>
              <a:rPr lang="en-US" i="1" dirty="0"/>
              <a:t> – The authority to establish maximum allowed prices for specific goods and services. </a:t>
            </a:r>
          </a:p>
          <a:p>
            <a:pPr marL="174708" indent="-174708">
              <a:buFont typeface="Arial" panose="020B0604020202020204" pitchFamily="34" charset="0"/>
              <a:buChar char="•"/>
            </a:pPr>
            <a:r>
              <a:rPr lang="en-US" b="1" i="1" dirty="0"/>
              <a:t>Procurement processes</a:t>
            </a:r>
            <a:r>
              <a:rPr lang="en-US" i="1" dirty="0"/>
              <a:t> – Structured procedures, often required by legal statute, defining how an organization or jurisdiction obtains goods or services. </a:t>
            </a:r>
          </a:p>
          <a:p>
            <a:pPr marL="174708" indent="-174708">
              <a:buFont typeface="Arial" panose="020B0604020202020204" pitchFamily="34" charset="0"/>
              <a:buChar char="•"/>
            </a:pPr>
            <a:r>
              <a:rPr lang="en-US" b="1" i="1" dirty="0"/>
              <a:t>State and Federal restrictions and requirements:</a:t>
            </a:r>
            <a:r>
              <a:rPr lang="en-US" b="1" i="1" baseline="0" dirty="0"/>
              <a:t> </a:t>
            </a:r>
          </a:p>
          <a:p>
            <a:pPr marL="640594" lvl="1" indent="-174708">
              <a:buFont typeface="Arial" panose="020B0604020202020204" pitchFamily="34" charset="0"/>
              <a:buChar char="•"/>
            </a:pPr>
            <a:r>
              <a:rPr lang="en-US" i="1" baseline="0" dirty="0"/>
              <a:t>Federal mandates relevant to emergency management (often a requirement for Federal grant funding): </a:t>
            </a:r>
          </a:p>
          <a:p>
            <a:pPr marL="1106481" lvl="2" indent="-174708">
              <a:buFont typeface="Arial" panose="020B0604020202020204" pitchFamily="34" charset="0"/>
              <a:buChar char="•"/>
            </a:pPr>
            <a:r>
              <a:rPr lang="en-US" i="1" baseline="0" dirty="0"/>
              <a:t>Homeland Security Presidential Directive 5: Directive on Management of Domestic Incidents </a:t>
            </a:r>
          </a:p>
          <a:p>
            <a:pPr marL="1106481" lvl="2" indent="-174708">
              <a:buFont typeface="Arial" panose="020B0604020202020204" pitchFamily="34" charset="0"/>
              <a:buChar char="•"/>
            </a:pPr>
            <a:r>
              <a:rPr lang="en-US" i="1" baseline="0" dirty="0"/>
              <a:t>Presidential Policy Directive 8: National Preparedness</a:t>
            </a:r>
          </a:p>
          <a:p>
            <a:pPr marL="1106481" lvl="2" indent="-174708">
              <a:buFont typeface="Arial" panose="020B0604020202020204" pitchFamily="34" charset="0"/>
              <a:buChar char="•"/>
            </a:pPr>
            <a:r>
              <a:rPr lang="en-US" i="0" baseline="0" dirty="0"/>
              <a:t>National Incident Management System (NIMS): </a:t>
            </a:r>
            <a:r>
              <a:rPr lang="en-US" dirty="0"/>
              <a:t>NIMS provides a consistent nationwide approach and vocabulary to enable the whole community to work together in managing threats and hazards. NIMS applies to all incidents, regardless of cause, size, location, or complexity.</a:t>
            </a:r>
          </a:p>
          <a:p>
            <a:pPr marL="1106481" lvl="2" indent="-174708">
              <a:buFont typeface="Arial" panose="020B0604020202020204" pitchFamily="34" charset="0"/>
              <a:buChar char="•"/>
            </a:pPr>
            <a:r>
              <a:rPr lang="en-US" i="0" baseline="0" dirty="0"/>
              <a:t>National Response Framework (NRF): </a:t>
            </a:r>
            <a:r>
              <a:rPr lang="en-US" dirty="0"/>
              <a:t>NRF is a guide to how the nation responds to all types of disasters and emergencies. It is built on scalable, flexible, and adaptable concepts identified in NIMS to align key roles and responsibilities across the nation.</a:t>
            </a:r>
            <a:endParaRPr lang="en-US" i="1" baseline="0" dirty="0">
              <a:solidFill>
                <a:srgbClr val="FF0000"/>
              </a:solidFill>
            </a:endParaRPr>
          </a:p>
          <a:p>
            <a:pPr marL="1572368" lvl="3" indent="-174708">
              <a:buFont typeface="Arial" panose="020B0604020202020204" pitchFamily="34" charset="0"/>
              <a:buChar char="•"/>
            </a:pPr>
            <a:endParaRPr lang="en-US" dirty="0">
              <a:solidFill>
                <a:srgbClr val="FF0000"/>
              </a:solidFill>
            </a:endParaRPr>
          </a:p>
          <a:p>
            <a:r>
              <a:rPr lang="en-US" b="1" i="1" dirty="0"/>
              <a:t>Example: Liberty</a:t>
            </a:r>
            <a:r>
              <a:rPr lang="en-US" b="1" i="1" baseline="0" dirty="0"/>
              <a:t> City, USA</a:t>
            </a:r>
          </a:p>
          <a:p>
            <a:pPr marL="174708" indent="-174708">
              <a:buFont typeface="Arial" panose="020B0604020202020204" pitchFamily="34" charset="0"/>
              <a:buChar char="•"/>
            </a:pPr>
            <a:r>
              <a:rPr lang="en-US" b="0" i="1" baseline="0" dirty="0"/>
              <a:t>Liberty metropolitan region mutual aid agreement</a:t>
            </a:r>
          </a:p>
          <a:p>
            <a:pPr marL="174708" indent="-174708">
              <a:buFont typeface="Arial" panose="020B0604020202020204" pitchFamily="34" charset="0"/>
              <a:buChar char="•"/>
            </a:pPr>
            <a:r>
              <a:rPr lang="en-US" b="0" i="1" baseline="0" dirty="0"/>
              <a:t>Emergency Management Assistance Compact (EMAC)</a:t>
            </a:r>
          </a:p>
          <a:p>
            <a:pPr marL="174708" indent="-174708">
              <a:buFont typeface="Arial" panose="020B0604020202020204" pitchFamily="34" charset="0"/>
              <a:buChar char="•"/>
            </a:pPr>
            <a:r>
              <a:rPr lang="en-US" b="0" i="1" baseline="0" dirty="0"/>
              <a:t>Liberty City emergency declaration process</a:t>
            </a:r>
          </a:p>
          <a:p>
            <a:pPr marL="640594" lvl="1" indent="-174708">
              <a:buFont typeface="Arial" panose="020B0604020202020204" pitchFamily="34" charset="0"/>
              <a:buChar char="•"/>
            </a:pPr>
            <a:r>
              <a:rPr lang="en-US" b="0" i="1" baseline="0" dirty="0"/>
              <a:t>Declaration process between mayor, governor, and President</a:t>
            </a:r>
          </a:p>
          <a:p>
            <a:pPr marL="640594" lvl="1" indent="-174708">
              <a:buFont typeface="Arial" panose="020B0604020202020204" pitchFamily="34" charset="0"/>
              <a:buChar char="•"/>
            </a:pPr>
            <a:r>
              <a:rPr lang="en-US" b="0" i="1" baseline="0" dirty="0"/>
              <a:t>Declaration thresholds</a:t>
            </a:r>
          </a:p>
          <a:p>
            <a:pPr marL="174708" indent="-174708">
              <a:buFont typeface="Arial" panose="020B0604020202020204" pitchFamily="34" charset="0"/>
              <a:buChar char="•"/>
            </a:pPr>
            <a:r>
              <a:rPr lang="en-US" b="0" i="1" baseline="0" dirty="0"/>
              <a:t>Liberty City emergency ordinances</a:t>
            </a:r>
          </a:p>
          <a:p>
            <a:pPr marL="640594" lvl="1" indent="-174708">
              <a:buFont typeface="Arial" panose="020B0604020202020204" pitchFamily="34" charset="0"/>
              <a:buChar char="•"/>
            </a:pPr>
            <a:r>
              <a:rPr lang="en-US" b="0" i="1" baseline="0" dirty="0"/>
              <a:t>Evacuation and other public safety directives/orders </a:t>
            </a:r>
          </a:p>
          <a:p>
            <a:pPr marL="1106481" lvl="2" indent="-174708">
              <a:buFont typeface="Arial" panose="020B0604020202020204" pitchFamily="34" charset="0"/>
              <a:buChar char="•"/>
            </a:pPr>
            <a:r>
              <a:rPr lang="en-US" b="0" i="1" baseline="0" dirty="0"/>
              <a:t>Authorities and process</a:t>
            </a:r>
          </a:p>
          <a:p>
            <a:pPr marL="1106481" lvl="2" indent="-174708">
              <a:buFont typeface="Arial" panose="020B0604020202020204" pitchFamily="34" charset="0"/>
              <a:buChar char="•"/>
            </a:pPr>
            <a:r>
              <a:rPr lang="en-US" b="0" i="1" baseline="0" dirty="0"/>
              <a:t>Thresholds</a:t>
            </a:r>
          </a:p>
          <a:p>
            <a:pPr marL="174708" indent="-174708">
              <a:buFont typeface="Arial" panose="020B0604020202020204" pitchFamily="34" charset="0"/>
              <a:buChar char="•"/>
            </a:pPr>
            <a:r>
              <a:rPr lang="en-US" b="0" i="1" baseline="0" dirty="0"/>
              <a:t>Liberty City Continuity of Government (COG) plan, lines of succession</a:t>
            </a:r>
          </a:p>
          <a:p>
            <a:pPr marL="174708" indent="-174708">
              <a:buFont typeface="Arial" panose="020B0604020202020204" pitchFamily="34" charset="0"/>
              <a:buChar char="•"/>
            </a:pPr>
            <a:r>
              <a:rPr lang="en-US" b="0" i="1" baseline="0" dirty="0"/>
              <a:t>Liberty City emergency procurement laws</a:t>
            </a:r>
          </a:p>
        </p:txBody>
      </p:sp>
      <p:sp>
        <p:nvSpPr>
          <p:cNvPr id="5" name="Slide Number Placeholder 4"/>
          <p:cNvSpPr>
            <a:spLocks noGrp="1"/>
          </p:cNvSpPr>
          <p:nvPr>
            <p:ph type="sldNum" sz="quarter" idx="11"/>
          </p:nvPr>
        </p:nvSpPr>
        <p:spPr/>
        <p:txBody>
          <a:bodyPr/>
          <a:lstStyle/>
          <a:p>
            <a:fld id="{78F851F1-7B9D-451C-BF53-E4A3A528C916}" type="slidenum">
              <a:rPr lang="en-US" smtClean="0"/>
              <a:t>10</a:t>
            </a:fld>
            <a:endParaRPr lang="en-US" dirty="0"/>
          </a:p>
        </p:txBody>
      </p:sp>
    </p:spTree>
    <p:extLst>
      <p:ext uri="{BB962C8B-B14F-4D97-AF65-F5344CB8AC3E}">
        <p14:creationId xmlns:p14="http://schemas.microsoft.com/office/powerpoint/2010/main" val="255567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11</a:t>
            </a:fld>
            <a:endParaRPr lang="en-US" dirty="0"/>
          </a:p>
        </p:txBody>
      </p:sp>
    </p:spTree>
    <p:extLst>
      <p:ext uri="{BB962C8B-B14F-4D97-AF65-F5344CB8AC3E}">
        <p14:creationId xmlns:p14="http://schemas.microsoft.com/office/powerpoint/2010/main" val="49711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Give a brief overview of the jurisdiction’s incident management resources. </a:t>
            </a:r>
          </a:p>
          <a:p>
            <a:pPr marL="174708" indent="-174708" defTabSz="931774">
              <a:buFont typeface="Arial" panose="020B0604020202020204" pitchFamily="34" charset="0"/>
              <a:buChar char="•"/>
              <a:defRPr/>
            </a:pPr>
            <a:r>
              <a:rPr lang="en-US" dirty="0"/>
              <a:t>When reviewing the additional</a:t>
            </a:r>
            <a:r>
              <a:rPr lang="en-US" baseline="0" dirty="0"/>
              <a:t> resource sources, discuss cost sharing and who is responsible for making payments. </a:t>
            </a:r>
            <a:endParaRPr lang="en-US" dirty="0"/>
          </a:p>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12</a:t>
            </a:fld>
            <a:endParaRPr lang="en-US" dirty="0"/>
          </a:p>
        </p:txBody>
      </p:sp>
    </p:spTree>
    <p:extLst>
      <p:ext uri="{BB962C8B-B14F-4D97-AF65-F5344CB8AC3E}">
        <p14:creationId xmlns:p14="http://schemas.microsoft.com/office/powerpoint/2010/main" val="163683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i="1" dirty="0"/>
              <a:t>Explain the Federal</a:t>
            </a:r>
            <a:r>
              <a:rPr lang="en-US" i="1" baseline="0" dirty="0"/>
              <a:t>, state, and local policies that govern how response responsibilities flow from the local level to the Federal level. </a:t>
            </a:r>
            <a:r>
              <a:rPr lang="en-US" i="1" dirty="0"/>
              <a:t>The</a:t>
            </a:r>
            <a:r>
              <a:rPr lang="en-US" i="1" baseline="0" dirty="0"/>
              <a:t> information below shows how the NRF and NIMS define the roles of local, state, tribal, territorial and Federal governments. Note also how private citizens and organizations fit into the overall response.</a:t>
            </a:r>
          </a:p>
          <a:p>
            <a:endParaRPr lang="en-US" i="0" baseline="0" dirty="0"/>
          </a:p>
          <a:p>
            <a:r>
              <a:rPr lang="en-US" b="0" i="1" u="none" strike="noStrike" kern="1200" baseline="0" dirty="0">
                <a:solidFill>
                  <a:srgbClr val="333333"/>
                </a:solidFill>
                <a:ea typeface="ＭＳ Ｐゴシック" charset="-128"/>
                <a:cs typeface="ＭＳ Ｐゴシック"/>
              </a:rPr>
              <a:t>Summarize the discussion and review the roles of different levels of government</a:t>
            </a:r>
            <a:r>
              <a:rPr lang="en-US" i="1" dirty="0">
                <a:solidFill>
                  <a:srgbClr val="333333"/>
                </a:solidFill>
                <a:ea typeface="ＭＳ Ｐゴシック" charset="-128"/>
                <a:cs typeface="ＭＳ Ｐゴシック"/>
              </a:rPr>
              <a:t>:</a:t>
            </a:r>
            <a:endParaRPr lang="en-US" b="0" i="1" u="none" strike="noStrike" kern="1200" baseline="0" dirty="0">
              <a:solidFill>
                <a:srgbClr val="333333"/>
              </a:solidFill>
              <a:ea typeface="ＭＳ Ｐゴシック" charset="-128"/>
              <a:cs typeface="ＭＳ Ｐゴシック"/>
            </a:endParaRP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Local and tribal governments. </a:t>
            </a:r>
            <a:r>
              <a:rPr lang="en-US" b="0" i="0" u="none" strike="noStrike" kern="1200" baseline="0" dirty="0">
                <a:solidFill>
                  <a:srgbClr val="333333"/>
                </a:solidFill>
                <a:ea typeface="ＭＳ Ｐゴシック" charset="-128"/>
                <a:cs typeface="ＭＳ Ｐゴシック"/>
              </a:rPr>
              <a:t>The responsibility for responding to incidents, both natural and man-made, begins at the local level. The local jurisdiction develops response plans based on local hazards and vulnerabilities. </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States and territorial governments. </a:t>
            </a:r>
            <a:r>
              <a:rPr lang="en-US" b="0" i="0" u="none" strike="noStrike" kern="1200" baseline="0" dirty="0">
                <a:solidFill>
                  <a:srgbClr val="333333"/>
                </a:solidFill>
                <a:ea typeface="ＭＳ Ｐゴシック" charset="-128"/>
                <a:cs typeface="ＭＳ Ｐゴシック"/>
              </a:rPr>
              <a:t>States and territorial governments have responsibility for the public health and welfare of the people in their jurisdiction. During response, states play a key role in coordinating resources and capabilities across the state and obtaining resources and capabilities from other states. The state government develops response plans based on the state’s hazards and vulnerabilities, collaborating with local and regional response plans.</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Federal government. </a:t>
            </a:r>
            <a:r>
              <a:rPr lang="en-US" b="0" i="0" u="none" strike="noStrike" kern="1200" baseline="0" dirty="0">
                <a:solidFill>
                  <a:srgbClr val="333333"/>
                </a:solidFill>
                <a:ea typeface="ＭＳ Ｐゴシック" charset="-128"/>
                <a:cs typeface="ＭＳ Ｐゴシック"/>
              </a:rPr>
              <a:t>When an incident exceeds state, territorial, tribal, or local resources, the Federal government may provide resources and capabilities to support the state response. </a:t>
            </a:r>
          </a:p>
          <a:p>
            <a:endParaRPr lang="en-US" b="0" i="0" u="none" strike="noStrike" kern="1200" baseline="0" dirty="0">
              <a:solidFill>
                <a:srgbClr val="333333"/>
              </a:solidFill>
              <a:ea typeface="ＭＳ Ｐゴシック" charset="-128"/>
              <a:cs typeface="ＭＳ Ｐゴシック"/>
            </a:endParaRPr>
          </a:p>
          <a:p>
            <a:r>
              <a:rPr lang="en-US" b="0" i="1" u="none" strike="noStrike" kern="1200" baseline="0" dirty="0">
                <a:solidFill>
                  <a:srgbClr val="333333"/>
                </a:solidFill>
                <a:ea typeface="ＭＳ Ｐゴシック" charset="-128"/>
                <a:cs typeface="ＭＳ Ｐゴシック"/>
              </a:rPr>
              <a:t>Review the roles of private citizens and organizations</a:t>
            </a:r>
            <a:r>
              <a:rPr lang="en-US" i="1" dirty="0">
                <a:solidFill>
                  <a:srgbClr val="333333"/>
                </a:solidFill>
                <a:ea typeface="ＭＳ Ｐゴシック" charset="-128"/>
                <a:cs typeface="ＭＳ Ｐゴシック"/>
              </a:rPr>
              <a:t>:</a:t>
            </a:r>
            <a:endParaRPr lang="en-US" b="0" i="1" u="none" strike="noStrike" kern="1200" baseline="0" dirty="0">
              <a:solidFill>
                <a:srgbClr val="333333"/>
              </a:solidFill>
              <a:ea typeface="ＭＳ Ｐゴシック" charset="-128"/>
              <a:cs typeface="ＭＳ Ｐゴシック"/>
            </a:endParaRP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Individuals and households. </a:t>
            </a:r>
            <a:r>
              <a:rPr lang="en-US" b="0" i="0" u="none" strike="noStrike" kern="1200" baseline="0" dirty="0">
                <a:solidFill>
                  <a:srgbClr val="333333"/>
                </a:solidFill>
                <a:ea typeface="ＭＳ Ｐゴシック" charset="-128"/>
                <a:cs typeface="ＭＳ Ｐゴシック"/>
              </a:rPr>
              <a:t>Individuals and households can contribute by reducing hazards in and around their homes, preparing an emergency supply kit and a household emergency plan, and monitoring emergency communications. </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Private sector. </a:t>
            </a:r>
            <a:r>
              <a:rPr lang="en-US" b="0" i="0" u="none" strike="noStrike" kern="1200" baseline="0" dirty="0">
                <a:solidFill>
                  <a:srgbClr val="333333"/>
                </a:solidFill>
                <a:ea typeface="ＭＳ Ｐゴシック" charset="-128"/>
                <a:cs typeface="ＭＳ Ｐゴシック"/>
              </a:rPr>
              <a:t>The private sector plays a key role before, during, and after an incident. Organizations must provide for the welfare and protection of their employees in the workplace. Many private-sector organizations are responsible for operating and maintaining portions of the nation’s critical infrastructure. </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Nongovernmental organizations (NGO). </a:t>
            </a:r>
            <a:r>
              <a:rPr lang="en-US" b="0" i="0" u="none" strike="noStrike" kern="1200" baseline="0" dirty="0">
                <a:solidFill>
                  <a:srgbClr val="333333"/>
                </a:solidFill>
                <a:ea typeface="ＭＳ Ｐゴシック" charset="-128"/>
                <a:cs typeface="ＭＳ Ｐゴシック"/>
              </a:rPr>
              <a:t>NGOs play important roles before, during, and after an incident. For example, NGOs provide sheltering, emergency food supplies, counseling services, and other vital services to support response and promote recovery. These groups often provide specialized services that help individuals with special needs, including those with disabilities.</a:t>
            </a:r>
          </a:p>
        </p:txBody>
      </p:sp>
      <p:sp>
        <p:nvSpPr>
          <p:cNvPr id="5" name="Slide Number Placeholder 4"/>
          <p:cNvSpPr>
            <a:spLocks noGrp="1"/>
          </p:cNvSpPr>
          <p:nvPr>
            <p:ph type="sldNum" sz="quarter" idx="11"/>
          </p:nvPr>
        </p:nvSpPr>
        <p:spPr/>
        <p:txBody>
          <a:bodyPr/>
          <a:lstStyle/>
          <a:p>
            <a:fld id="{78F851F1-7B9D-451C-BF53-E4A3A528C916}" type="slidenum">
              <a:rPr lang="en-US" smtClean="0"/>
              <a:t>13</a:t>
            </a:fld>
            <a:endParaRPr lang="en-US" dirty="0"/>
          </a:p>
        </p:txBody>
      </p:sp>
    </p:spTree>
    <p:extLst>
      <p:ext uri="{BB962C8B-B14F-4D97-AF65-F5344CB8AC3E}">
        <p14:creationId xmlns:p14="http://schemas.microsoft.com/office/powerpoint/2010/main" val="422908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a:t>
            </a:r>
            <a:r>
              <a:rPr lang="en-US" baseline="0" dirty="0"/>
              <a:t> the best support to disaster survivors, responders work at multiple levels. </a:t>
            </a:r>
            <a:r>
              <a:rPr lang="en-US" dirty="0"/>
              <a:t>NIMS describes four main mechanisms that work together to form a comprehensive approach to incident management. Each has its own function and its own team of leaders, who coordinate with one another.</a:t>
            </a:r>
          </a:p>
          <a:p>
            <a:pPr marL="174708" indent="-174708" eaLnBrk="0" fontAlgn="base" hangingPunct="0">
              <a:spcBef>
                <a:spcPct val="30000"/>
              </a:spcBef>
              <a:spcAft>
                <a:spcPct val="0"/>
              </a:spcAft>
              <a:buFont typeface="Arial" panose="020B0604020202020204" pitchFamily="34" charset="0"/>
              <a:buChar char="•"/>
              <a:defRPr/>
            </a:pPr>
            <a:r>
              <a:rPr lang="en-US" kern="1200" dirty="0">
                <a:solidFill>
                  <a:srgbClr val="333333"/>
                </a:solidFill>
                <a:effectLst/>
                <a:ea typeface="ＭＳ Ｐゴシック" charset="-128"/>
                <a:cs typeface="ＭＳ Ｐゴシック"/>
              </a:rPr>
              <a:t>Field personnel (such as firefighters putting out fires</a:t>
            </a:r>
            <a:r>
              <a:rPr lang="en-US" kern="1200" baseline="0" dirty="0">
                <a:solidFill>
                  <a:srgbClr val="333333"/>
                </a:solidFill>
                <a:effectLst/>
                <a:ea typeface="ＭＳ Ｐゴシック" charset="-128"/>
                <a:cs typeface="ＭＳ Ｐゴシック"/>
              </a:rPr>
              <a:t> or search and rescue personnel searching for missing people) u</a:t>
            </a:r>
            <a:r>
              <a:rPr lang="en-US" kern="1200" dirty="0">
                <a:solidFill>
                  <a:srgbClr val="333333"/>
                </a:solidFill>
                <a:effectLst/>
                <a:ea typeface="ＭＳ Ｐゴシック" charset="-128"/>
                <a:cs typeface="ＭＳ Ｐゴシック"/>
              </a:rPr>
              <a:t>se the ICS for all tactical activities. </a:t>
            </a:r>
            <a:r>
              <a:rPr lang="en-US" dirty="0">
                <a:solidFill>
                  <a:srgbClr val="333333"/>
                </a:solidFill>
                <a:ea typeface="ＭＳ Ｐゴシック" charset="-128"/>
                <a:cs typeface="ＭＳ Ｐゴシック"/>
              </a:rPr>
              <a:t>The IC, who is the most experienced person on scene,</a:t>
            </a:r>
            <a:r>
              <a:rPr lang="en-US" kern="1200" dirty="0">
                <a:solidFill>
                  <a:srgbClr val="333333"/>
                </a:solidFill>
                <a:effectLst/>
                <a:ea typeface="ＭＳ Ｐゴシック" charset="-128"/>
                <a:cs typeface="ＭＳ Ｐゴシック"/>
              </a:rPr>
              <a:t> leads all field-based tactical efforts. </a:t>
            </a:r>
            <a:endParaRPr lang="en-US" dirty="0"/>
          </a:p>
          <a:p>
            <a:pPr marL="174708" indent="-174708" defTabSz="931774" eaLnBrk="0" fontAlgn="base" hangingPunct="0">
              <a:spcBef>
                <a:spcPct val="30000"/>
              </a:spcBef>
              <a:spcAft>
                <a:spcPts val="611"/>
              </a:spcAft>
              <a:buFont typeface="Arial" panose="020B0604020202020204" pitchFamily="34" charset="0"/>
              <a:buChar char="•"/>
              <a:defRPr/>
            </a:pPr>
            <a:r>
              <a:rPr lang="en-US" dirty="0"/>
              <a:t>If an incident is large or complex, EOCs activate to provide incident support activities. Each EOC has its own director.</a:t>
            </a:r>
          </a:p>
          <a:p>
            <a:pPr marL="174708" indent="-174708" defTabSz="931774" fontAlgn="base">
              <a:spcAft>
                <a:spcPts val="611"/>
              </a:spcAft>
              <a:buClr>
                <a:schemeClr val="tx1"/>
              </a:buClr>
              <a:buFont typeface="Arial" panose="020B0604020202020204" pitchFamily="34" charset="0"/>
              <a:buChar char="•"/>
              <a:defRPr/>
            </a:pPr>
            <a:r>
              <a:rPr lang="en-US" dirty="0"/>
              <a:t>MAC Groups provide senior-level leadership for</a:t>
            </a:r>
            <a:r>
              <a:rPr lang="en-US" kern="0" dirty="0">
                <a:ea typeface="ＭＳ Ｐゴシック" charset="-128"/>
              </a:rPr>
              <a:t> incident personnel.</a:t>
            </a:r>
          </a:p>
          <a:p>
            <a:pPr marL="174708" indent="-174708">
              <a:buFont typeface="Arial" panose="020B0604020202020204" pitchFamily="34" charset="0"/>
              <a:buChar char="•"/>
            </a:pPr>
            <a:r>
              <a:rPr lang="en-US" dirty="0"/>
              <a:t>The JIS integrates incident information and public affairs from a variety of organizations to help ensure accurate, coordinated public messaging among all incident personnel, whether they are on scene, in an EOC, or in a MAC Group. The PIO leads this effort. One of the PIO’s functions is to provide senior leaders/elected officials with talking points for communicating with the public. The </a:t>
            </a:r>
            <a:r>
              <a:rPr lang="en-US" baseline="0" dirty="0"/>
              <a:t>JIC is the facility that houses JIS operations; this is where public affairs personnel perform their functions.</a:t>
            </a:r>
            <a:endParaRPr lang="en-US" dirty="0"/>
          </a:p>
          <a:p>
            <a:endParaRPr lang="en-US" dirty="0"/>
          </a:p>
          <a:p>
            <a:r>
              <a:rPr lang="en-US" dirty="0"/>
              <a:t>FEMA can use these four mechanisms </a:t>
            </a:r>
            <a:r>
              <a:rPr lang="en-US" baseline="0" dirty="0"/>
              <a:t>for more than responding to disasters—we also use them for special events.</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14</a:t>
            </a:fld>
            <a:endParaRPr lang="en-US" dirty="0"/>
          </a:p>
        </p:txBody>
      </p:sp>
    </p:spTree>
    <p:extLst>
      <p:ext uri="{BB962C8B-B14F-4D97-AF65-F5344CB8AC3E}">
        <p14:creationId xmlns:p14="http://schemas.microsoft.com/office/powerpoint/2010/main" val="28744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When taking photographs in the EOC, pay attention to the content of displays, monitors, documents, whiteboards, phone screens, exposed conference bridge numbers, ID badges, sticky notes, and so on. If you share photographs via social media, web portals, the news media, or briefing slides, be careful not to release sensitive information.</a:t>
            </a:r>
          </a:p>
        </p:txBody>
      </p:sp>
      <p:sp>
        <p:nvSpPr>
          <p:cNvPr id="5" name="Slide Number Placeholder 4"/>
          <p:cNvSpPr>
            <a:spLocks noGrp="1"/>
          </p:cNvSpPr>
          <p:nvPr>
            <p:ph type="sldNum" sz="quarter" idx="11"/>
          </p:nvPr>
        </p:nvSpPr>
        <p:spPr/>
        <p:txBody>
          <a:bodyPr/>
          <a:lstStyle/>
          <a:p>
            <a:fld id="{78F851F1-7B9D-451C-BF53-E4A3A528C916}" type="slidenum">
              <a:rPr lang="en-US" smtClean="0"/>
              <a:t>15</a:t>
            </a:fld>
            <a:endParaRPr lang="en-US" dirty="0"/>
          </a:p>
        </p:txBody>
      </p:sp>
    </p:spTree>
    <p:extLst>
      <p:ext uri="{BB962C8B-B14F-4D97-AF65-F5344CB8AC3E}">
        <p14:creationId xmlns:p14="http://schemas.microsoft.com/office/powerpoint/2010/main" val="395767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46175"/>
            <a:ext cx="4181475" cy="3136900"/>
          </a:xfrm>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i="1" baseline="0" dirty="0"/>
              <a:t>Describe activation and notification procedures. </a:t>
            </a:r>
            <a:r>
              <a:rPr lang="en-US" i="1" dirty="0"/>
              <a:t>Insert details</a:t>
            </a:r>
            <a:r>
              <a:rPr lang="en-US" i="1" baseline="0" dirty="0"/>
              <a:t> about the jurisdiction’s EOC activation levels, along with brief descriptions of EOC operations at each level, as well as activation criteria. Give auto-trigger examples for specific hazards.</a:t>
            </a:r>
            <a:endParaRPr lang="en-US" i="1" dirty="0"/>
          </a:p>
          <a:p>
            <a:endParaRPr lang="en-US" dirty="0"/>
          </a:p>
          <a:p>
            <a:r>
              <a:rPr lang="en-US" kern="0" dirty="0"/>
              <a:t>Who has authority to activate an EOC:</a:t>
            </a:r>
          </a:p>
          <a:p>
            <a:pPr marL="174708" indent="-174708">
              <a:spcAft>
                <a:spcPts val="611"/>
              </a:spcAft>
              <a:buFont typeface="Arial" panose="020B0604020202020204" pitchFamily="34" charset="0"/>
              <a:buChar char="•"/>
            </a:pPr>
            <a:r>
              <a:rPr lang="en-US" kern="0" dirty="0"/>
              <a:t>In</a:t>
            </a:r>
            <a:r>
              <a:rPr lang="en-US" kern="0" baseline="0" dirty="0"/>
              <a:t> most jurisdictions, the Emergency Management Director and his/her staff, in coordination with the senior leader/executive, has the authority to activate the EOC. In some circumstances, pre</a:t>
            </a:r>
            <a:r>
              <a:rPr lang="en-US" kern="0" dirty="0"/>
              <a:t>defined incidents</a:t>
            </a:r>
            <a:r>
              <a:rPr lang="en-US" kern="0" baseline="0" dirty="0"/>
              <a:t> serve as triggers that automatically activate the EOC according to plans.</a:t>
            </a:r>
            <a:endParaRPr lang="en-US" kern="0" dirty="0"/>
          </a:p>
          <a:p>
            <a:r>
              <a:rPr lang="en-US" kern="0" dirty="0"/>
              <a:t>EOC levels of activation:</a:t>
            </a:r>
          </a:p>
          <a:p>
            <a:pPr marL="174708" indent="-174708">
              <a:spcAft>
                <a:spcPts val="611"/>
              </a:spcAft>
              <a:buFont typeface="Arial" panose="020B0604020202020204" pitchFamily="34" charset="0"/>
              <a:buChar char="•"/>
            </a:pPr>
            <a:r>
              <a:rPr lang="en-US" kern="0" dirty="0"/>
              <a:t>EOCs can have various levels</a:t>
            </a:r>
            <a:r>
              <a:rPr lang="en-US" kern="0" baseline="0" dirty="0"/>
              <a:t> of activation, from virtual activation to full activation, where all supporting agencies </a:t>
            </a:r>
            <a:r>
              <a:rPr lang="en-US" kern="0" dirty="0"/>
              <a:t>have </a:t>
            </a:r>
            <a:r>
              <a:rPr lang="en-US" kern="0" baseline="0" dirty="0"/>
              <a:t>representation at the EOC.</a:t>
            </a:r>
          </a:p>
          <a:p>
            <a:r>
              <a:rPr lang="en-US" kern="0" dirty="0"/>
              <a:t>How EOC staff receive notification to report:</a:t>
            </a:r>
          </a:p>
          <a:p>
            <a:pPr marL="174708" indent="-174708">
              <a:spcAft>
                <a:spcPts val="611"/>
              </a:spcAft>
              <a:buFont typeface="Arial" panose="020B0604020202020204" pitchFamily="34" charset="0"/>
              <a:buChar char="•"/>
            </a:pPr>
            <a:r>
              <a:rPr lang="en-US" kern="0" dirty="0"/>
              <a:t>The local jurisdiction’s plan should document various</a:t>
            </a:r>
            <a:r>
              <a:rPr lang="en-US" kern="0" baseline="0" dirty="0"/>
              <a:t> types of staff notification methods, along with the expected response times. The plan should also include information on senior leader/executive notifications. </a:t>
            </a:r>
            <a:endParaRPr lang="en-US" kern="0" dirty="0"/>
          </a:p>
          <a:p>
            <a:r>
              <a:rPr lang="en-US" kern="0" dirty="0"/>
              <a:t>Agencies with potential EOC roles:</a:t>
            </a:r>
          </a:p>
          <a:p>
            <a:pPr marL="174708" indent="-174708">
              <a:spcAft>
                <a:spcPts val="611"/>
              </a:spcAft>
              <a:buFont typeface="Arial" panose="020B0604020202020204" pitchFamily="34" charset="0"/>
              <a:buChar char="•"/>
            </a:pPr>
            <a:r>
              <a:rPr lang="en-US" kern="0" baseline="0" dirty="0"/>
              <a:t>The EOC helps manage resources and coordinate activities in response to an incident. All stakeholders that can provide assistance during an incident should activate with the EOC—but </a:t>
            </a:r>
            <a:r>
              <a:rPr lang="en-US" kern="0" dirty="0"/>
              <a:t>not every stakeholder is necessary each </a:t>
            </a:r>
            <a:r>
              <a:rPr lang="en-US" kern="0" baseline="0" dirty="0"/>
              <a:t>time an EOC activates. Only stakeholders with a vested interest in resolving the incident </a:t>
            </a:r>
            <a:r>
              <a:rPr lang="en-US" kern="0" dirty="0"/>
              <a:t>are necessary.</a:t>
            </a:r>
          </a:p>
        </p:txBody>
      </p:sp>
      <p:sp>
        <p:nvSpPr>
          <p:cNvPr id="5" name="Slide Number Placeholder 4"/>
          <p:cNvSpPr>
            <a:spLocks noGrp="1"/>
          </p:cNvSpPr>
          <p:nvPr>
            <p:ph type="sldNum" sz="quarter" idx="11"/>
          </p:nvPr>
        </p:nvSpPr>
        <p:spPr/>
        <p:txBody>
          <a:bodyPr/>
          <a:lstStyle/>
          <a:p>
            <a:fld id="{78F851F1-7B9D-451C-BF53-E4A3A528C916}" type="slidenum">
              <a:rPr lang="en-US" smtClean="0"/>
              <a:t>16</a:t>
            </a:fld>
            <a:endParaRPr lang="en-US" dirty="0"/>
          </a:p>
        </p:txBody>
      </p:sp>
    </p:spTree>
    <p:extLst>
      <p:ext uri="{BB962C8B-B14F-4D97-AF65-F5344CB8AC3E}">
        <p14:creationId xmlns:p14="http://schemas.microsoft.com/office/powerpoint/2010/main" val="2736263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discussion</a:t>
            </a:r>
            <a:r>
              <a:rPr lang="en-US" baseline="0" dirty="0"/>
              <a:t> points </a:t>
            </a:r>
            <a:r>
              <a:rPr lang="en-US" dirty="0"/>
              <a:t>such as</a:t>
            </a:r>
            <a:r>
              <a:rPr lang="en-US" baseline="0" dirty="0"/>
              <a:t>:</a:t>
            </a:r>
          </a:p>
          <a:p>
            <a:pPr marL="174708" indent="-174708">
              <a:buFont typeface="Arial" panose="020B0604020202020204" pitchFamily="34" charset="0"/>
              <a:buChar char="•"/>
            </a:pPr>
            <a:r>
              <a:rPr lang="en-US" baseline="0" dirty="0"/>
              <a:t>Statistics for your EOC</a:t>
            </a:r>
          </a:p>
          <a:p>
            <a:pPr marL="174708" indent="-174708">
              <a:buFont typeface="Arial" panose="020B0604020202020204" pitchFamily="34" charset="0"/>
              <a:buChar char="•"/>
            </a:pPr>
            <a:r>
              <a:rPr lang="en-US" baseline="0" dirty="0"/>
              <a:t>Prior EOC activations</a:t>
            </a:r>
          </a:p>
          <a:p>
            <a:pPr marL="174708" indent="-174708">
              <a:buFont typeface="Arial" panose="020B0604020202020204" pitchFamily="34" charset="0"/>
              <a:buChar char="•"/>
            </a:pPr>
            <a:r>
              <a:rPr lang="en-US" baseline="0" dirty="0"/>
              <a:t>Gaps within the EOC</a:t>
            </a:r>
          </a:p>
          <a:p>
            <a:pPr marL="174708" indent="-174708">
              <a:buFont typeface="Arial" panose="020B0604020202020204" pitchFamily="34" charset="0"/>
              <a:buChar char="•"/>
            </a:pPr>
            <a:r>
              <a:rPr lang="en-US" baseline="0" dirty="0"/>
              <a:t>Organizational goals of the EOC</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17</a:t>
            </a:fld>
            <a:endParaRPr lang="en-US" dirty="0"/>
          </a:p>
        </p:txBody>
      </p:sp>
    </p:spTree>
    <p:extLst>
      <p:ext uri="{BB962C8B-B14F-4D97-AF65-F5344CB8AC3E}">
        <p14:creationId xmlns:p14="http://schemas.microsoft.com/office/powerpoint/2010/main" val="880127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describe roles and responsibilities of the EOC Command and General Staff for </a:t>
            </a:r>
            <a:r>
              <a:rPr lang="en-US" i="1" dirty="0"/>
              <a:t>{jurisdiction name}.</a:t>
            </a:r>
            <a:endParaRPr lang="en-US" dirty="0"/>
          </a:p>
          <a:p>
            <a:endParaRPr lang="en-US" dirty="0"/>
          </a:p>
          <a:p>
            <a:r>
              <a:rPr lang="en-US" dirty="0"/>
              <a:t>Include information about interaction between the MAC Group and the EOC, and the senior leader/executive’s role in this interaction. </a:t>
            </a:r>
          </a:p>
          <a:p>
            <a:endParaRPr lang="en-US" dirty="0"/>
          </a:p>
          <a:p>
            <a:r>
              <a:rPr lang="en-US" dirty="0"/>
              <a:t>Describe the information products that the senior leader/executive will receive throughout the course of the incident. </a:t>
            </a:r>
          </a:p>
        </p:txBody>
      </p:sp>
      <p:sp>
        <p:nvSpPr>
          <p:cNvPr id="5" name="Slide Number Placeholder 4"/>
          <p:cNvSpPr>
            <a:spLocks noGrp="1"/>
          </p:cNvSpPr>
          <p:nvPr>
            <p:ph type="sldNum" sz="quarter" idx="11"/>
          </p:nvPr>
        </p:nvSpPr>
        <p:spPr/>
        <p:txBody>
          <a:bodyPr/>
          <a:lstStyle/>
          <a:p>
            <a:fld id="{78F851F1-7B9D-451C-BF53-E4A3A528C916}" type="slidenum">
              <a:rPr lang="en-US" smtClean="0"/>
              <a:t>18</a:t>
            </a:fld>
            <a:endParaRPr lang="en-US" dirty="0"/>
          </a:p>
        </p:txBody>
      </p:sp>
    </p:spTree>
    <p:extLst>
      <p:ext uri="{BB962C8B-B14F-4D97-AF65-F5344CB8AC3E}">
        <p14:creationId xmlns:p14="http://schemas.microsoft.com/office/powerpoint/2010/main" val="1512005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ESFs provide the structure for coordinating interagency support. They are a mechanism for grouping the most common capabilities and services that responders use to support declared disasters and emergencies. </a:t>
            </a:r>
          </a:p>
          <a:p>
            <a:endParaRPr lang="en-US" dirty="0"/>
          </a:p>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19</a:t>
            </a:fld>
            <a:endParaRPr lang="en-US" dirty="0"/>
          </a:p>
        </p:txBody>
      </p:sp>
    </p:spTree>
    <p:extLst>
      <p:ext uri="{BB962C8B-B14F-4D97-AF65-F5344CB8AC3E}">
        <p14:creationId xmlns:p14="http://schemas.microsoft.com/office/powerpoint/2010/main" val="254053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A37695-E12D-4FC6-AF78-ACF656DD202B}"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51638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recovery</a:t>
            </a:r>
            <a:r>
              <a:rPr lang="en-US" baseline="0" dirty="0"/>
              <a:t> and provide examples. </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20</a:t>
            </a:fld>
            <a:endParaRPr lang="en-US" dirty="0"/>
          </a:p>
        </p:txBody>
      </p:sp>
    </p:spTree>
    <p:extLst>
      <p:ext uri="{BB962C8B-B14F-4D97-AF65-F5344CB8AC3E}">
        <p14:creationId xmlns:p14="http://schemas.microsoft.com/office/powerpoint/2010/main" val="4145662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to review:</a:t>
            </a:r>
            <a:endParaRPr lang="en-US" baseline="0" dirty="0"/>
          </a:p>
          <a:p>
            <a:pPr marL="174708" indent="-174708">
              <a:buFont typeface="Arial" panose="020B0604020202020204" pitchFamily="34" charset="0"/>
              <a:buChar char="•"/>
            </a:pPr>
            <a:r>
              <a:rPr lang="en-US" baseline="0" dirty="0"/>
              <a:t>Cost sharing</a:t>
            </a:r>
          </a:p>
          <a:p>
            <a:pPr marL="174708" indent="-174708">
              <a:buFont typeface="Arial" panose="020B0604020202020204" pitchFamily="34" charset="0"/>
              <a:buChar char="•"/>
            </a:pPr>
            <a:r>
              <a:rPr lang="en-US" baseline="0" dirty="0"/>
              <a:t>How reimbursement works</a:t>
            </a:r>
          </a:p>
          <a:p>
            <a:pPr marL="174708" indent="-174708">
              <a:buFont typeface="Arial" panose="020B0604020202020204" pitchFamily="34" charset="0"/>
              <a:buChar char="•"/>
            </a:pPr>
            <a:r>
              <a:rPr lang="en-US" baseline="0" dirty="0"/>
              <a:t>Why documentation is important </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21</a:t>
            </a:fld>
            <a:endParaRPr lang="en-US" dirty="0"/>
          </a:p>
        </p:txBody>
      </p:sp>
    </p:spTree>
    <p:extLst>
      <p:ext uri="{BB962C8B-B14F-4D97-AF65-F5344CB8AC3E}">
        <p14:creationId xmlns:p14="http://schemas.microsoft.com/office/powerpoint/2010/main" val="45593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22</a:t>
            </a:fld>
            <a:endParaRPr lang="en-US" dirty="0"/>
          </a:p>
        </p:txBody>
      </p:sp>
    </p:spTree>
    <p:extLst>
      <p:ext uri="{BB962C8B-B14F-4D97-AF65-F5344CB8AC3E}">
        <p14:creationId xmlns:p14="http://schemas.microsoft.com/office/powerpoint/2010/main" val="2972472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each agency’s role</a:t>
            </a:r>
            <a:r>
              <a:rPr lang="en-US" baseline="0" dirty="0"/>
              <a:t> and outline the communication method necessary to coordinate responsibilities of agency leaders per local emergency plans. </a:t>
            </a:r>
            <a:endParaRPr lang="en-US" dirty="0"/>
          </a:p>
          <a:p>
            <a:endParaRPr lang="en-US" dirty="0"/>
          </a:p>
          <a:p>
            <a:r>
              <a:rPr lang="en-US" dirty="0"/>
              <a:t>Provide</a:t>
            </a:r>
            <a:r>
              <a:rPr lang="en-US" baseline="0" dirty="0"/>
              <a:t> primary and alternative phone numbers for each point of contact (POC). You can find this information in the IMT’s Incident Action Plan (IAP).</a:t>
            </a:r>
          </a:p>
          <a:p>
            <a:endParaRPr lang="en-US" baseline="0" dirty="0"/>
          </a:p>
          <a:p>
            <a:r>
              <a:rPr lang="en-US" baseline="0" dirty="0"/>
              <a:t>Explain the process for notifying POCs up and down the list:</a:t>
            </a:r>
          </a:p>
          <a:p>
            <a:pPr marL="174708" indent="-174708">
              <a:buFont typeface="Arial" panose="020B0604020202020204" pitchFamily="34" charset="0"/>
              <a:buChar char="•"/>
            </a:pPr>
            <a:r>
              <a:rPr lang="en-US" baseline="0" dirty="0"/>
              <a:t>Determine primary and alternative modes of communication for POCs and the senior leader/elected official</a:t>
            </a:r>
          </a:p>
          <a:p>
            <a:pPr marL="174708" indent="-174708">
              <a:buFont typeface="Arial" panose="020B0604020202020204" pitchFamily="34" charset="0"/>
              <a:buChar char="•"/>
            </a:pPr>
            <a:r>
              <a:rPr lang="en-US" baseline="0" dirty="0"/>
              <a:t>Identify an alternative contact person for the senior leader/elected official</a:t>
            </a:r>
          </a:p>
          <a:p>
            <a:pPr marL="174708" indent="-174708">
              <a:buFont typeface="Arial" panose="020B0604020202020204" pitchFamily="34" charset="0"/>
              <a:buChar char="•"/>
            </a:pPr>
            <a:r>
              <a:rPr lang="en-US" baseline="0" dirty="0"/>
              <a:t>Collect information about communication protocols related to the senior leader/elected official and the alternative contact person</a:t>
            </a:r>
          </a:p>
          <a:p>
            <a:endParaRPr lang="en-US" baseline="0" dirty="0"/>
          </a:p>
          <a:p>
            <a:pPr defTabSz="931774" eaLnBrk="0" fontAlgn="base" hangingPunct="0">
              <a:spcAft>
                <a:spcPct val="0"/>
              </a:spcAft>
              <a:defRPr/>
            </a:pPr>
            <a:r>
              <a:rPr lang="en-US" baseline="0" dirty="0"/>
              <a:t>Include only personnel that will directly interface with the senior leader/elected official, such as EOC director, PIO, critical agency leadership, and so on:</a:t>
            </a:r>
          </a:p>
          <a:p>
            <a:pPr marL="174708" indent="-174708" eaLnBrk="0" fontAlgn="base" hangingPunct="0">
              <a:spcBef>
                <a:spcPct val="30000"/>
              </a:spcBef>
              <a:spcAft>
                <a:spcPct val="0"/>
              </a:spcAft>
              <a:buFont typeface="Arial" panose="020B0604020202020204" pitchFamily="34" charset="0"/>
              <a:buChar char="•"/>
              <a:defRPr/>
            </a:pPr>
            <a:r>
              <a:rPr lang="en-US" baseline="0" dirty="0"/>
              <a:t>Consider including triggers for each agency, discussing the responsibilities of each position</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23</a:t>
            </a:fld>
            <a:endParaRPr lang="en-US" dirty="0"/>
          </a:p>
        </p:txBody>
      </p:sp>
    </p:spTree>
    <p:extLst>
      <p:ext uri="{BB962C8B-B14F-4D97-AF65-F5344CB8AC3E}">
        <p14:creationId xmlns:p14="http://schemas.microsoft.com/office/powerpoint/2010/main" val="800328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24</a:t>
            </a:fld>
            <a:endParaRPr lang="en-US" dirty="0"/>
          </a:p>
        </p:txBody>
      </p:sp>
    </p:spTree>
    <p:extLst>
      <p:ext uri="{BB962C8B-B14F-4D97-AF65-F5344CB8AC3E}">
        <p14:creationId xmlns:p14="http://schemas.microsoft.com/office/powerpoint/2010/main" val="1798343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25</a:t>
            </a:fld>
            <a:endParaRPr lang="en-US" dirty="0"/>
          </a:p>
        </p:txBody>
      </p:sp>
    </p:spTree>
    <p:extLst>
      <p:ext uri="{BB962C8B-B14F-4D97-AF65-F5344CB8AC3E}">
        <p14:creationId xmlns:p14="http://schemas.microsoft.com/office/powerpoint/2010/main" val="101237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78F851F1-7B9D-451C-BF53-E4A3A528C916}" type="slidenum">
              <a:rPr lang="en-US" smtClean="0"/>
              <a:t>3</a:t>
            </a:fld>
            <a:endParaRPr lang="en-US" dirty="0"/>
          </a:p>
        </p:txBody>
      </p:sp>
    </p:spTree>
    <p:extLst>
      <p:ext uri="{BB962C8B-B14F-4D97-AF65-F5344CB8AC3E}">
        <p14:creationId xmlns:p14="http://schemas.microsoft.com/office/powerpoint/2010/main" val="250679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9BA37695-E12D-4FC6-AF78-ACF656DD202B}" type="slidenum">
              <a:rPr lang="en-US" smtClean="0"/>
              <a:pPr>
                <a:defRPr/>
              </a:pPr>
              <a:t>4</a:t>
            </a:fld>
            <a:endParaRPr lang="en-US" dirty="0"/>
          </a:p>
        </p:txBody>
      </p:sp>
    </p:spTree>
    <p:extLst>
      <p:ext uri="{BB962C8B-B14F-4D97-AF65-F5344CB8AC3E}">
        <p14:creationId xmlns:p14="http://schemas.microsoft.com/office/powerpoint/2010/main" val="56633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60730"/>
          </a:xfrm>
        </p:spPr>
        <p:txBody>
          <a:bodyPr/>
          <a:lstStyle/>
          <a:p>
            <a:r>
              <a:rPr lang="en-US" i="1" baseline="0" dirty="0"/>
              <a:t>Insert a table or graphic from your organizational risk assessment—for example, from your THIRA or HIRA.</a:t>
            </a:r>
          </a:p>
          <a:p>
            <a:endParaRPr lang="en-US" i="1" baseline="0" dirty="0"/>
          </a:p>
          <a:p>
            <a:r>
              <a:rPr lang="en-US" i="1" baseline="0" dirty="0"/>
              <a:t>Provide an overview of hazards that your organization is exposed to. Discuss probability and consequences. Describe historical events in the jurisdiction or nearby. Review high-risk hazards and how they inform jurisdictional planning, priorities, and preparedness processes. Consider discussing hazards associated with special events your organization hosts, such as festivals or national sporting events.</a:t>
            </a:r>
          </a:p>
          <a:p>
            <a:endParaRPr lang="en-US" baseline="0" dirty="0"/>
          </a:p>
          <a:p>
            <a:r>
              <a:rPr lang="en-US" b="0" dirty="0"/>
              <a:t>The risk assessment provides the foundation for the hazard mitigation planning process. It also helps organizations establish emergency preparedness and response priorities for land use and comprehensive planning, and for decision-making by elected officials, city and county departments, businesses, and community organizations.</a:t>
            </a:r>
          </a:p>
          <a:p>
            <a:endParaRPr lang="en-US" baseline="0" dirty="0"/>
          </a:p>
          <a:p>
            <a:r>
              <a:rPr lang="en-US" b="0" baseline="0" dirty="0"/>
              <a:t>The local or regional THIRA becomes part of the state THIRA to inform risk and assist in establishing priorities for mitigation, preparedness, and prevention.</a:t>
            </a:r>
          </a:p>
        </p:txBody>
      </p:sp>
      <p:sp>
        <p:nvSpPr>
          <p:cNvPr id="5" name="Slide Number Placeholder 4"/>
          <p:cNvSpPr>
            <a:spLocks noGrp="1"/>
          </p:cNvSpPr>
          <p:nvPr>
            <p:ph type="sldNum" sz="quarter" idx="11"/>
          </p:nvPr>
        </p:nvSpPr>
        <p:spPr/>
        <p:txBody>
          <a:bodyPr/>
          <a:lstStyle/>
          <a:p>
            <a:fld id="{78F851F1-7B9D-451C-BF53-E4A3A528C916}" type="slidenum">
              <a:rPr lang="en-US" smtClean="0"/>
              <a:t>5</a:t>
            </a:fld>
            <a:endParaRPr lang="en-US" dirty="0"/>
          </a:p>
        </p:txBody>
      </p:sp>
    </p:spTree>
    <p:extLst>
      <p:ext uri="{BB962C8B-B14F-4D97-AF65-F5344CB8AC3E}">
        <p14:creationId xmlns:p14="http://schemas.microsoft.com/office/powerpoint/2010/main" val="344761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20715"/>
          </a:xfrm>
        </p:spPr>
        <p:txBody>
          <a:bodyPr/>
          <a:lstStyle/>
          <a:p>
            <a:r>
              <a:rPr lang="en-US" dirty="0"/>
              <a:t>NIMS</a:t>
            </a:r>
            <a:r>
              <a:rPr lang="en-US" baseline="0" dirty="0"/>
              <a:t> defines general roles and responsibilities for senior leaders/elected officials. For example: </a:t>
            </a:r>
          </a:p>
          <a:p>
            <a:r>
              <a:rPr lang="en-US" i="1" baseline="0" dirty="0"/>
              <a:t>{Position title}</a:t>
            </a:r>
            <a:r>
              <a:rPr lang="en-US" baseline="0" dirty="0"/>
              <a:t>’s task is to ensure that the emergency manager is informed and that the Incident Commander (IC) functions responsibly. The emergency manager sets policy, establishes the mission, shapes the overall direction, and authorizes the trained responders to accomplish the incident objectives. </a:t>
            </a:r>
          </a:p>
          <a:p>
            <a:endParaRPr lang="en-US" baseline="0" dirty="0"/>
          </a:p>
          <a:p>
            <a:r>
              <a:rPr lang="en-US" baseline="0" dirty="0"/>
              <a:t>Senior leaders/elected officials are NOT typically at the scene of the incident, but they must be able to communicate and meet with the IC as necessary. </a:t>
            </a:r>
          </a:p>
          <a:p>
            <a:endParaRPr lang="en-US" baseline="0" dirty="0"/>
          </a:p>
          <a:p>
            <a:pPr defTabSz="931774">
              <a:defRPr/>
            </a:pPr>
            <a:r>
              <a:rPr lang="en-US" i="0" baseline="0" dirty="0"/>
              <a:t>NOTE: Bulleted statements on the slide are suggested items.</a:t>
            </a:r>
          </a:p>
          <a:p>
            <a:endParaRPr lang="en-US" baseline="0" dirty="0"/>
          </a:p>
          <a:p>
            <a:r>
              <a:rPr lang="en-US" b="1" i="1" baseline="0" dirty="0"/>
              <a:t>Explain senior leader/elected official roles and responsibilities specific to the jurisdiction. </a:t>
            </a:r>
            <a:r>
              <a:rPr lang="en-US" i="1" dirty="0"/>
              <a:t>Insert jurisdiction-specific roles and responsibilities, such as:</a:t>
            </a:r>
            <a:endParaRPr lang="en-US" dirty="0"/>
          </a:p>
          <a:p>
            <a:pPr marL="174708" indent="-174708">
              <a:buFont typeface="Arial" panose="020B0604020202020204" pitchFamily="34" charset="0"/>
              <a:buChar char="•"/>
            </a:pPr>
            <a:r>
              <a:rPr lang="en-US" dirty="0"/>
              <a:t>Provide oversight for incident management policies and objectives</a:t>
            </a:r>
          </a:p>
          <a:p>
            <a:pPr marL="174708" indent="-174708">
              <a:buFont typeface="Arial" panose="020B0604020202020204" pitchFamily="34" charset="0"/>
              <a:buChar char="•"/>
            </a:pPr>
            <a:r>
              <a:rPr lang="en-US" dirty="0"/>
              <a:t>Understand the incident’s impact on the continuity of the jurisdiction’s day-to-day activities</a:t>
            </a:r>
          </a:p>
          <a:p>
            <a:pPr marL="174708" indent="-174708">
              <a:buFont typeface="Arial" panose="020B0604020202020204" pitchFamily="34" charset="0"/>
              <a:buChar char="•"/>
            </a:pPr>
            <a:r>
              <a:rPr lang="en-US" dirty="0"/>
              <a:t>Shape the jurisdiction’s overall direction and priorities</a:t>
            </a:r>
          </a:p>
          <a:p>
            <a:pPr marL="174708" indent="-174708">
              <a:buFont typeface="Arial" panose="020B0604020202020204" pitchFamily="34" charset="0"/>
              <a:buChar char="•"/>
            </a:pPr>
            <a:r>
              <a:rPr lang="en-US" dirty="0"/>
              <a:t>Authorize trained responders to establish and accomplish the incident objectives</a:t>
            </a:r>
          </a:p>
          <a:p>
            <a:pPr marL="174708" indent="-174708">
              <a:buFont typeface="Arial" panose="020B0604020202020204" pitchFamily="34" charset="0"/>
              <a:buChar char="•"/>
            </a:pPr>
            <a:r>
              <a:rPr lang="en-US" dirty="0"/>
              <a:t>Help coordinate activities with elected officials and other government representatives</a:t>
            </a:r>
            <a:endParaRPr lang="en-US" baseline="0" dirty="0"/>
          </a:p>
          <a:p>
            <a:endParaRPr lang="en-US" baseline="0" dirty="0"/>
          </a:p>
          <a:p>
            <a:pPr defTabSz="931774" eaLnBrk="0" fontAlgn="base" hangingPunct="0">
              <a:spcBef>
                <a:spcPct val="30000"/>
              </a:spcBef>
              <a:spcAft>
                <a:spcPct val="0"/>
              </a:spcAft>
              <a:defRPr/>
            </a:pPr>
            <a:r>
              <a:rPr lang="en-US" b="1" baseline="0" dirty="0"/>
              <a:t>Delegation of Authority</a:t>
            </a:r>
            <a:r>
              <a:rPr lang="en-US" baseline="0" dirty="0"/>
              <a:t> </a:t>
            </a:r>
          </a:p>
          <a:p>
            <a:pPr defTabSz="931774" eaLnBrk="0" fontAlgn="base" hangingPunct="0">
              <a:spcBef>
                <a:spcPct val="30000"/>
              </a:spcBef>
              <a:spcAft>
                <a:spcPct val="0"/>
              </a:spcAft>
              <a:defRPr/>
            </a:pPr>
            <a:r>
              <a:rPr lang="en-US" baseline="0" dirty="0"/>
              <a:t>In certain circumstances, the </a:t>
            </a:r>
            <a:r>
              <a:rPr lang="en-US" i="1" baseline="0" dirty="0"/>
              <a:t>{senior leader/executive}</a:t>
            </a:r>
            <a:r>
              <a:rPr lang="en-US" baseline="0" dirty="0"/>
              <a:t> will need to issue a Delegation of Authority to the IC or Incident Management Team (IMT) that is responsible for managing an incident. </a:t>
            </a:r>
            <a:r>
              <a:rPr lang="en-US" b="0" i="0" u="none" strike="noStrike" kern="1200" baseline="0" dirty="0">
                <a:solidFill>
                  <a:srgbClr val="333333"/>
                </a:solidFill>
                <a:ea typeface="ＭＳ Ｐゴシック" charset="-128"/>
              </a:rPr>
              <a:t>D</a:t>
            </a:r>
            <a:r>
              <a:rPr lang="en-US" b="0" i="0" u="none" strike="noStrike" kern="1200" baseline="0" dirty="0">
                <a:solidFill>
                  <a:srgbClr val="333333"/>
                </a:solidFill>
                <a:ea typeface="ＭＳ Ｐゴシック" charset="-128"/>
                <a:cs typeface="ＭＳ Ｐゴシック"/>
              </a:rPr>
              <a:t>elegation of Authority may not be necessary if the IC is acting within existing authorities or is under a pre-established delegation in the Emergency Operations Plan (EOP). Generally, a Delegation of Authority</a:t>
            </a:r>
            <a:r>
              <a:rPr lang="en-US" baseline="0" dirty="0"/>
              <a:t>: </a:t>
            </a:r>
          </a:p>
          <a:p>
            <a:pPr marL="174708" indent="-174708">
              <a:buFont typeface="Arial" panose="020B0604020202020204" pitchFamily="34" charset="0"/>
              <a:buChar char="•"/>
            </a:pPr>
            <a:r>
              <a:rPr lang="en-US" baseline="0" dirty="0"/>
              <a:t>Grants authority to carry out specific functions</a:t>
            </a:r>
          </a:p>
          <a:p>
            <a:pPr marL="174708" indent="-174708">
              <a:buFont typeface="Arial" panose="020B0604020202020204" pitchFamily="34" charset="0"/>
              <a:buChar char="•"/>
            </a:pPr>
            <a:r>
              <a:rPr lang="en-US" baseline="0" dirty="0"/>
              <a:t>Comes from the chief elected official, CEO, or agency administrator, either in writing or verbally</a:t>
            </a:r>
          </a:p>
          <a:p>
            <a:pPr marL="174708" indent="-174708">
              <a:buFont typeface="Arial" panose="020B0604020202020204" pitchFamily="34" charset="0"/>
              <a:buChar char="•"/>
            </a:pPr>
            <a:r>
              <a:rPr lang="en-US" baseline="0" dirty="0"/>
              <a:t>Allows the IC to assume command</a:t>
            </a:r>
          </a:p>
          <a:p>
            <a:endParaRPr lang="en-US" baseline="0" dirty="0"/>
          </a:p>
          <a:p>
            <a:r>
              <a:rPr lang="en-US" baseline="0" dirty="0"/>
              <a:t>The Delegation of Authority remains with the IC until one of the following occurs:</a:t>
            </a:r>
          </a:p>
          <a:p>
            <a:pPr marL="174708" indent="-174708">
              <a:buFont typeface="Arial" panose="020B0604020202020204" pitchFamily="34" charset="0"/>
              <a:buChar char="•"/>
            </a:pPr>
            <a:r>
              <a:rPr lang="en-US" dirty="0"/>
              <a:t>T</a:t>
            </a:r>
            <a:r>
              <a:rPr lang="en-US" baseline="0" dirty="0"/>
              <a:t>he incident concludes</a:t>
            </a:r>
          </a:p>
          <a:p>
            <a:pPr marL="174708" indent="-174708">
              <a:buFont typeface="Arial" panose="020B0604020202020204" pitchFamily="34" charset="0"/>
              <a:buChar char="•"/>
            </a:pPr>
            <a:r>
              <a:rPr lang="en-US" dirty="0"/>
              <a:t>Leadership appoints a</a:t>
            </a:r>
            <a:r>
              <a:rPr lang="en-US" baseline="0" dirty="0"/>
              <a:t> relief shift IC </a:t>
            </a:r>
          </a:p>
          <a:p>
            <a:pPr marL="174708" indent="-174708">
              <a:buFont typeface="Arial" panose="020B0604020202020204" pitchFamily="34" charset="0"/>
              <a:buChar char="•"/>
            </a:pPr>
            <a:r>
              <a:rPr lang="en-US" dirty="0"/>
              <a:t>Leadership relieves t</a:t>
            </a:r>
            <a:r>
              <a:rPr lang="en-US" baseline="0" dirty="0"/>
              <a:t>he IC of his or her duties for just cause</a:t>
            </a:r>
          </a:p>
          <a:p>
            <a:endParaRPr lang="en-US" dirty="0"/>
          </a:p>
          <a:p>
            <a:r>
              <a:rPr lang="en-US" dirty="0"/>
              <a:t>Delegation of Authority does NOT relieve the granting authority of ultimate responsibility for the incident. </a:t>
            </a:r>
          </a:p>
        </p:txBody>
      </p:sp>
      <p:sp>
        <p:nvSpPr>
          <p:cNvPr id="5" name="Slide Number Placeholder 4"/>
          <p:cNvSpPr>
            <a:spLocks noGrp="1"/>
          </p:cNvSpPr>
          <p:nvPr>
            <p:ph type="sldNum" sz="quarter" idx="11"/>
          </p:nvPr>
        </p:nvSpPr>
        <p:spPr/>
        <p:txBody>
          <a:bodyPr/>
          <a:lstStyle/>
          <a:p>
            <a:fld id="{78F851F1-7B9D-451C-BF53-E4A3A528C916}" type="slidenum">
              <a:rPr lang="en-US" smtClean="0"/>
              <a:t>6</a:t>
            </a:fld>
            <a:endParaRPr lang="en-US" dirty="0"/>
          </a:p>
        </p:txBody>
      </p:sp>
    </p:spTree>
    <p:extLst>
      <p:ext uri="{BB962C8B-B14F-4D97-AF65-F5344CB8AC3E}">
        <p14:creationId xmlns:p14="http://schemas.microsoft.com/office/powerpoint/2010/main" val="384177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7</a:t>
            </a:fld>
            <a:endParaRPr lang="en-US" dirty="0"/>
          </a:p>
        </p:txBody>
      </p:sp>
    </p:spTree>
    <p:extLst>
      <p:ext uri="{BB962C8B-B14F-4D97-AF65-F5344CB8AC3E}">
        <p14:creationId xmlns:p14="http://schemas.microsoft.com/office/powerpoint/2010/main" val="47489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kern="1200" dirty="0">
                <a:effectLst/>
                <a:ea typeface="ＭＳ Ｐゴシック" charset="-128"/>
                <a:cs typeface="ＭＳ Ｐゴシック"/>
              </a:rPr>
              <a:t>The MAC Group/Policy Group plays an important</a:t>
            </a:r>
            <a:r>
              <a:rPr lang="en-US" kern="1200" baseline="0" dirty="0">
                <a:effectLst/>
                <a:ea typeface="ＭＳ Ｐゴシック" charset="-128"/>
                <a:cs typeface="ＭＳ Ｐゴシック"/>
              </a:rPr>
              <a:t> role in </a:t>
            </a:r>
            <a:r>
              <a:rPr lang="en-US" kern="1200" dirty="0">
                <a:effectLst/>
                <a:ea typeface="ＭＳ Ｐゴシック" charset="-128"/>
                <a:cs typeface="ＭＳ Ｐゴシック"/>
              </a:rPr>
              <a:t>managing large incidents. Note that not all jurisdictions</a:t>
            </a:r>
            <a:r>
              <a:rPr lang="en-US" kern="1200" baseline="0" dirty="0">
                <a:effectLst/>
                <a:ea typeface="ＭＳ Ｐゴシック" charset="-128"/>
                <a:cs typeface="ＭＳ Ｐゴシック"/>
              </a:rPr>
              <a:t> refer to the group as a MAC Group; other terms include Executive Leadership Group, Policy Group, and Agency Coordination Group.</a:t>
            </a:r>
          </a:p>
          <a:p>
            <a:pPr lvl="0"/>
            <a:endParaRPr lang="en-US" kern="1200" dirty="0">
              <a:effectLst/>
              <a:ea typeface="ＭＳ Ｐゴシック" charset="-128"/>
              <a:cs typeface="ＭＳ Ｐゴシック"/>
            </a:endParaRPr>
          </a:p>
          <a:p>
            <a:pPr defTabSz="931774" eaLnBrk="0" fontAlgn="base" hangingPunct="0">
              <a:spcBef>
                <a:spcPct val="30000"/>
              </a:spcBef>
              <a:spcAft>
                <a:spcPct val="0"/>
              </a:spcAft>
              <a:defRPr/>
            </a:pPr>
            <a:r>
              <a:rPr lang="en-US" dirty="0"/>
              <a:t>The </a:t>
            </a:r>
            <a:r>
              <a:rPr lang="en-US" i="1" dirty="0"/>
              <a:t>{MAC Group/Policy Group}</a:t>
            </a:r>
            <a:r>
              <a:rPr lang="en-US" dirty="0"/>
              <a:t>: </a:t>
            </a:r>
          </a:p>
          <a:p>
            <a:pPr marL="174708" indent="-174708">
              <a:buFont typeface="Arial" panose="020B0604020202020204" pitchFamily="34" charset="0"/>
              <a:buChar char="•"/>
            </a:pPr>
            <a:r>
              <a:rPr lang="en-US" dirty="0"/>
              <a:t>Serves as a policy-level body during incidents</a:t>
            </a:r>
          </a:p>
          <a:p>
            <a:pPr marL="174708" indent="-174708">
              <a:buFont typeface="Arial" panose="020B0604020202020204" pitchFamily="34" charset="0"/>
              <a:buChar char="•"/>
            </a:pPr>
            <a:r>
              <a:rPr lang="en-US" dirty="0"/>
              <a:t>Supports resource prioritization and allocation </a:t>
            </a:r>
            <a:r>
              <a:rPr lang="en-US" i="1" dirty="0"/>
              <a:t>{so, for example, if … }</a:t>
            </a:r>
          </a:p>
          <a:p>
            <a:pPr marL="174708" indent="-174708">
              <a:buFont typeface="Arial" panose="020B0604020202020204" pitchFamily="34" charset="0"/>
              <a:buChar char="•"/>
            </a:pPr>
            <a:r>
              <a:rPr lang="en-US" dirty="0"/>
              <a:t>Enables decision-making among elected and appointed officials </a:t>
            </a:r>
          </a:p>
          <a:p>
            <a:endParaRPr lang="en-US" i="1" kern="1200" dirty="0">
              <a:effectLst/>
              <a:ea typeface="ＭＳ Ｐゴシック" charset="-128"/>
              <a:cs typeface="ＭＳ Ｐゴシック"/>
            </a:endParaRPr>
          </a:p>
          <a:p>
            <a:r>
              <a:rPr lang="en-US" i="1" kern="1200" dirty="0">
                <a:effectLst/>
                <a:ea typeface="ＭＳ Ｐゴシック" charset="-128"/>
                <a:cs typeface="ＭＳ Ｐゴシック"/>
              </a:rPr>
              <a:t>Describe the kinds of decisions</a:t>
            </a:r>
            <a:r>
              <a:rPr lang="en-US" i="1" kern="1200" baseline="0" dirty="0">
                <a:effectLst/>
                <a:ea typeface="ＭＳ Ｐゴシック" charset="-128"/>
                <a:cs typeface="ＭＳ Ｐゴシック"/>
              </a:rPr>
              <a:t> that a MAC Group might make in your organization.</a:t>
            </a:r>
          </a:p>
          <a:p>
            <a:endParaRPr lang="en-US" kern="1200" dirty="0">
              <a:effectLst/>
              <a:ea typeface="ＭＳ Ｐゴシック" charset="-128"/>
              <a:cs typeface="ＭＳ Ｐゴシック"/>
            </a:endParaRPr>
          </a:p>
          <a:p>
            <a:pPr lvl="0" eaLnBrk="0" fontAlgn="base" hangingPunct="0">
              <a:spcBef>
                <a:spcPct val="30000"/>
              </a:spcBef>
              <a:spcAft>
                <a:spcPct val="0"/>
              </a:spcAft>
              <a:defRPr/>
            </a:pPr>
            <a:r>
              <a:rPr lang="en-US" i="1" kern="1200" dirty="0">
                <a:effectLst/>
                <a:ea typeface="ＭＳ Ｐゴシック" charset="-128"/>
                <a:cs typeface="ＭＳ Ｐゴシック"/>
              </a:rPr>
              <a:t>Insert an overview of the senior leader/elected official’s role in the MAC Group. Explain MAC Group activation procedures. Review relevant</a:t>
            </a:r>
            <a:r>
              <a:rPr lang="en-US" i="1" kern="1200" baseline="0" dirty="0">
                <a:effectLst/>
                <a:ea typeface="ＭＳ Ｐゴシック" charset="-128"/>
                <a:cs typeface="ＭＳ Ｐゴシック"/>
              </a:rPr>
              <a:t> jurisdictional or </a:t>
            </a:r>
            <a:r>
              <a:rPr lang="en-US" i="1" dirty="0">
                <a:ea typeface="ＭＳ Ｐゴシック" charset="-128"/>
                <a:cs typeface="ＭＳ Ｐゴシック"/>
              </a:rPr>
              <a:t>organizational plans—such </a:t>
            </a:r>
            <a:r>
              <a:rPr lang="en-US" i="1" kern="1200" baseline="0" dirty="0">
                <a:effectLst/>
                <a:ea typeface="ＭＳ Ｐゴシック" charset="-128"/>
                <a:cs typeface="ＭＳ Ｐゴシック"/>
              </a:rPr>
              <a:t>as your EOP—that explain the senior leader/elected official’s role.</a:t>
            </a:r>
            <a:endParaRPr lang="en-US" i="1" kern="1200" dirty="0">
              <a:effectLst/>
              <a:ea typeface="ＭＳ Ｐゴシック" charset="-128"/>
              <a:cs typeface="ＭＳ Ｐゴシック"/>
            </a:endParaRPr>
          </a:p>
          <a:p>
            <a:pPr defTabSz="931774" eaLnBrk="0" fontAlgn="base" hangingPunct="0">
              <a:spcBef>
                <a:spcPct val="30000"/>
              </a:spcBef>
              <a:spcAft>
                <a:spcPct val="0"/>
              </a:spcAft>
              <a:defRPr/>
            </a:pPr>
            <a:endParaRPr lang="en-US" i="1" kern="1200" dirty="0">
              <a:effectLst/>
              <a:ea typeface="ＭＳ Ｐゴシック" charset="-128"/>
              <a:cs typeface="ＭＳ Ｐゴシック"/>
            </a:endParaRPr>
          </a:p>
          <a:p>
            <a:pPr defTabSz="931774" eaLnBrk="0" fontAlgn="base" hangingPunct="0">
              <a:spcBef>
                <a:spcPct val="30000"/>
              </a:spcBef>
              <a:spcAft>
                <a:spcPct val="0"/>
              </a:spcAft>
              <a:defRPr/>
            </a:pPr>
            <a:r>
              <a:rPr lang="en-US" i="1" kern="1200" dirty="0">
                <a:effectLst/>
                <a:ea typeface="ＭＳ Ｐゴシック" charset="-128"/>
                <a:cs typeface="ＭＳ Ｐゴシック"/>
              </a:rPr>
              <a:t>If the Policy Group</a:t>
            </a:r>
            <a:r>
              <a:rPr lang="en-US" i="1" kern="1200" baseline="0" dirty="0">
                <a:effectLst/>
                <a:ea typeface="ＭＳ Ｐゴシック" charset="-128"/>
                <a:cs typeface="ＭＳ Ｐゴシック"/>
              </a:rPr>
              <a:t> has a non-incident role or function, describe it.</a:t>
            </a:r>
            <a:endParaRPr lang="en-US" i="1" kern="1200" dirty="0">
              <a:effectLst/>
              <a:ea typeface="ＭＳ Ｐゴシック" charset="-128"/>
              <a:cs typeface="ＭＳ Ｐゴシック"/>
            </a:endParaRPr>
          </a:p>
        </p:txBody>
      </p:sp>
      <p:sp>
        <p:nvSpPr>
          <p:cNvPr id="5" name="Slide Number Placeholder 4"/>
          <p:cNvSpPr>
            <a:spLocks noGrp="1"/>
          </p:cNvSpPr>
          <p:nvPr>
            <p:ph type="sldNum" sz="quarter" idx="11"/>
          </p:nvPr>
        </p:nvSpPr>
        <p:spPr/>
        <p:txBody>
          <a:bodyPr/>
          <a:lstStyle/>
          <a:p>
            <a:fld id="{78F851F1-7B9D-451C-BF53-E4A3A528C916}" type="slidenum">
              <a:rPr lang="en-US" smtClean="0"/>
              <a:t>8</a:t>
            </a:fld>
            <a:endParaRPr lang="en-US" dirty="0"/>
          </a:p>
        </p:txBody>
      </p:sp>
    </p:spTree>
    <p:extLst>
      <p:ext uri="{BB962C8B-B14F-4D97-AF65-F5344CB8AC3E}">
        <p14:creationId xmlns:p14="http://schemas.microsoft.com/office/powerpoint/2010/main" val="333963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r>
              <a:rPr lang="en-US" i="1" dirty="0"/>
              <a:t>Identify relevant planning documents. The plans listed here are examples;</a:t>
            </a:r>
            <a:r>
              <a:rPr lang="en-US" i="1" baseline="0" dirty="0"/>
              <a:t> please refine the list based on your jurisdiction’s </a:t>
            </a:r>
            <a:r>
              <a:rPr lang="en-US" i="1" dirty="0"/>
              <a:t>situation</a:t>
            </a:r>
            <a:r>
              <a:rPr lang="en-US" i="1" baseline="0" dirty="0"/>
              <a:t>. Emphasize the senior leader/executive’s role in the planning process and specify whether </a:t>
            </a:r>
            <a:r>
              <a:rPr lang="en-US" i="1" dirty="0"/>
              <a:t>the leader’s office will need to provide </a:t>
            </a:r>
            <a:r>
              <a:rPr lang="en-US" i="1" baseline="0" dirty="0"/>
              <a:t>support or resources.</a:t>
            </a:r>
          </a:p>
          <a:p>
            <a:endParaRPr lang="en-US" i="1" baseline="0" dirty="0"/>
          </a:p>
          <a:p>
            <a:r>
              <a:rPr lang="en-US" i="1" baseline="0" dirty="0"/>
              <a:t>Begin the discussion by describing:</a:t>
            </a:r>
          </a:p>
          <a:p>
            <a:pPr marL="174708" indent="-174708">
              <a:buFont typeface="Arial" panose="020B0604020202020204" pitchFamily="34" charset="0"/>
              <a:buChar char="•"/>
            </a:pPr>
            <a:r>
              <a:rPr lang="en-US" i="1" baseline="0" dirty="0"/>
              <a:t>Vision/role of the Office of Emergency Management </a:t>
            </a:r>
          </a:p>
          <a:p>
            <a:pPr marL="174708" indent="-174708">
              <a:buFont typeface="Arial" panose="020B0604020202020204" pitchFamily="34" charset="0"/>
              <a:buChar char="•"/>
            </a:pPr>
            <a:r>
              <a:rPr lang="en-US" i="1" baseline="0" dirty="0"/>
              <a:t>Coordination mechanisms and relationships with other departments and agencies</a:t>
            </a:r>
          </a:p>
          <a:p>
            <a:pPr marL="174708" indent="-174708">
              <a:buFont typeface="Arial" panose="020B0604020202020204" pitchFamily="34" charset="0"/>
              <a:buChar char="•"/>
            </a:pPr>
            <a:r>
              <a:rPr lang="en-US" b="0" i="1" baseline="0" dirty="0"/>
              <a:t>Roles and responsibilities of other departments and agencies in incident response</a:t>
            </a:r>
          </a:p>
          <a:p>
            <a:endParaRPr lang="en-US" i="1" baseline="0" dirty="0"/>
          </a:p>
          <a:p>
            <a:r>
              <a:rPr lang="en-US" i="1" baseline="0" dirty="0"/>
              <a:t>When introducing the plans, consider the following: </a:t>
            </a:r>
          </a:p>
          <a:p>
            <a:pPr marL="174708" indent="-174708">
              <a:buFont typeface="Arial" panose="020B0604020202020204" pitchFamily="34" charset="0"/>
              <a:buChar char="•"/>
            </a:pPr>
            <a:r>
              <a:rPr lang="en-US" b="0" i="1" baseline="0" dirty="0"/>
              <a:t>Role of the senior leader/executive in relation to the plan</a:t>
            </a:r>
          </a:p>
          <a:p>
            <a:pPr marL="174708" indent="-174708">
              <a:buFont typeface="Arial" panose="020B0604020202020204" pitchFamily="34" charset="0"/>
              <a:buChar char="•"/>
            </a:pPr>
            <a:r>
              <a:rPr lang="en-US" b="0" i="1" baseline="0" dirty="0"/>
              <a:t>Primary purpose of each plan; how the plans tie together</a:t>
            </a:r>
          </a:p>
          <a:p>
            <a:pPr marL="174708" indent="-174708">
              <a:buFont typeface="Arial" panose="020B0604020202020204" pitchFamily="34" charset="0"/>
              <a:buChar char="•"/>
            </a:pPr>
            <a:r>
              <a:rPr lang="en-US" b="0" i="1" baseline="0" dirty="0"/>
              <a:t>Necessity of each plan for legal or grant compliance purposes</a:t>
            </a:r>
          </a:p>
          <a:p>
            <a:pPr marL="174708" indent="-174708">
              <a:buFont typeface="Arial" panose="020B0604020202020204" pitchFamily="34" charset="0"/>
              <a:buChar char="•"/>
            </a:pPr>
            <a:r>
              <a:rPr lang="en-US" b="0" i="1" baseline="0" dirty="0"/>
              <a:t>How often plans are updated</a:t>
            </a:r>
            <a:r>
              <a:rPr lang="en-US" i="1" dirty="0"/>
              <a:t> and which are due for revision soon</a:t>
            </a:r>
            <a:endParaRPr lang="en-US" b="0" i="1" baseline="0" dirty="0"/>
          </a:p>
          <a:p>
            <a:endParaRPr lang="en-US" b="0" i="1" baseline="0" dirty="0"/>
          </a:p>
          <a:p>
            <a:r>
              <a:rPr lang="en-US" b="0" i="1" baseline="0" dirty="0"/>
              <a:t>Plans that may be particularly important for the senior leader/elected official include:</a:t>
            </a:r>
          </a:p>
          <a:p>
            <a:pPr marL="174708" indent="-174708">
              <a:buFont typeface="Arial" panose="020B0604020202020204" pitchFamily="34" charset="0"/>
              <a:buChar char="•"/>
            </a:pPr>
            <a:r>
              <a:rPr lang="en-US" b="1" i="1" baseline="0" dirty="0"/>
              <a:t>Comprehensive emergency management plan </a:t>
            </a:r>
            <a:r>
              <a:rPr lang="en-US" b="0" i="1" baseline="0" dirty="0"/>
              <a:t>– Describes overarching emergency procedures</a:t>
            </a:r>
            <a:endParaRPr lang="en-US" b="1" i="1" baseline="0" dirty="0"/>
          </a:p>
          <a:p>
            <a:pPr marL="174708" indent="-174708">
              <a:buFont typeface="Arial" panose="020B0604020202020204" pitchFamily="34" charset="0"/>
              <a:buChar char="•"/>
            </a:pPr>
            <a:r>
              <a:rPr lang="en-US" b="1" i="1" baseline="0" dirty="0"/>
              <a:t>Continuity of Operations (COOP)plan/Continuity of Government (COG) plan</a:t>
            </a:r>
            <a:r>
              <a:rPr lang="en-US" b="0" i="1" baseline="0" dirty="0"/>
              <a:t> – Describes procedures that allow essential governmental functions to continue in the event of a catastrophic event; details include designated emergency response group personnel, continuity sites, </a:t>
            </a:r>
            <a:r>
              <a:rPr lang="en-US" i="1" dirty="0"/>
              <a:t>and so on</a:t>
            </a:r>
            <a:endParaRPr lang="en-US" b="0" i="1" baseline="0" dirty="0"/>
          </a:p>
          <a:p>
            <a:pPr marL="174708" indent="-174708">
              <a:buFont typeface="Arial" panose="020B0604020202020204" pitchFamily="34" charset="0"/>
              <a:buChar char="•"/>
            </a:pPr>
            <a:r>
              <a:rPr lang="en-US" b="1" i="1" baseline="0" dirty="0"/>
              <a:t>Hazard mitigation plan </a:t>
            </a:r>
            <a:r>
              <a:rPr lang="en-US" b="0" i="1" baseline="0" dirty="0"/>
              <a:t>– Identifies high-risk hazards, as well as opportunities to reduce long-term impacts of natural hazards; serves as a foundation for other planning efforts, such as master planning and capital improvements</a:t>
            </a:r>
          </a:p>
          <a:p>
            <a:pPr marL="174708" indent="-174708">
              <a:buFont typeface="Arial" panose="020B0604020202020204" pitchFamily="34" charset="0"/>
              <a:buChar char="•"/>
            </a:pPr>
            <a:r>
              <a:rPr lang="en-US" b="1" i="1" baseline="0" dirty="0"/>
              <a:t>Recovery plan</a:t>
            </a:r>
            <a:r>
              <a:rPr lang="en-US" b="0" i="1" baseline="0" dirty="0"/>
              <a:t> – Describes plans for economic and social recovery following a disaster (please emphasize the role of the senior leader/executive in this plan)</a:t>
            </a:r>
          </a:p>
          <a:p>
            <a:pPr marL="174708" indent="-174708">
              <a:buFont typeface="Arial" panose="020B0604020202020204" pitchFamily="34" charset="0"/>
              <a:buChar char="•"/>
            </a:pPr>
            <a:endParaRPr lang="en-US" b="0" i="1" baseline="0" dirty="0"/>
          </a:p>
          <a:p>
            <a:r>
              <a:rPr lang="en-US" b="1" i="1" baseline="0" dirty="0"/>
              <a:t>Example: Liberty City, USA</a:t>
            </a:r>
          </a:p>
          <a:p>
            <a:pPr marL="174708" indent="-174708">
              <a:buFont typeface="Arial" panose="020B0604020202020204" pitchFamily="34" charset="0"/>
              <a:buChar char="•"/>
            </a:pPr>
            <a:r>
              <a:rPr lang="en-US" b="0" i="1" baseline="0" dirty="0"/>
              <a:t>Liberty City comprehensive emergency management plan</a:t>
            </a:r>
          </a:p>
          <a:p>
            <a:pPr marL="174708" indent="-174708">
              <a:buFont typeface="Arial" panose="020B0604020202020204" pitchFamily="34" charset="0"/>
              <a:buChar char="•"/>
            </a:pPr>
            <a:r>
              <a:rPr lang="en-US" b="0" i="1" baseline="0" dirty="0"/>
              <a:t>Liberty City EOP</a:t>
            </a:r>
          </a:p>
          <a:p>
            <a:pPr marL="174708" indent="-174708">
              <a:buFont typeface="Arial" panose="020B0604020202020204" pitchFamily="34" charset="0"/>
              <a:buChar char="•"/>
            </a:pPr>
            <a:r>
              <a:rPr lang="en-US" b="0" i="1" baseline="0" dirty="0"/>
              <a:t>Liberty City COG plan</a:t>
            </a:r>
          </a:p>
          <a:p>
            <a:pPr marL="174708" indent="-174708">
              <a:buFont typeface="Arial" panose="020B0604020202020204" pitchFamily="34" charset="0"/>
              <a:buChar char="•"/>
            </a:pPr>
            <a:r>
              <a:rPr lang="en-US" b="0" i="1" baseline="0" dirty="0"/>
              <a:t>Liberty County hazard mitigation plan</a:t>
            </a:r>
          </a:p>
          <a:p>
            <a:pPr marL="174708" indent="-174708">
              <a:buFont typeface="Arial" panose="020B0604020202020204" pitchFamily="34" charset="0"/>
              <a:buChar char="•"/>
            </a:pPr>
            <a:r>
              <a:rPr lang="en-US" b="0" i="1" baseline="0" dirty="0"/>
              <a:t>Liberty City pre-disaster recovery plan</a:t>
            </a:r>
          </a:p>
        </p:txBody>
      </p:sp>
      <p:sp>
        <p:nvSpPr>
          <p:cNvPr id="5" name="Slide Number Placeholder 4"/>
          <p:cNvSpPr>
            <a:spLocks noGrp="1"/>
          </p:cNvSpPr>
          <p:nvPr>
            <p:ph type="sldNum" sz="quarter" idx="11"/>
          </p:nvPr>
        </p:nvSpPr>
        <p:spPr/>
        <p:txBody>
          <a:bodyPr/>
          <a:lstStyle/>
          <a:p>
            <a:fld id="{78F851F1-7B9D-451C-BF53-E4A3A528C916}" type="slidenum">
              <a:rPr lang="en-US" smtClean="0"/>
              <a:t>9</a:t>
            </a:fld>
            <a:endParaRPr lang="en-US" dirty="0"/>
          </a:p>
        </p:txBody>
      </p:sp>
    </p:spTree>
    <p:extLst>
      <p:ext uri="{BB962C8B-B14F-4D97-AF65-F5344CB8AC3E}">
        <p14:creationId xmlns:p14="http://schemas.microsoft.com/office/powerpoint/2010/main" val="215258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B823DF-CF4F-43E9-9A0D-6D45FD7C83DF}" type="datetime1">
              <a:rPr lang="en-US" smtClean="0"/>
              <a:t>3/14/2019</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422534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940C83-5E34-42D1-B18F-CAFF55626225}" type="datetime1">
              <a:rPr lang="en-US" smtClean="0"/>
              <a:t>3/14/2019</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788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E2C4BA-6DD2-4CAD-BC2A-F560E80DE22B}" type="datetime1">
              <a:rPr lang="en-US" smtClean="0"/>
              <a:t>3/14/2019</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555900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675AAE-BE28-4FEB-89D9-4DF61AB25677}" type="datetime1">
              <a:rPr lang="en-US" smtClean="0"/>
              <a:t>3/14/2019</a:t>
            </a:fld>
            <a:endParaRPr lang="en-US" dirty="0"/>
          </a:p>
        </p:txBody>
      </p:sp>
      <p:sp>
        <p:nvSpPr>
          <p:cNvPr id="4" name="Footer Placeholder 3"/>
          <p:cNvSpPr>
            <a:spLocks noGrp="1"/>
          </p:cNvSpPr>
          <p:nvPr>
            <p:ph type="ftr" sz="quarter" idx="11"/>
          </p:nvPr>
        </p:nvSpPr>
        <p:spPr/>
        <p:txBody>
          <a:bodyPr/>
          <a:lstStyle/>
          <a:p>
            <a:r>
              <a:rPr lang="en-US" dirty="0"/>
              <a:t>(insert organization logo)</a:t>
            </a:r>
          </a:p>
        </p:txBody>
      </p:sp>
      <p:sp>
        <p:nvSpPr>
          <p:cNvPr id="5" name="Slide Number Placeholder 4"/>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08664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D2FDD59-7C34-479D-87A8-CCE0C8184570}" type="datetime1">
              <a:rPr lang="en-US" smtClean="0"/>
              <a:t>3/14/2019</a:t>
            </a:fld>
            <a:endParaRPr lang="en-US" dirty="0"/>
          </a:p>
        </p:txBody>
      </p:sp>
      <p:sp>
        <p:nvSpPr>
          <p:cNvPr id="5" name="Footer Placeholder 4"/>
          <p:cNvSpPr>
            <a:spLocks noGrp="1"/>
          </p:cNvSpPr>
          <p:nvPr>
            <p:ph type="ftr" sz="quarter" idx="11"/>
          </p:nvPr>
        </p:nvSpPr>
        <p:spPr/>
        <p:txBody>
          <a:bodyPr/>
          <a:lstStyle>
            <a:lvl1pPr>
              <a:defRPr/>
            </a:lvl1pPr>
          </a:lstStyle>
          <a:p>
            <a:r>
              <a:rPr lang="en-US" dirty="0"/>
              <a:t>(#)</a:t>
            </a:r>
          </a:p>
        </p:txBody>
      </p:sp>
      <p:sp>
        <p:nvSpPr>
          <p:cNvPr id="6" name="Slide Number Placeholder 5"/>
          <p:cNvSpPr>
            <a:spLocks noGrp="1"/>
          </p:cNvSpPr>
          <p:nvPr>
            <p:ph type="sldNum" sz="quarter" idx="12"/>
          </p:nvPr>
        </p:nvSpPr>
        <p:spPr/>
        <p:txBody>
          <a:bodyPr/>
          <a:lstStyle>
            <a:lvl1pPr>
              <a:defRPr/>
            </a:lvl1pPr>
          </a:lstStyle>
          <a:p>
            <a:r>
              <a:rPr lang="en-US" dirty="0"/>
              <a:t>(insert organization logo)</a:t>
            </a:r>
          </a:p>
        </p:txBody>
      </p:sp>
    </p:spTree>
    <p:extLst>
      <p:ext uri="{BB962C8B-B14F-4D97-AF65-F5344CB8AC3E}">
        <p14:creationId xmlns:p14="http://schemas.microsoft.com/office/powerpoint/2010/main" val="4336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C3F5C-8E28-4141-B02E-4224E8036634}" type="datetime1">
              <a:rPr lang="en-US" smtClean="0"/>
              <a:t>3/14/2019</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215856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F3FA55-6933-4E07-99A9-703D0729CA01}" type="datetime1">
              <a:rPr lang="en-US" smtClean="0"/>
              <a:t>3/14/2019</a:t>
            </a:fld>
            <a:endParaRPr lang="en-US" dirty="0"/>
          </a:p>
        </p:txBody>
      </p:sp>
      <p:sp>
        <p:nvSpPr>
          <p:cNvPr id="6" name="Footer Placeholder 5"/>
          <p:cNvSpPr>
            <a:spLocks noGrp="1"/>
          </p:cNvSpPr>
          <p:nvPr>
            <p:ph type="ftr" sz="quarter" idx="11"/>
          </p:nvPr>
        </p:nvSpPr>
        <p:spPr/>
        <p:txBody>
          <a:bodyPr/>
          <a:lstStyle/>
          <a:p>
            <a:r>
              <a:rPr lang="en-US" dirty="0"/>
              <a:t>(insert organization logo)</a:t>
            </a:r>
          </a:p>
        </p:txBody>
      </p:sp>
      <p:sp>
        <p:nvSpPr>
          <p:cNvPr id="7" name="Slide Number Placeholder 6"/>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8301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581DA0-890A-4038-8CA9-5B761F615D1B}" type="datetime1">
              <a:rPr lang="en-US" smtClean="0"/>
              <a:t>3/14/2019</a:t>
            </a:fld>
            <a:endParaRPr lang="en-US" dirty="0"/>
          </a:p>
        </p:txBody>
      </p:sp>
      <p:sp>
        <p:nvSpPr>
          <p:cNvPr id="8" name="Footer Placeholder 7"/>
          <p:cNvSpPr>
            <a:spLocks noGrp="1"/>
          </p:cNvSpPr>
          <p:nvPr>
            <p:ph type="ftr" sz="quarter" idx="11"/>
          </p:nvPr>
        </p:nvSpPr>
        <p:spPr/>
        <p:txBody>
          <a:bodyPr/>
          <a:lstStyle/>
          <a:p>
            <a:r>
              <a:rPr lang="en-US" dirty="0"/>
              <a:t>(insert organization logo)</a:t>
            </a:r>
          </a:p>
        </p:txBody>
      </p:sp>
      <p:sp>
        <p:nvSpPr>
          <p:cNvPr id="9" name="Slide Number Placeholder 8"/>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75344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97632-CC11-4299-BA68-1672729CDA62}" type="datetime1">
              <a:rPr lang="en-US" smtClean="0"/>
              <a:t>3/14/2019</a:t>
            </a:fld>
            <a:endParaRPr lang="en-US" dirty="0"/>
          </a:p>
        </p:txBody>
      </p:sp>
      <p:sp>
        <p:nvSpPr>
          <p:cNvPr id="4" name="Footer Placeholder 3"/>
          <p:cNvSpPr>
            <a:spLocks noGrp="1"/>
          </p:cNvSpPr>
          <p:nvPr>
            <p:ph type="ftr" sz="quarter" idx="11"/>
          </p:nvPr>
        </p:nvSpPr>
        <p:spPr/>
        <p:txBody>
          <a:bodyPr/>
          <a:lstStyle/>
          <a:p>
            <a:r>
              <a:rPr lang="en-US" dirty="0"/>
              <a:t>(insert organization logo)</a:t>
            </a:r>
          </a:p>
        </p:txBody>
      </p:sp>
      <p:sp>
        <p:nvSpPr>
          <p:cNvPr id="5" name="Slide Number Placeholder 4"/>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99682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F2C9C-D7C6-4976-B1AA-97FDB0C3E98C}" type="datetime1">
              <a:rPr lang="en-US" smtClean="0"/>
              <a:t>3/14/2019</a:t>
            </a:fld>
            <a:endParaRPr lang="en-US" dirty="0"/>
          </a:p>
        </p:txBody>
      </p:sp>
      <p:sp>
        <p:nvSpPr>
          <p:cNvPr id="3" name="Footer Placeholder 2"/>
          <p:cNvSpPr>
            <a:spLocks noGrp="1"/>
          </p:cNvSpPr>
          <p:nvPr>
            <p:ph type="ftr" sz="quarter" idx="11"/>
          </p:nvPr>
        </p:nvSpPr>
        <p:spPr/>
        <p:txBody>
          <a:bodyPr/>
          <a:lstStyle/>
          <a:p>
            <a:r>
              <a:rPr lang="en-US" dirty="0"/>
              <a:t>(insert organization logo)</a:t>
            </a:r>
          </a:p>
        </p:txBody>
      </p:sp>
      <p:sp>
        <p:nvSpPr>
          <p:cNvPr id="4" name="Slide Number Placeholder 3"/>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160434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755942-E9FF-4CA1-9326-AB3B53E225AD}" type="datetime1">
              <a:rPr lang="en-US" smtClean="0"/>
              <a:t>3/14/2019</a:t>
            </a:fld>
            <a:endParaRPr lang="en-US" dirty="0"/>
          </a:p>
        </p:txBody>
      </p:sp>
      <p:sp>
        <p:nvSpPr>
          <p:cNvPr id="6" name="Footer Placeholder 5"/>
          <p:cNvSpPr>
            <a:spLocks noGrp="1"/>
          </p:cNvSpPr>
          <p:nvPr>
            <p:ph type="ftr" sz="quarter" idx="11"/>
          </p:nvPr>
        </p:nvSpPr>
        <p:spPr/>
        <p:txBody>
          <a:bodyPr/>
          <a:lstStyle/>
          <a:p>
            <a:r>
              <a:rPr lang="en-US" dirty="0"/>
              <a:t>(insert organization logo)</a:t>
            </a:r>
          </a:p>
        </p:txBody>
      </p:sp>
      <p:sp>
        <p:nvSpPr>
          <p:cNvPr id="7" name="Slide Number Placeholder 6"/>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106134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65D327-DED8-4B4F-BC44-56792E4D377A}" type="datetime1">
              <a:rPr lang="en-US" smtClean="0"/>
              <a:t>3/14/2019</a:t>
            </a:fld>
            <a:endParaRPr lang="en-US" dirty="0"/>
          </a:p>
        </p:txBody>
      </p:sp>
      <p:sp>
        <p:nvSpPr>
          <p:cNvPr id="6" name="Footer Placeholder 5"/>
          <p:cNvSpPr>
            <a:spLocks noGrp="1"/>
          </p:cNvSpPr>
          <p:nvPr>
            <p:ph type="ftr" sz="quarter" idx="11"/>
          </p:nvPr>
        </p:nvSpPr>
        <p:spPr/>
        <p:txBody>
          <a:bodyPr/>
          <a:lstStyle/>
          <a:p>
            <a:r>
              <a:rPr lang="en-US" dirty="0"/>
              <a:t>(insert organization logo)</a:t>
            </a:r>
          </a:p>
        </p:txBody>
      </p:sp>
      <p:sp>
        <p:nvSpPr>
          <p:cNvPr id="7" name="Slide Number Placeholder 6"/>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55202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Senior Leaders Check List</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75AAE-BE28-4FEB-89D9-4DF61AB25677}" type="datetime1">
              <a:rPr lang="en-US" smtClean="0"/>
              <a:t>3/14/2019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(insert organization logo)</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71EA7-EA5A-414F-AB58-89E8ADC8979A}" type="slidenum">
              <a:rPr lang="en-US" smtClean="0"/>
              <a:t>‹#›</a:t>
            </a:fld>
            <a:endParaRPr lang="en-US" dirty="0"/>
          </a:p>
        </p:txBody>
      </p:sp>
    </p:spTree>
    <p:extLst>
      <p:ext uri="{BB962C8B-B14F-4D97-AF65-F5344CB8AC3E}">
        <p14:creationId xmlns:p14="http://schemas.microsoft.com/office/powerpoint/2010/main" val="665263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15912" y="530352"/>
            <a:ext cx="8485632" cy="637031"/>
          </a:xfrm>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How to Use This Slideshow</a:t>
            </a:r>
            <a:endParaRPr lang="en-US" sz="36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443928" y="1167383"/>
            <a:ext cx="8229600" cy="4953000"/>
          </a:xfrm>
        </p:spPr>
        <p:txBody>
          <a:bodyPr>
            <a:normAutofit lnSpcReduction="10000"/>
          </a:bodyPr>
          <a:lstStyle/>
          <a:p>
            <a:pPr marL="0" indent="0">
              <a:buNone/>
            </a:pPr>
            <a:r>
              <a:rPr lang="en-US" sz="1900" b="1" dirty="0">
                <a:latin typeface="Arial" panose="020B0604020202020204" pitchFamily="34" charset="0"/>
                <a:cs typeface="Arial" panose="020B0604020202020204" pitchFamily="34" charset="0"/>
              </a:rPr>
              <a:t>Introduction:</a:t>
            </a:r>
          </a:p>
          <a:p>
            <a:pPr marL="0" indent="0">
              <a:buNone/>
            </a:pPr>
            <a:r>
              <a:rPr lang="en-US" sz="1900" dirty="0">
                <a:latin typeface="Arial" panose="020B0604020202020204" pitchFamily="34" charset="0"/>
                <a:cs typeface="Arial" panose="020B0604020202020204" pitchFamily="34" charset="0"/>
              </a:rPr>
              <a:t>This presentation will help emergency managers brief newly elected or appointed senior leaders/executives on an organization’s emergency management program and on leaders’ responsibilities during an incident. </a:t>
            </a:r>
          </a:p>
          <a:p>
            <a:pPr marL="0" indent="0">
              <a:buNone/>
            </a:pPr>
            <a:r>
              <a:rPr lang="en-US" sz="1900" dirty="0">
                <a:latin typeface="Arial" panose="020B0604020202020204" pitchFamily="34" charset="0"/>
                <a:cs typeface="Arial" panose="020B0604020202020204" pitchFamily="34" charset="0"/>
              </a:rPr>
              <a:t>The presentation content is flexible, so it suits the needs of organizations across the country. You can shorten the presentation significantly, if necessary, to accommodate your senior leader/executive’s schedule. In such cases, FEMA recommends prioritizing the following information:</a:t>
            </a:r>
          </a:p>
          <a:p>
            <a:r>
              <a:rPr lang="en-US" sz="1900" dirty="0">
                <a:latin typeface="Arial" panose="020B0604020202020204" pitchFamily="34" charset="0"/>
                <a:cs typeface="Arial" panose="020B0604020202020204" pitchFamily="34" charset="0"/>
              </a:rPr>
              <a:t>The senior leader/executive’s role in a disaster</a:t>
            </a:r>
          </a:p>
          <a:p>
            <a:r>
              <a:rPr lang="en-US" sz="1900" dirty="0">
                <a:latin typeface="Arial" panose="020B0604020202020204" pitchFamily="34" charset="0"/>
                <a:cs typeface="Arial" panose="020B0604020202020204" pitchFamily="34" charset="0"/>
              </a:rPr>
              <a:t>When and how you will get information to your senior leader/executive</a:t>
            </a:r>
          </a:p>
          <a:p>
            <a:r>
              <a:rPr lang="en-US" sz="1900" dirty="0">
                <a:latin typeface="Arial" panose="020B0604020202020204" pitchFamily="34" charset="0"/>
                <a:cs typeface="Arial" panose="020B0604020202020204" pitchFamily="34" charset="0"/>
              </a:rPr>
              <a:t>Overview of responsibilities (EOC, PIO, MAC Group)</a:t>
            </a:r>
          </a:p>
          <a:p>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Though you may edit any of the content, </a:t>
            </a:r>
            <a:r>
              <a:rPr lang="en-US" sz="1900" b="1" dirty="0">
                <a:latin typeface="Arial" panose="020B0604020202020204" pitchFamily="34" charset="0"/>
                <a:cs typeface="Arial" panose="020B0604020202020204" pitchFamily="34" charset="0"/>
              </a:rPr>
              <a:t>please pay special attention to placeholder copy</a:t>
            </a:r>
            <a:r>
              <a:rPr lang="en-US" sz="2000" kern="0" dirty="0">
                <a:latin typeface="Times New Roman"/>
                <a:ea typeface="ＭＳ Ｐゴシック" charset="-128"/>
              </a:rPr>
              <a:t>—</a:t>
            </a:r>
            <a:r>
              <a:rPr lang="en-US" sz="1900" dirty="0">
                <a:solidFill>
                  <a:srgbClr val="FF0000"/>
                </a:solidFill>
                <a:latin typeface="Arial" panose="020B0604020202020204" pitchFamily="34" charset="0"/>
                <a:cs typeface="Arial" panose="020B0604020202020204" pitchFamily="34" charset="0"/>
              </a:rPr>
              <a:t>red text on the </a:t>
            </a:r>
            <a:r>
              <a:rPr lang="en-US" sz="1900" b="1" dirty="0">
                <a:solidFill>
                  <a:srgbClr val="FF0000"/>
                </a:solidFill>
                <a:latin typeface="Arial" panose="020B0604020202020204" pitchFamily="34" charset="0"/>
                <a:cs typeface="Arial" panose="020B0604020202020204" pitchFamily="34" charset="0"/>
              </a:rPr>
              <a:t>slides</a:t>
            </a:r>
            <a:r>
              <a:rPr lang="en-US" sz="1900" dirty="0">
                <a:latin typeface="Arial" panose="020B0604020202020204" pitchFamily="34" charset="0"/>
                <a:cs typeface="Arial" panose="020B0604020202020204" pitchFamily="34" charset="0"/>
              </a:rPr>
              <a:t> and </a:t>
            </a:r>
            <a:r>
              <a:rPr lang="en-US" sz="1900" i="1" dirty="0">
                <a:latin typeface="Arial" panose="020B0604020202020204" pitchFamily="34" charset="0"/>
                <a:cs typeface="Arial" panose="020B0604020202020204" pitchFamily="34" charset="0"/>
              </a:rPr>
              <a:t>italics in the </a:t>
            </a:r>
            <a:r>
              <a:rPr lang="en-US" sz="1900" b="1" i="1" dirty="0">
                <a:latin typeface="Arial" panose="020B0604020202020204" pitchFamily="34" charset="0"/>
                <a:cs typeface="Arial" panose="020B0604020202020204" pitchFamily="34" charset="0"/>
              </a:rPr>
              <a:t>notes</a:t>
            </a:r>
            <a:r>
              <a:rPr lang="en-US" sz="1900" i="1"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 Update all placeholder text with information relevant to your organization. Based on your senior leader/executive’s knowledge and interests, you may wish to include more detail on specific topics, such as schools. </a:t>
            </a:r>
          </a:p>
          <a:p>
            <a:pPr marL="0" indent="0">
              <a:buNone/>
            </a:pPr>
            <a:endParaRPr lang="en-US" sz="19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pPr marL="0" indent="0">
              <a:buNone/>
            </a:pPr>
            <a:endParaRPr lang="en-US" sz="1900" b="1" dirty="0"/>
          </a:p>
        </p:txBody>
      </p:sp>
      <p:sp>
        <p:nvSpPr>
          <p:cNvPr id="3" name="Slide Number Placeholder 2"/>
          <p:cNvSpPr>
            <a:spLocks noGrp="1"/>
          </p:cNvSpPr>
          <p:nvPr>
            <p:ph type="sldNum" sz="quarter" idx="12"/>
          </p:nvPr>
        </p:nvSpPr>
        <p:spPr/>
        <p:txBody>
          <a:bodyPr/>
          <a:lstStyle/>
          <a:p>
            <a:fld id="{90371EA7-EA5A-414F-AB58-89E8ADC8979A}" type="slidenum">
              <a:rPr lang="en-US" smtClean="0"/>
              <a:t>1</a:t>
            </a:fld>
            <a:endParaRPr lang="en-US" dirty="0"/>
          </a:p>
        </p:txBody>
      </p:sp>
      <p:sp>
        <p:nvSpPr>
          <p:cNvPr id="4" name="Footer Placeholder 3"/>
          <p:cNvSpPr>
            <a:spLocks noGrp="1"/>
          </p:cNvSpPr>
          <p:nvPr>
            <p:ph type="ftr" sz="quarter" idx="11"/>
          </p:nvPr>
        </p:nvSpPr>
        <p:spPr/>
        <p:txBody>
          <a:bodyPr/>
          <a:lstStyle/>
          <a:p>
            <a:r>
              <a:rPr lang="en-US" dirty="0"/>
              <a:t>(insert organization logo)</a:t>
            </a:r>
          </a:p>
        </p:txBody>
      </p:sp>
    </p:spTree>
    <p:extLst>
      <p:ext uri="{BB962C8B-B14F-4D97-AF65-F5344CB8AC3E}">
        <p14:creationId xmlns:p14="http://schemas.microsoft.com/office/powerpoint/2010/main" val="103021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kern="0" dirty="0">
                <a:solidFill>
                  <a:srgbClr val="FF0000"/>
                </a:solidFill>
                <a:latin typeface="Times New Roman"/>
                <a:ea typeface="ＭＳ Ｐゴシック" charset="-128"/>
              </a:rPr>
            </a:br>
            <a:r>
              <a:rPr lang="en-US" sz="4000" kern="0" dirty="0">
                <a:solidFill>
                  <a:srgbClr val="FF0000"/>
                </a:solidFill>
                <a:latin typeface="Times New Roman"/>
                <a:ea typeface="ＭＳ Ｐゴシック" charset="-128"/>
              </a:rPr>
              <a:t>{Jurisdiction Name}</a:t>
            </a:r>
            <a:r>
              <a:rPr lang="en-US" sz="4000" kern="0" dirty="0">
                <a:solidFill>
                  <a:srgbClr val="002F80"/>
                </a:solidFill>
                <a:latin typeface="Times New Roman"/>
                <a:ea typeface="ＭＳ Ｐゴシック" charset="-128"/>
              </a:rPr>
              <a:t>Emergency</a:t>
            </a:r>
            <a:r>
              <a:rPr lang="en-US" sz="4000" kern="0" dirty="0">
                <a:solidFill>
                  <a:srgbClr val="FF0000"/>
                </a:solidFill>
                <a:latin typeface="Times New Roman"/>
                <a:ea typeface="ＭＳ Ｐゴシック" charset="-128"/>
              </a:rPr>
              <a:t> </a:t>
            </a:r>
            <a:r>
              <a:rPr lang="en-US" sz="4000" kern="0" dirty="0">
                <a:solidFill>
                  <a:srgbClr val="002F80"/>
                </a:solidFill>
                <a:latin typeface="Times New Roman"/>
                <a:ea typeface="ＭＳ Ｐゴシック" charset="-128"/>
              </a:rPr>
              <a:t>Authorities and Ordinances</a:t>
            </a:r>
            <a:br>
              <a:rPr lang="en-US" sz="4000" kern="0" dirty="0">
                <a:solidFill>
                  <a:srgbClr val="002F80"/>
                </a:solidFill>
                <a:latin typeface="Times New Roman"/>
                <a:ea typeface="ＭＳ Ｐゴシック" charset="-128"/>
              </a:rPr>
            </a:br>
            <a:endParaRPr lang="en-US" sz="40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10</a:t>
            </a:fld>
            <a:endParaRPr lang="en-US" dirty="0"/>
          </a:p>
        </p:txBody>
      </p:sp>
      <p:sp>
        <p:nvSpPr>
          <p:cNvPr id="7" name="Content Placeholder 6"/>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Legal authorities and emergency procedures: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Emergency declarations – senior leadership</a:t>
            </a:r>
          </a:p>
          <a:p>
            <a:pPr lvl="2">
              <a:buClr>
                <a:schemeClr val="tx1"/>
              </a:buClr>
              <a:defRPr/>
            </a:pPr>
            <a:r>
              <a:rPr lang="en-US" sz="1800" kern="0" dirty="0">
                <a:solidFill>
                  <a:srgbClr val="FF0000"/>
                </a:solidFill>
                <a:latin typeface="Arial"/>
              </a:rPr>
              <a:t>States of emergency – senior leadership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Evacuation orders – EOC</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Lines of succession/continuity</a:t>
            </a:r>
            <a:r>
              <a:rPr kumimoji="0" lang="en-US" sz="1800" b="0" i="0" u="none" strike="noStrike" kern="0" cap="none" spc="0" normalizeH="0" noProof="0" dirty="0">
                <a:ln>
                  <a:noFill/>
                </a:ln>
                <a:solidFill>
                  <a:srgbClr val="FF0000"/>
                </a:solidFill>
                <a:effectLst/>
                <a:uLnTx/>
                <a:uFillTx/>
                <a:latin typeface="Arial"/>
                <a:ea typeface="ＭＳ Ｐゴシック" charset="-128"/>
              </a:rPr>
              <a:t> plans</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 senior leadership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Mutual aid agreements or compacts – organizations and jurisdictions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Price controls – legal</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Procurement processes – organizations and jurisdictions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State and Federal restrictions and requirements – directives and mandates</a:t>
            </a:r>
          </a:p>
          <a:p>
            <a:pPr marL="274320" marR="0" lvl="1" indent="0" algn="l" defTabSz="914400" rtl="0" eaLnBrk="1" fontAlgn="base" latinLnBrk="0" hangingPunct="1">
              <a:lnSpc>
                <a:spcPct val="100000"/>
              </a:lnSpc>
              <a:spcBef>
                <a:spcPts val="600"/>
              </a:spcBef>
              <a:spcAft>
                <a:spcPct val="0"/>
              </a:spcAft>
              <a:buClr>
                <a:srgbClr val="B0B1B3"/>
              </a:buClr>
              <a:buSzTx/>
              <a:buNone/>
              <a:tabLst/>
              <a:defRPr/>
            </a:pPr>
            <a:endParaRPr kumimoji="0" lang="en-US" sz="1800" b="0" i="0" u="none" strike="noStrike" kern="0" cap="none" spc="0" normalizeH="0" baseline="0" noProof="0" dirty="0">
              <a:ln>
                <a:noFill/>
              </a:ln>
              <a:solidFill>
                <a:srgbClr val="FF0000"/>
              </a:solidFill>
              <a:effectLst/>
              <a:uLnTx/>
              <a:uFillTx/>
              <a:latin typeface="Arial"/>
              <a:ea typeface="ＭＳ Ｐゴシック" charset="-128"/>
            </a:endParaRPr>
          </a:p>
        </p:txBody>
      </p:sp>
    </p:spTree>
    <p:extLst>
      <p:ext uri="{BB962C8B-B14F-4D97-AF65-F5344CB8AC3E}">
        <p14:creationId xmlns:p14="http://schemas.microsoft.com/office/powerpoint/2010/main" val="375226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Coalitions and Committees </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11</a:t>
            </a:fld>
            <a:endParaRPr lang="en-US" dirty="0"/>
          </a:p>
        </p:txBody>
      </p:sp>
      <p:sp>
        <p:nvSpPr>
          <p:cNvPr id="8" name="Content Placeholder 2"/>
          <p:cNvSpPr txBox="1">
            <a:spLocks noGrp="1"/>
          </p:cNvSpPr>
          <p:nvPr>
            <p:ph idx="1"/>
          </p:nvPr>
        </p:nvSpPr>
        <p:spPr bwMode="auto">
          <a:xfrm>
            <a:off x="628650" y="1690689"/>
            <a:ext cx="7886700" cy="435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Discuss existing jurisdiction work groups, committees, and coalitions that focus on emergency preparedness and responses: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For example, Hospital Preparedness Program (HPP), Local Emergency Planning Committee (LEPC), Community Emergency Response Team (CERT)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Describe the roles and assets of each group listed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Issue invitations to standing meetings, upcoming exercises </a:t>
            </a:r>
          </a:p>
        </p:txBody>
      </p:sp>
    </p:spTree>
    <p:extLst>
      <p:ext uri="{BB962C8B-B14F-4D97-AF65-F5344CB8AC3E}">
        <p14:creationId xmlns:p14="http://schemas.microsoft.com/office/powerpoint/2010/main" val="73654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Jurisdictional Capacity </a:t>
            </a:r>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and Capability to Respond</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12</a:t>
            </a:fld>
            <a:endParaRPr lang="en-US" dirty="0"/>
          </a:p>
        </p:txBody>
      </p:sp>
      <p:sp>
        <p:nvSpPr>
          <p:cNvPr id="7" name="Content Placeholder 2"/>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Resources readily available to the jurisdiction: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Evacuation resources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Stockpiles (food, medical supplies, shelter supplies)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Volunteers (Red Cross, CERT, faith-based groups)</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How to request additional resources: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Emergency Management Assistance Compact (EMAC)</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Mutual aid agreements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State resources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Federal resources </a:t>
            </a:r>
          </a:p>
        </p:txBody>
      </p:sp>
    </p:spTree>
    <p:extLst>
      <p:ext uri="{BB962C8B-B14F-4D97-AF65-F5344CB8AC3E}">
        <p14:creationId xmlns:p14="http://schemas.microsoft.com/office/powerpoint/2010/main" val="2810886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Whole Community Response</a:t>
            </a:r>
            <a:br>
              <a:rPr lang="en-US" sz="3600" kern="0" dirty="0">
                <a:solidFill>
                  <a:srgbClr val="002F80"/>
                </a:solidFill>
                <a:latin typeface="Times New Roman"/>
                <a:ea typeface="ＭＳ Ｐゴシック" charset="-128"/>
              </a:rPr>
            </a:b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13</a:t>
            </a:fld>
            <a:endParaRPr lang="en-US" dirty="0"/>
          </a:p>
        </p:txBody>
      </p:sp>
      <p:pic>
        <p:nvPicPr>
          <p:cNvPr id="6" name="Content Placeholder 5" descr="Community responders are evaluating response."/>
          <p:cNvPicPr>
            <a:picLocks noGrp="1" noChangeAspect="1"/>
          </p:cNvPicPr>
          <p:nvPr>
            <p:ph idx="1"/>
          </p:nvPr>
        </p:nvPicPr>
        <p:blipFill rotWithShape="1">
          <a:blip r:embed="rId3"/>
          <a:srcRect l="405" t="7159" r="8384" b="1044"/>
          <a:stretch/>
        </p:blipFill>
        <p:spPr>
          <a:xfrm>
            <a:off x="1191107" y="1389690"/>
            <a:ext cx="6485340" cy="4351338"/>
          </a:xfrm>
          <a:prstGeom prst="rect">
            <a:avLst/>
          </a:prstGeom>
        </p:spPr>
      </p:pic>
    </p:spTree>
    <p:extLst>
      <p:ext uri="{BB962C8B-B14F-4D97-AF65-F5344CB8AC3E}">
        <p14:creationId xmlns:p14="http://schemas.microsoft.com/office/powerpoint/2010/main" val="224825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dirty="0">
                <a:solidFill>
                  <a:srgbClr val="002F80"/>
                </a:solidFill>
                <a:latin typeface="Times New Roman"/>
              </a:rPr>
            </a:br>
            <a:r>
              <a:rPr lang="en-US" sz="3600" dirty="0">
                <a:solidFill>
                  <a:srgbClr val="002F80"/>
                </a:solidFill>
                <a:latin typeface="Times New Roman"/>
              </a:rPr>
              <a:t>Incident Management and Coordination</a:t>
            </a:r>
            <a:br>
              <a:rPr lang="en-US" sz="3600" kern="0" spc="-30" dirty="0">
                <a:solidFill>
                  <a:srgbClr val="002F80"/>
                </a:solidFill>
                <a:latin typeface="Times New Roman"/>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14</a:t>
            </a:fld>
            <a:endParaRPr lang="en-US" dirty="0"/>
          </a:p>
        </p:txBody>
      </p:sp>
      <p:sp>
        <p:nvSpPr>
          <p:cNvPr id="7" name="Content Placeholder 3"/>
          <p:cNvSpPr txBox="1">
            <a:spLocks noGrp="1"/>
          </p:cNvSpPr>
          <p:nvPr>
            <p:ph idx="1"/>
          </p:nvPr>
        </p:nvSpPr>
        <p:spPr bwMode="auto">
          <a:xfrm>
            <a:off x="628650" y="1425100"/>
            <a:ext cx="7886700" cy="4931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0"/>
              </a:spcBef>
              <a:spcAft>
                <a:spcPts val="600"/>
              </a:spcAft>
              <a:buClr>
                <a:schemeClr val="tx1"/>
              </a:buClr>
              <a:buSzTx/>
              <a:buFont typeface="Wingdings" pitchFamily="2" charset="2"/>
              <a:buNone/>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When disasters occur, response happens at four levels: </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Incident Command System (ICS)</a:t>
            </a:r>
            <a:r>
              <a:rPr kumimoji="0" lang="en-US" sz="1650" i="0" u="none" strike="noStrike" kern="0" cap="none" spc="0" normalizeH="0" baseline="0" noProof="0" dirty="0">
                <a:ln>
                  <a:noFill/>
                </a:ln>
                <a:solidFill>
                  <a:schemeClr val="tx1"/>
                </a:solidFill>
                <a:effectLst/>
                <a:uLnTx/>
                <a:uFillTx/>
                <a:latin typeface="Arial"/>
                <a:ea typeface="ＭＳ Ｐゴシック" charset="-128"/>
              </a:rPr>
              <a:t> </a:t>
            </a:r>
            <a:r>
              <a:rPr lang="en-US" sz="1600" kern="0" dirty="0">
                <a:solidFill>
                  <a:schemeClr val="tx1"/>
                </a:solidFill>
                <a:latin typeface="Arial"/>
              </a:rPr>
              <a:t>–</a:t>
            </a:r>
            <a:r>
              <a:rPr kumimoji="0" lang="en-US" sz="1650" i="0" u="none" strike="noStrike" kern="0" cap="none" spc="0" normalizeH="0" baseline="0" noProof="0" dirty="0">
                <a:ln>
                  <a:noFill/>
                </a:ln>
                <a:solidFill>
                  <a:schemeClr val="tx1"/>
                </a:solidFill>
                <a:effectLst/>
                <a:uLnTx/>
                <a:uFillTx/>
                <a:latin typeface="Arial"/>
                <a:ea typeface="ＭＳ Ｐゴシック" charset="-128"/>
              </a:rPr>
              <a:t>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manages tactical activities that aim to stabilize an incident, save lives, and protect property and the environment</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Incident Commander (IC)</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Emergency Operations Center (EOC</a:t>
            </a:r>
            <a:r>
              <a:rPr lang="en-US" sz="1650" b="1" kern="0" dirty="0">
                <a:solidFill>
                  <a:schemeClr val="tx1"/>
                </a:solidFill>
                <a:latin typeface="Arial"/>
              </a:rPr>
              <a:t>)</a:t>
            </a:r>
            <a:r>
              <a:rPr lang="en-US" sz="1650" kern="0" dirty="0">
                <a:solidFill>
                  <a:schemeClr val="tx1"/>
                </a:solidFill>
                <a:latin typeface="Arial"/>
              </a:rPr>
              <a:t> </a:t>
            </a:r>
            <a:r>
              <a:rPr lang="en-US" sz="1600" kern="0" dirty="0">
                <a:solidFill>
                  <a:schemeClr val="tx1"/>
                </a:solidFill>
                <a:latin typeface="Arial"/>
              </a:rPr>
              <a:t>–</a:t>
            </a:r>
            <a:r>
              <a:rPr lang="en-US" sz="1650" kern="0" dirty="0">
                <a:solidFill>
                  <a:schemeClr val="tx1"/>
                </a:solidFill>
                <a:latin typeface="Arial"/>
              </a:rPr>
              <a:t>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provides incident support activities, including strategic coordination, resource acquisition, and information gathering</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EOC director</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Multiagency Coordination Group (MAC Group)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or Policy Group </a:t>
            </a:r>
            <a:r>
              <a:rPr lang="en-US" sz="1600" b="1" kern="0" dirty="0">
                <a:solidFill>
                  <a:schemeClr val="tx1"/>
                </a:solidFill>
                <a:latin typeface="Arial"/>
              </a:rPr>
              <a:t>–</a:t>
            </a:r>
            <a:r>
              <a:rPr lang="en-US" sz="1650" b="1" kern="0" dirty="0">
                <a:solidFill>
                  <a:schemeClr val="tx1"/>
                </a:solidFill>
                <a:latin typeface="Arial"/>
              </a:rPr>
              <a:t> </a:t>
            </a:r>
            <a:r>
              <a:rPr kumimoji="0" lang="en-US" sz="1650" b="0" i="0" u="none" strike="noStrike" kern="0" cap="none" spc="0" normalizeH="0" noProof="0" dirty="0">
                <a:ln>
                  <a:noFill/>
                </a:ln>
                <a:solidFill>
                  <a:schemeClr val="tx1"/>
                </a:solidFill>
                <a:effectLst/>
                <a:uLnTx/>
                <a:uFillTx/>
                <a:latin typeface="Arial"/>
                <a:ea typeface="ＭＳ Ｐゴシック" charset="-128"/>
              </a:rPr>
              <a:t>provides policy guidance to incident personnel, supports resource prioritization, and enables decision-making</a:t>
            </a:r>
            <a:endParaRPr kumimoji="0" lang="en-US" sz="1650" b="0" i="0" u="none" strike="noStrike" kern="0" cap="none" spc="0" normalizeH="0" baseline="0" noProof="0" dirty="0">
              <a:ln>
                <a:noFill/>
              </a:ln>
              <a:solidFill>
                <a:schemeClr val="tx1"/>
              </a:solidFill>
              <a:effectLst/>
              <a:uLnTx/>
              <a:uFillTx/>
              <a:latin typeface="Arial"/>
              <a:ea typeface="ＭＳ Ｐゴシック" charset="-128"/>
            </a:endParaRP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a:t>
            </a:r>
            <a:r>
              <a:rPr kumimoji="0" lang="en-US" sz="1650" b="0" i="0" u="none" strike="noStrike" kern="0" cap="none" spc="0" normalizeH="0" baseline="0" noProof="0" dirty="0">
                <a:ln>
                  <a:noFill/>
                </a:ln>
                <a:solidFill>
                  <a:srgbClr val="FF0000"/>
                </a:solidFill>
                <a:effectLst/>
                <a:uLnTx/>
                <a:uFillTx/>
                <a:latin typeface="Arial"/>
                <a:ea typeface="ＭＳ Ｐゴシック" charset="-128"/>
              </a:rPr>
              <a:t>{senior leader or elected official}</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Joint Information System (JIS</a:t>
            </a:r>
            <a:r>
              <a:rPr lang="en-US" sz="1650" b="1" kern="0" dirty="0">
                <a:solidFill>
                  <a:schemeClr val="tx1"/>
                </a:solidFill>
                <a:latin typeface="Arial"/>
              </a:rPr>
              <a:t>)</a:t>
            </a:r>
            <a:r>
              <a:rPr lang="en-US" sz="1650" kern="0" dirty="0">
                <a:solidFill>
                  <a:schemeClr val="tx1"/>
                </a:solidFill>
                <a:latin typeface="Arial"/>
              </a:rPr>
              <a:t> </a:t>
            </a:r>
            <a:r>
              <a:rPr lang="en-US" sz="1600" kern="0" dirty="0">
                <a:solidFill>
                  <a:schemeClr val="tx1"/>
                </a:solidFill>
                <a:latin typeface="Arial"/>
              </a:rPr>
              <a:t>–</a:t>
            </a:r>
            <a:r>
              <a:rPr lang="en-US" sz="1650" kern="0" dirty="0">
                <a:solidFill>
                  <a:schemeClr val="tx1"/>
                </a:solidFill>
                <a:latin typeface="Arial"/>
              </a:rPr>
              <a:t>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ensures coherent, consistent, and accurate messaging and communication with the media and public</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Public Information Officer (PIO)</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lang="en-US" sz="1650" kern="0" dirty="0">
                <a:solidFill>
                  <a:schemeClr val="tx1"/>
                </a:solidFill>
                <a:latin typeface="Arial"/>
              </a:rPr>
              <a:t>Joint Information Center (JIC) houses the operations of the JIS</a:t>
            </a:r>
            <a:endParaRPr kumimoji="0" lang="en-US" sz="1650" b="0" i="0" u="none" strike="noStrike" kern="0" cap="none" spc="0" normalizeH="0" baseline="0" noProof="0" dirty="0">
              <a:ln>
                <a:noFill/>
              </a:ln>
              <a:solidFill>
                <a:schemeClr val="tx1"/>
              </a:solidFill>
              <a:effectLst/>
              <a:uLnTx/>
              <a:uFillTx/>
              <a:latin typeface="Arial"/>
              <a:ea typeface="ＭＳ Ｐゴシック" charset="-128"/>
            </a:endParaRPr>
          </a:p>
        </p:txBody>
      </p:sp>
    </p:spTree>
    <p:extLst>
      <p:ext uri="{BB962C8B-B14F-4D97-AF65-F5344CB8AC3E}">
        <p14:creationId xmlns:p14="http://schemas.microsoft.com/office/powerpoint/2010/main" val="493987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dirty="0">
                <a:solidFill>
                  <a:srgbClr val="002F80"/>
                </a:solidFill>
                <a:latin typeface="Times New Roman"/>
              </a:rPr>
            </a:br>
            <a:r>
              <a:rPr lang="en-US" sz="3600" dirty="0">
                <a:solidFill>
                  <a:srgbClr val="002F80"/>
                </a:solidFill>
                <a:latin typeface="Times New Roman"/>
              </a:rPr>
              <a:t>Incident Management and Coordination</a:t>
            </a:r>
            <a:br>
              <a:rPr lang="en-US" sz="3600" kern="0" spc="-30" dirty="0">
                <a:solidFill>
                  <a:srgbClr val="002F80"/>
                </a:solidFill>
                <a:latin typeface="Times New Roman"/>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15</a:t>
            </a:fld>
            <a:endParaRPr lang="en-US" dirty="0"/>
          </a:p>
        </p:txBody>
      </p:sp>
      <p:sp>
        <p:nvSpPr>
          <p:cNvPr id="8" name="Content Placeholder 7" descr="&quot;&quot;"/>
          <p:cNvSpPr txBox="1">
            <a:spLocks noGrp="1"/>
          </p:cNvSpPr>
          <p:nvPr>
            <p:ph idx="1"/>
          </p:nvPr>
        </p:nvSpPr>
        <p:spPr>
          <a:xfrm>
            <a:off x="797443" y="1825625"/>
            <a:ext cx="7347098" cy="2086725"/>
          </a:xfrm>
          <a:prstGeom prst="rect">
            <a:avLst/>
          </a:prstGeom>
          <a:solidFill>
            <a:srgbClr val="B0B1B3"/>
          </a:solidFill>
          <a:ln w="38100">
            <a:solidFill>
              <a:srgbClr val="002F80"/>
            </a:solidFill>
          </a:ln>
        </p:spPr>
        <p:txBody>
          <a:bodyPr wrap="square" lIns="118872" tIns="118872" rIns="118872" bIns="118872" rtlCol="0">
            <a:spAutoFit/>
          </a:bodyPr>
          <a:lstStyle/>
          <a:p>
            <a:pPr marL="0" marR="0" lvl="0" indent="0" defTabSz="914400" eaLnBrk="1" fontAlgn="base" latinLnBrk="0" hangingPunct="1">
              <a:lnSpc>
                <a:spcPct val="100000"/>
              </a:lnSpc>
              <a:spcBef>
                <a:spcPct val="0"/>
              </a:spcBef>
              <a:spcAft>
                <a:spcPts val="60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ＭＳ Ｐゴシック"/>
              </a:rPr>
              <a:t>Add pictures of your EOC</a:t>
            </a:r>
            <a:r>
              <a:rPr lang="en-US" sz="4000" b="1" kern="0" dirty="0">
                <a:solidFill>
                  <a:srgbClr val="FF0000"/>
                </a:solidFill>
                <a:latin typeface="Arial"/>
                <a:ea typeface="ＭＳ Ｐゴシック"/>
              </a:rPr>
              <a:t>, making sure not to display sensitive information.</a:t>
            </a:r>
            <a:endParaRPr kumimoji="0" lang="en-US" sz="4000" b="1" i="0" u="none" strike="noStrike" kern="0" cap="none" spc="0" normalizeH="0" baseline="0" noProof="0" dirty="0">
              <a:ln>
                <a:noFill/>
              </a:ln>
              <a:solidFill>
                <a:srgbClr val="FF0000"/>
              </a:solidFill>
              <a:effectLst/>
              <a:uLnTx/>
              <a:uFillTx/>
              <a:latin typeface="Arial"/>
              <a:ea typeface="ＭＳ Ｐゴシック"/>
            </a:endParaRPr>
          </a:p>
        </p:txBody>
      </p:sp>
    </p:spTree>
    <p:extLst>
      <p:ext uri="{BB962C8B-B14F-4D97-AF65-F5344CB8AC3E}">
        <p14:creationId xmlns:p14="http://schemas.microsoft.com/office/powerpoint/2010/main" val="423158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EOC Procedures</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16</a:t>
            </a:fld>
            <a:endParaRPr lang="en-US" dirty="0"/>
          </a:p>
        </p:txBody>
      </p:sp>
      <p:sp>
        <p:nvSpPr>
          <p:cNvPr id="7" name="Content Placeholder 3"/>
          <p:cNvSpPr txBox="1">
            <a:spLocks noGrp="1"/>
          </p:cNvSpPr>
          <p:nvPr>
            <p:ph idx="1"/>
          </p:nvPr>
        </p:nvSpPr>
        <p:spPr bwMode="auto">
          <a:xfrm>
            <a:off x="628650" y="1690689"/>
            <a:ext cx="7886700" cy="435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a:spcBef>
                <a:spcPts val="0"/>
              </a:spcBef>
              <a:spcAft>
                <a:spcPts val="600"/>
              </a:spcAft>
              <a:buClr>
                <a:schemeClr val="tx1"/>
              </a:buClr>
            </a:pPr>
            <a:r>
              <a:rPr lang="en-US" sz="1800" kern="0" dirty="0">
                <a:solidFill>
                  <a:schemeClr val="tx1"/>
                </a:solidFill>
                <a:latin typeface="Arial"/>
              </a:rPr>
              <a:t>Explain who has authority to activate an EOC</a:t>
            </a:r>
          </a:p>
          <a:p>
            <a:pPr>
              <a:spcBef>
                <a:spcPts val="0"/>
              </a:spcBef>
              <a:spcAft>
                <a:spcPts val="600"/>
              </a:spcAft>
              <a:buClr>
                <a:schemeClr val="tx1"/>
              </a:buClr>
            </a:pPr>
            <a:r>
              <a:rPr lang="en-US" sz="1800" kern="0" dirty="0">
                <a:solidFill>
                  <a:schemeClr val="tx1"/>
                </a:solidFill>
                <a:latin typeface="Arial"/>
              </a:rPr>
              <a:t>Review EOC levels of activation</a:t>
            </a:r>
          </a:p>
          <a:p>
            <a:pPr>
              <a:spcBef>
                <a:spcPts val="0"/>
              </a:spcBef>
              <a:spcAft>
                <a:spcPts val="600"/>
              </a:spcAft>
              <a:buClr>
                <a:schemeClr val="tx1"/>
              </a:buClr>
            </a:pPr>
            <a:r>
              <a:rPr lang="en-US" sz="1800" kern="0" dirty="0">
                <a:solidFill>
                  <a:schemeClr val="tx1"/>
                </a:solidFill>
                <a:latin typeface="Arial"/>
              </a:rPr>
              <a:t>Review how EOC staff will receive notification to report; review the time frame for staff to respond</a:t>
            </a:r>
          </a:p>
          <a:p>
            <a:pPr>
              <a:spcBef>
                <a:spcPts val="0"/>
              </a:spcBef>
              <a:spcAft>
                <a:spcPts val="600"/>
              </a:spcAft>
              <a:buClr>
                <a:schemeClr val="tx1"/>
              </a:buClr>
            </a:pPr>
            <a:r>
              <a:rPr lang="en-US" sz="1800" kern="0" dirty="0">
                <a:solidFill>
                  <a:schemeClr val="tx1"/>
                </a:solidFill>
                <a:latin typeface="Arial"/>
              </a:rPr>
              <a:t>List agencies with potential EOC roles </a:t>
            </a:r>
          </a:p>
        </p:txBody>
      </p:sp>
    </p:spTree>
    <p:extLst>
      <p:ext uri="{BB962C8B-B14F-4D97-AF65-F5344CB8AC3E}">
        <p14:creationId xmlns:p14="http://schemas.microsoft.com/office/powerpoint/2010/main" val="21612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dirty="0">
                <a:solidFill>
                  <a:srgbClr val="002F80"/>
                </a:solidFill>
                <a:latin typeface="Times New Roman"/>
              </a:rPr>
              <a:t>Purpose of an EOC</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17</a:t>
            </a:fld>
            <a:endParaRPr lang="en-US" dirty="0"/>
          </a:p>
        </p:txBody>
      </p:sp>
      <p:sp>
        <p:nvSpPr>
          <p:cNvPr id="8" name="Content Placeholder 2"/>
          <p:cNvSpPr>
            <a:spLocks noGrp="1"/>
          </p:cNvSpPr>
          <p:nvPr>
            <p:ph idx="1"/>
          </p:nvPr>
        </p:nvSpPr>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Collect, analyze, and share information</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Support resource needs and requests</a:t>
            </a:r>
          </a:p>
          <a:p>
            <a:pPr marL="548640" lvl="1" indent="-274320" fontAlgn="base">
              <a:lnSpc>
                <a:spcPct val="100000"/>
              </a:lnSpc>
              <a:spcBef>
                <a:spcPts val="0"/>
              </a:spcBef>
              <a:spcAft>
                <a:spcPts val="600"/>
              </a:spcAft>
              <a:buClr>
                <a:schemeClr val="tx1"/>
              </a:buClr>
              <a:buFont typeface="Wingdings" pitchFamily="2" charset="2"/>
              <a:buChar char="Ø"/>
              <a:defRPr/>
            </a:pPr>
            <a:r>
              <a:rPr lang="en-US" sz="1800" kern="0" dirty="0">
                <a:latin typeface="Arial"/>
                <a:ea typeface="ＭＳ Ｐゴシック" charset="-128"/>
              </a:rPr>
              <a:t>Includes allocation and tracking</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Coordinate plans and determine current and future needs</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Provide stakeholder coordination and policy direction </a:t>
            </a:r>
          </a:p>
        </p:txBody>
      </p:sp>
    </p:spTree>
    <p:extLst>
      <p:ext uri="{BB962C8B-B14F-4D97-AF65-F5344CB8AC3E}">
        <p14:creationId xmlns:p14="http://schemas.microsoft.com/office/powerpoint/2010/main" val="425162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18</a:t>
            </a:fld>
            <a:endParaRPr lang="en-US" dirty="0"/>
          </a:p>
        </p:txBody>
      </p:sp>
      <p:sp>
        <p:nvSpPr>
          <p:cNvPr id="8" name="Content Placeholder 2"/>
          <p:cNvSpPr>
            <a:spLocks noGrp="1"/>
          </p:cNvSpPr>
          <p:nvPr>
            <p:ph idx="1"/>
          </p:nvPr>
        </p:nvSpPr>
        <p:spPr/>
        <p:txBody>
          <a:bodyPr/>
          <a:lstStyle/>
          <a:p>
            <a:pPr marL="0" indent="0">
              <a:buNone/>
            </a:pPr>
            <a:endParaRPr lang="en-US" sz="1800" kern="0" dirty="0">
              <a:solidFill>
                <a:srgbClr val="FF0000"/>
              </a:solidFill>
              <a:latin typeface="Arial"/>
              <a:ea typeface="ＭＳ Ｐゴシック" charset="-128"/>
            </a:endParaRPr>
          </a:p>
          <a:p>
            <a:pPr marL="0" indent="0">
              <a:buNone/>
            </a:pPr>
            <a:endParaRPr lang="en-US" sz="1800" kern="0" dirty="0">
              <a:solidFill>
                <a:srgbClr val="FF0000"/>
              </a:solidFill>
              <a:latin typeface="Arial"/>
              <a:ea typeface="ＭＳ Ｐゴシック" charset="-128"/>
            </a:endParaRPr>
          </a:p>
          <a:p>
            <a:pPr marL="0" indent="0">
              <a:buNone/>
            </a:pPr>
            <a:endParaRPr lang="en-US" sz="1800" kern="0" dirty="0">
              <a:solidFill>
                <a:srgbClr val="FF0000"/>
              </a:solidFill>
              <a:latin typeface="Arial"/>
              <a:ea typeface="ＭＳ Ｐゴシック" charset="-128"/>
            </a:endParaRPr>
          </a:p>
          <a:p>
            <a:pPr marL="0" indent="0" algn="ctr">
              <a:buNone/>
            </a:pPr>
            <a:r>
              <a:rPr lang="en-US" sz="1800" kern="0" dirty="0">
                <a:solidFill>
                  <a:srgbClr val="FF0000"/>
                </a:solidFill>
                <a:latin typeface="Arial"/>
                <a:ea typeface="ＭＳ Ｐゴシック" charset="-128"/>
              </a:rPr>
              <a:t>Insert EOC organization chart and EOC location information.</a:t>
            </a:r>
          </a:p>
          <a:p>
            <a:pPr marL="0" indent="0">
              <a:buNone/>
            </a:pPr>
            <a:endParaRPr lang="en-US" sz="18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normAutofit/>
          </a:bodyPr>
          <a:lstStyle/>
          <a:p>
            <a:r>
              <a:rPr lang="en-US" sz="3600" kern="0" dirty="0">
                <a:solidFill>
                  <a:srgbClr val="FF0000"/>
                </a:solidFill>
                <a:latin typeface="Times New Roman"/>
                <a:ea typeface="ＭＳ Ｐゴシック" charset="-128"/>
              </a:rPr>
              <a:t>{Jurisdiction Name}</a:t>
            </a:r>
            <a:r>
              <a:rPr lang="en-US" sz="3600" kern="0" dirty="0">
                <a:solidFill>
                  <a:srgbClr val="002F80"/>
                </a:solidFill>
                <a:latin typeface="Times New Roman"/>
                <a:ea typeface="ＭＳ Ｐゴシック" charset="-128"/>
              </a:rPr>
              <a:t>EOC</a:t>
            </a:r>
            <a:endParaRPr lang="en-US" sz="3600" dirty="0"/>
          </a:p>
        </p:txBody>
      </p:sp>
    </p:spTree>
    <p:extLst>
      <p:ext uri="{BB962C8B-B14F-4D97-AF65-F5344CB8AC3E}">
        <p14:creationId xmlns:p14="http://schemas.microsoft.com/office/powerpoint/2010/main" val="385932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19</a:t>
            </a:fld>
            <a:endParaRPr lang="en-US" dirty="0"/>
          </a:p>
        </p:txBody>
      </p:sp>
      <p:sp>
        <p:nvSpPr>
          <p:cNvPr id="8" name="Content Placeholder 2"/>
          <p:cNvSpPr>
            <a:spLocks noGrp="1"/>
          </p:cNvSpPr>
          <p:nvPr>
            <p:ph idx="1"/>
          </p:nvPr>
        </p:nvSpPr>
        <p:spPr>
          <a:xfrm>
            <a:off x="723014" y="1520825"/>
            <a:ext cx="7792336" cy="4351338"/>
          </a:xfrm>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ESFs are key governmental and private sector capabilities, grouped into an organized structure. These capabilities provide the support, resources, and services necessary to save lives, protect property, and protect the environment. </a:t>
            </a:r>
            <a:endParaRPr lang="en-US" sz="1800" kern="0" dirty="0">
              <a:solidFill>
                <a:srgbClr val="FF0000"/>
              </a:solidFill>
              <a:latin typeface="Arial"/>
              <a:ea typeface="ＭＳ Ｐゴシック" charset="-128"/>
            </a:endParaRPr>
          </a:p>
          <a:p>
            <a:pPr marL="0" indent="0">
              <a:buNone/>
            </a:pPr>
            <a:endParaRPr lang="en-US" sz="1800" kern="0" dirty="0">
              <a:solidFill>
                <a:srgbClr val="FF0000"/>
              </a:solidFill>
              <a:latin typeface="Arial"/>
              <a:ea typeface="ＭＳ Ｐゴシック" charset="-128"/>
            </a:endParaRPr>
          </a:p>
          <a:p>
            <a:pPr marL="0" indent="0" algn="ctr">
              <a:buNone/>
            </a:pPr>
            <a:endParaRPr lang="en-US" sz="1800" kern="0" dirty="0">
              <a:solidFill>
                <a:srgbClr val="FF0000"/>
              </a:solidFill>
              <a:latin typeface="Arial"/>
              <a:ea typeface="ＭＳ Ｐゴシック" charset="-128"/>
            </a:endParaRPr>
          </a:p>
          <a:p>
            <a:pPr marL="0" indent="0" algn="ctr">
              <a:buNone/>
            </a:pPr>
            <a:r>
              <a:rPr lang="en-US" sz="1800" kern="0" dirty="0">
                <a:solidFill>
                  <a:srgbClr val="FF0000"/>
                </a:solidFill>
                <a:latin typeface="Arial"/>
                <a:ea typeface="ＭＳ Ｐゴシック" charset="-128"/>
              </a:rPr>
              <a:t>Insert your jurisdiction’s ESF listing.</a:t>
            </a:r>
          </a:p>
          <a:p>
            <a:pPr marL="0" indent="0">
              <a:buNone/>
            </a:pPr>
            <a:endParaRPr lang="en-US" sz="18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628649" y="365126"/>
            <a:ext cx="8244417" cy="1325563"/>
          </a:xfrm>
        </p:spPr>
        <p:txBody>
          <a:bodyPr>
            <a:normAutofit/>
          </a:bodyPr>
          <a:lstStyle/>
          <a:p>
            <a:r>
              <a:rPr lang="en-US" sz="3600" kern="0" dirty="0">
                <a:solidFill>
                  <a:srgbClr val="002F80"/>
                </a:solidFill>
                <a:latin typeface="Times New Roman"/>
                <a:ea typeface="ＭＳ Ｐゴシック" charset="-128"/>
              </a:rPr>
              <a:t>Emergency Support Functions (ESF)</a:t>
            </a:r>
            <a:endParaRPr lang="en-US" sz="3600" dirty="0"/>
          </a:p>
        </p:txBody>
      </p:sp>
    </p:spTree>
    <p:extLst>
      <p:ext uri="{BB962C8B-B14F-4D97-AF65-F5344CB8AC3E}">
        <p14:creationId xmlns:p14="http://schemas.microsoft.com/office/powerpoint/2010/main" val="700056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15912" y="530352"/>
            <a:ext cx="8485632" cy="637031"/>
          </a:xfrm>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How to Use This Slideshow, cont.</a:t>
            </a:r>
            <a:endParaRPr lang="en-US" sz="36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443928" y="1167383"/>
            <a:ext cx="8229600" cy="4953000"/>
          </a:xfrm>
        </p:spPr>
        <p:txBody>
          <a:bodyPr>
            <a:normAutofit lnSpcReduction="10000"/>
          </a:bodyPr>
          <a:lstStyle/>
          <a:p>
            <a:pPr marL="0" indent="0">
              <a:buNone/>
            </a:pPr>
            <a:r>
              <a:rPr lang="en-US" sz="1900" dirty="0">
                <a:latin typeface="Arial" panose="020B0604020202020204" pitchFamily="34" charset="0"/>
                <a:cs typeface="Arial" panose="020B0604020202020204" pitchFamily="34" charset="0"/>
              </a:rPr>
              <a:t>As you deliver the content, consider asking questions like these:</a:t>
            </a:r>
          </a:p>
          <a:p>
            <a:r>
              <a:rPr lang="en-US" sz="1900" dirty="0">
                <a:latin typeface="Arial" panose="020B0604020202020204" pitchFamily="34" charset="0"/>
                <a:cs typeface="Arial" panose="020B0604020202020204" pitchFamily="34" charset="0"/>
              </a:rPr>
              <a:t>What agencies or Emergency Support Functions (ESF) are involved in the response?</a:t>
            </a:r>
          </a:p>
          <a:p>
            <a:r>
              <a:rPr lang="en-US" sz="1900" dirty="0">
                <a:latin typeface="Arial" panose="020B0604020202020204" pitchFamily="34" charset="0"/>
                <a:cs typeface="Arial" panose="020B0604020202020204" pitchFamily="34" charset="0"/>
              </a:rPr>
              <a:t>What is the process for requesting additional resources?</a:t>
            </a:r>
          </a:p>
          <a:p>
            <a:r>
              <a:rPr lang="en-US" sz="1900" dirty="0">
                <a:latin typeface="Arial" panose="020B0604020202020204" pitchFamily="34" charset="0"/>
                <a:cs typeface="Arial" panose="020B0604020202020204" pitchFamily="34" charset="0"/>
              </a:rPr>
              <a:t>What is the process for prioritizing resources?</a:t>
            </a:r>
          </a:p>
          <a:p>
            <a:r>
              <a:rPr lang="en-US" sz="1900" dirty="0">
                <a:latin typeface="Arial" panose="020B0604020202020204" pitchFamily="34" charset="0"/>
                <a:cs typeface="Arial" panose="020B0604020202020204" pitchFamily="34" charset="0"/>
              </a:rPr>
              <a:t>How do we assess critical infrastructure impacts?</a:t>
            </a:r>
          </a:p>
          <a:p>
            <a:r>
              <a:rPr lang="en-US" sz="1900" dirty="0">
                <a:latin typeface="Arial" panose="020B0604020202020204" pitchFamily="34" charset="0"/>
                <a:cs typeface="Arial" panose="020B0604020202020204" pitchFamily="34" charset="0"/>
              </a:rPr>
              <a:t>What key decisions should the senior leader/executive and the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MAC Group make?</a:t>
            </a:r>
          </a:p>
          <a:p>
            <a:r>
              <a:rPr lang="en-US" sz="1900" dirty="0">
                <a:latin typeface="Arial" panose="020B0604020202020204" pitchFamily="34" charset="0"/>
                <a:cs typeface="Arial" panose="020B0604020202020204" pitchFamily="34" charset="0"/>
              </a:rPr>
              <a:t>Who will address the public and manage public information?</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b="1" dirty="0">
                <a:latin typeface="Arial" panose="020B0604020202020204" pitchFamily="34" charset="0"/>
                <a:cs typeface="Arial" panose="020B0604020202020204" pitchFamily="34" charset="0"/>
              </a:rPr>
              <a:t>Logo placement: </a:t>
            </a:r>
          </a:p>
          <a:p>
            <a:pPr marL="0" indent="0">
              <a:buNone/>
            </a:pPr>
            <a:r>
              <a:rPr lang="en-US" sz="1900" dirty="0">
                <a:latin typeface="Arial" panose="020B0604020202020204" pitchFamily="34" charset="0"/>
                <a:cs typeface="Arial" panose="020B0604020202020204" pitchFamily="34" charset="0"/>
              </a:rPr>
              <a:t>To add your organization’s logo or seal to each slide, select the </a:t>
            </a:r>
            <a:r>
              <a:rPr lang="en-US" sz="1900" b="1" dirty="0">
                <a:latin typeface="Arial" panose="020B0604020202020204" pitchFamily="34" charset="0"/>
                <a:cs typeface="Arial" panose="020B0604020202020204" pitchFamily="34" charset="0"/>
              </a:rPr>
              <a:t>View</a:t>
            </a:r>
            <a:r>
              <a:rPr lang="en-US" sz="1900" dirty="0">
                <a:latin typeface="Arial" panose="020B0604020202020204" pitchFamily="34" charset="0"/>
                <a:cs typeface="Arial" panose="020B0604020202020204" pitchFamily="34" charset="0"/>
              </a:rPr>
              <a:t> tab in the PowerPoint ribbon, then select </a:t>
            </a:r>
            <a:r>
              <a:rPr lang="en-US" sz="1900" b="1" dirty="0">
                <a:latin typeface="Arial" panose="020B0604020202020204" pitchFamily="34" charset="0"/>
                <a:cs typeface="Arial" panose="020B0604020202020204" pitchFamily="34" charset="0"/>
              </a:rPr>
              <a:t>Slide Master</a:t>
            </a:r>
            <a:r>
              <a:rPr lang="en-US" sz="1900" dirty="0">
                <a:latin typeface="Arial" panose="020B0604020202020204" pitchFamily="34" charset="0"/>
                <a:cs typeface="Arial" panose="020B0604020202020204" pitchFamily="34" charset="0"/>
              </a:rPr>
              <a:t>. Using the </a:t>
            </a:r>
            <a:r>
              <a:rPr lang="en-US" sz="1900" b="1" dirty="0">
                <a:latin typeface="Arial" panose="020B0604020202020204" pitchFamily="34" charset="0"/>
                <a:cs typeface="Arial" panose="020B0604020202020204" pitchFamily="34" charset="0"/>
              </a:rPr>
              <a:t>Insert</a:t>
            </a:r>
            <a:r>
              <a:rPr lang="en-US" sz="1900" dirty="0">
                <a:latin typeface="Arial" panose="020B0604020202020204" pitchFamily="34" charset="0"/>
                <a:cs typeface="Arial" panose="020B0604020202020204" pitchFamily="34" charset="0"/>
              </a:rPr>
              <a:t> tab, navigate to your logo file, click </a:t>
            </a:r>
            <a:r>
              <a:rPr lang="en-US" sz="1900" b="1" dirty="0">
                <a:latin typeface="Arial" panose="020B0604020202020204" pitchFamily="34" charset="0"/>
                <a:cs typeface="Arial" panose="020B0604020202020204" pitchFamily="34" charset="0"/>
              </a:rPr>
              <a:t>Insert</a:t>
            </a:r>
            <a:r>
              <a:rPr lang="en-US" sz="1900" dirty="0">
                <a:latin typeface="Arial" panose="020B0604020202020204" pitchFamily="34" charset="0"/>
                <a:cs typeface="Arial" panose="020B0604020202020204" pitchFamily="34" charset="0"/>
              </a:rPr>
              <a:t>, and drag it into place. To exit the Slide Master view, select </a:t>
            </a:r>
            <a:r>
              <a:rPr lang="en-US" sz="1900" b="1" dirty="0">
                <a:latin typeface="Arial" panose="020B0604020202020204" pitchFamily="34" charset="0"/>
                <a:cs typeface="Arial" panose="020B0604020202020204" pitchFamily="34" charset="0"/>
              </a:rPr>
              <a:t>Close Master View</a:t>
            </a:r>
            <a:r>
              <a:rPr lang="en-US" sz="1900" dirty="0">
                <a:latin typeface="Arial" panose="020B0604020202020204" pitchFamily="34" charset="0"/>
                <a:cs typeface="Arial" panose="020B0604020202020204" pitchFamily="34" charset="0"/>
              </a:rPr>
              <a:t>. </a:t>
            </a:r>
          </a:p>
          <a:p>
            <a:endParaRPr lang="en-US" sz="1900" b="1" dirty="0"/>
          </a:p>
        </p:txBody>
      </p:sp>
      <p:sp>
        <p:nvSpPr>
          <p:cNvPr id="3" name="Slide Number Placeholder 2"/>
          <p:cNvSpPr>
            <a:spLocks noGrp="1"/>
          </p:cNvSpPr>
          <p:nvPr>
            <p:ph type="sldNum" sz="quarter" idx="12"/>
          </p:nvPr>
        </p:nvSpPr>
        <p:spPr/>
        <p:txBody>
          <a:bodyPr/>
          <a:lstStyle/>
          <a:p>
            <a:fld id="{90371EA7-EA5A-414F-AB58-89E8ADC8979A}" type="slidenum">
              <a:rPr lang="en-US" smtClean="0">
                <a:solidFill>
                  <a:prstClr val="black">
                    <a:tint val="75000"/>
                  </a:prstClr>
                </a:solidFill>
              </a:rPr>
              <a:pPr/>
              <a:t>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a:solidFill>
                  <a:prstClr val="black">
                    <a:tint val="75000"/>
                  </a:prstClr>
                </a:solidFill>
              </a:rPr>
              <a:t>(insert organization logo)</a:t>
            </a:r>
          </a:p>
        </p:txBody>
      </p:sp>
    </p:spTree>
    <p:extLst>
      <p:ext uri="{BB962C8B-B14F-4D97-AF65-F5344CB8AC3E}">
        <p14:creationId xmlns:p14="http://schemas.microsoft.com/office/powerpoint/2010/main" val="230303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dirty="0">
                <a:solidFill>
                  <a:srgbClr val="002F80"/>
                </a:solidFill>
                <a:latin typeface="Times New Roman"/>
              </a:rPr>
              <a:t>Recovery</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20</a:t>
            </a:fld>
            <a:endParaRPr lang="en-US" dirty="0"/>
          </a:p>
        </p:txBody>
      </p:sp>
      <p:sp>
        <p:nvSpPr>
          <p:cNvPr id="8" name="Content Placeholder 2"/>
          <p:cNvSpPr>
            <a:spLocks noGrp="1"/>
          </p:cNvSpPr>
          <p:nvPr>
            <p:ph idx="1"/>
          </p:nvPr>
        </p:nvSpPr>
        <p:spPr>
          <a:xfrm>
            <a:off x="628650" y="1368425"/>
            <a:ext cx="7886700" cy="4351338"/>
          </a:xfrm>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Recovery focuses on the timely restoration, strengthening, and revitalization of communities affected by a catastrophic incident.</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Recovery Support Functions (RSF) include:</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rPr>
              <a:t>Community planning and capability building</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rPr>
              <a:t>Economic recovery </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Health and social services</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Housing</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Infrastructure </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Natural and cultural resources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381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dirty="0">
                <a:solidFill>
                  <a:srgbClr val="002F80"/>
                </a:solidFill>
                <a:latin typeface="Times New Roman"/>
              </a:rPr>
              <a:t>Recovery, cont. </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21</a:t>
            </a:fld>
            <a:endParaRPr lang="en-US" dirty="0"/>
          </a:p>
        </p:txBody>
      </p:sp>
      <p:sp>
        <p:nvSpPr>
          <p:cNvPr id="8" name="Content Placeholder 2"/>
          <p:cNvSpPr>
            <a:spLocks noGrp="1"/>
          </p:cNvSpPr>
          <p:nvPr>
            <p:ph idx="1"/>
          </p:nvPr>
        </p:nvSpPr>
        <p:spPr>
          <a:xfrm>
            <a:off x="628650" y="1368425"/>
            <a:ext cx="7886700" cy="4351338"/>
          </a:xfrm>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FEMA’s National Disaster Recovery Framework (NDRF) recognizes that local, regional/metropolitan, state, tribal, territorial, and Federal governments have primary responsibility for the recovery of their communities and play the lead role in planning for all aspects of community recovery.</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cs typeface="Arial" panose="020B0604020202020204" pitchFamily="34" charset="0"/>
              </a:rPr>
              <a:t>FEMA’s Public Assistance (PA) grants program provides Federal assistance to government organizations and some private nonprofit organizations following a presidential disaster declaration. </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cs typeface="Arial" panose="020B0604020202020204" pitchFamily="34" charset="0"/>
              </a:rPr>
              <a:t>The Federal share of assistance is not less than 75 percent of the eligible cost. The recipient (usually the state) determines how to divide the non-Federal share (up to 25 percent) among the subrecipients (eligible applicants).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471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Next Steps</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22</a:t>
            </a:fld>
            <a:endParaRPr lang="en-US" dirty="0"/>
          </a:p>
        </p:txBody>
      </p:sp>
      <p:sp>
        <p:nvSpPr>
          <p:cNvPr id="7" name="Content Placeholder 3"/>
          <p:cNvSpPr txBox="1">
            <a:spLocks noGrp="1"/>
          </p:cNvSpPr>
          <p:nvPr>
            <p:ph idx="1"/>
          </p:nvPr>
        </p:nvSpPr>
        <p:spPr bwMode="auto">
          <a:xfrm>
            <a:off x="628650" y="1368425"/>
            <a:ext cx="7886700" cy="435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lvl="0">
              <a:lnSpc>
                <a:spcPct val="100000"/>
              </a:lnSpc>
              <a:buClr>
                <a:schemeClr val="tx1"/>
              </a:buClr>
              <a:defRPr/>
            </a:pPr>
            <a:r>
              <a:rPr lang="en-US" sz="1800" kern="0" dirty="0">
                <a:solidFill>
                  <a:schemeClr val="tx1"/>
                </a:solidFill>
                <a:latin typeface="Arial"/>
              </a:rPr>
              <a:t>Upcoming exercises and meetings</a:t>
            </a:r>
          </a:p>
          <a:p>
            <a:pPr lvl="0">
              <a:lnSpc>
                <a:spcPct val="100000"/>
              </a:lnSpc>
              <a:buClr>
                <a:schemeClr val="tx1"/>
              </a:buClr>
              <a:defRPr/>
            </a:pPr>
            <a:r>
              <a:rPr lang="en-US" sz="1800" kern="0" dirty="0">
                <a:solidFill>
                  <a:schemeClr val="tx1"/>
                </a:solidFill>
                <a:latin typeface="Arial"/>
              </a:rPr>
              <a:t>Any pending leadership actions:</a:t>
            </a:r>
          </a:p>
          <a:p>
            <a:pPr lvl="1">
              <a:lnSpc>
                <a:spcPct val="100000"/>
              </a:lnSpc>
              <a:buClr>
                <a:schemeClr val="tx1"/>
              </a:buClr>
              <a:defRPr/>
            </a:pPr>
            <a:r>
              <a:rPr lang="en-US" kern="0" dirty="0">
                <a:solidFill>
                  <a:srgbClr val="FF0000"/>
                </a:solidFill>
                <a:latin typeface="Arial"/>
              </a:rPr>
              <a:t>Review the EOP</a:t>
            </a:r>
          </a:p>
          <a:p>
            <a:pPr lvl="1">
              <a:lnSpc>
                <a:spcPct val="100000"/>
              </a:lnSpc>
              <a:buClr>
                <a:schemeClr val="tx1"/>
              </a:buClr>
              <a:defRPr/>
            </a:pPr>
            <a:r>
              <a:rPr lang="en-US" kern="0" dirty="0">
                <a:solidFill>
                  <a:srgbClr val="FF0000"/>
                </a:solidFill>
                <a:latin typeface="Arial"/>
              </a:rPr>
              <a:t>Encourage other agencies to participate in planning</a:t>
            </a:r>
          </a:p>
          <a:p>
            <a:pPr lvl="1">
              <a:lnSpc>
                <a:spcPct val="100000"/>
              </a:lnSpc>
              <a:buClr>
                <a:schemeClr val="tx1"/>
              </a:buClr>
              <a:defRPr/>
            </a:pPr>
            <a:r>
              <a:rPr lang="en-US" kern="0" dirty="0">
                <a:solidFill>
                  <a:srgbClr val="FF0000"/>
                </a:solidFill>
                <a:latin typeface="Arial"/>
              </a:rPr>
              <a:t>Finalize any pending decisions </a:t>
            </a:r>
          </a:p>
          <a:p>
            <a:pPr>
              <a:spcBef>
                <a:spcPts val="0"/>
              </a:spcBef>
              <a:spcAft>
                <a:spcPts val="600"/>
              </a:spcAft>
              <a:buClr>
                <a:srgbClr val="B0B1B3"/>
              </a:buClr>
            </a:pPr>
            <a:endParaRPr lang="en-US" sz="1800" kern="0" dirty="0">
              <a:solidFill>
                <a:schemeClr val="tx1"/>
              </a:solidFill>
              <a:latin typeface="Arial"/>
            </a:endParaRPr>
          </a:p>
        </p:txBody>
      </p:sp>
    </p:spTree>
    <p:extLst>
      <p:ext uri="{BB962C8B-B14F-4D97-AF65-F5344CB8AC3E}">
        <p14:creationId xmlns:p14="http://schemas.microsoft.com/office/powerpoint/2010/main" val="54494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Agency Responsibilities</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23</a:t>
            </a:fld>
            <a:endParaRPr lang="en-US" dirty="0"/>
          </a:p>
        </p:txBody>
      </p:sp>
      <p:pic>
        <p:nvPicPr>
          <p:cNvPr id="8" name="Content Placeholder 7" descr="This is the area for describing the agency and responsibilities."/>
          <p:cNvPicPr>
            <a:picLocks noGrp="1" noChangeAspect="1"/>
          </p:cNvPicPr>
          <p:nvPr>
            <p:ph idx="1"/>
          </p:nvPr>
        </p:nvPicPr>
        <p:blipFill>
          <a:blip r:embed="rId3"/>
          <a:stretch>
            <a:fillRect/>
          </a:stretch>
        </p:blipFill>
        <p:spPr>
          <a:xfrm>
            <a:off x="628650" y="1475105"/>
            <a:ext cx="7880757" cy="4351338"/>
          </a:xfrm>
          <a:prstGeom prst="rect">
            <a:avLst/>
          </a:prstGeom>
        </p:spPr>
      </p:pic>
    </p:spTree>
    <p:extLst>
      <p:ext uri="{BB962C8B-B14F-4D97-AF65-F5344CB8AC3E}">
        <p14:creationId xmlns:p14="http://schemas.microsoft.com/office/powerpoint/2010/main" val="3601251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kern="0" dirty="0">
                <a:solidFill>
                  <a:srgbClr val="002F80"/>
                </a:solidFill>
                <a:latin typeface="Times New Roman"/>
                <a:ea typeface="ＭＳ Ｐゴシック" charset="-128"/>
              </a:rPr>
              <a:t>Questions?</a:t>
            </a: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24</a:t>
            </a:fld>
            <a:endParaRPr lang="en-US" dirty="0"/>
          </a:p>
        </p:txBody>
      </p:sp>
      <p:pic>
        <p:nvPicPr>
          <p:cNvPr id="7" name="Picture 2" descr="&quot;&quo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71600" y="2279174"/>
            <a:ext cx="6400800"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56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kern="0" dirty="0">
                <a:solidFill>
                  <a:srgbClr val="002F80"/>
                </a:solidFill>
                <a:latin typeface="Times New Roman"/>
                <a:ea typeface="ＭＳ Ｐゴシック" charset="-128"/>
              </a:rPr>
              <a:t>Thank you!</a:t>
            </a: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25</a:t>
            </a:fld>
            <a:endParaRPr lang="en-US" dirty="0"/>
          </a:p>
        </p:txBody>
      </p:sp>
      <p:sp>
        <p:nvSpPr>
          <p:cNvPr id="5" name="Content Placeholder 4"/>
          <p:cNvSpPr>
            <a:spLocks noGrp="1"/>
          </p:cNvSpPr>
          <p:nvPr>
            <p:ph idx="1"/>
          </p:nvPr>
        </p:nvSpPr>
        <p:spPr/>
        <p:txBody>
          <a:bodyPr/>
          <a:lstStyle/>
          <a:p>
            <a:pPr marL="0" indent="0">
              <a:buNone/>
            </a:pPr>
            <a:r>
              <a:rPr lang="en-US" kern="0" dirty="0">
                <a:solidFill>
                  <a:srgbClr val="FF0000"/>
                </a:solidFill>
                <a:latin typeface="Arial"/>
                <a:ea typeface="ＭＳ Ｐゴシック" charset="-128"/>
              </a:rPr>
              <a:t>{Include contact information}</a:t>
            </a:r>
          </a:p>
          <a:p>
            <a:pPr marL="0" indent="0">
              <a:buNone/>
            </a:pPr>
            <a:endParaRPr lang="en-US" dirty="0"/>
          </a:p>
        </p:txBody>
      </p:sp>
    </p:spTree>
    <p:extLst>
      <p:ext uri="{BB962C8B-B14F-4D97-AF65-F5344CB8AC3E}">
        <p14:creationId xmlns:p14="http://schemas.microsoft.com/office/powerpoint/2010/main" val="37512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is a collage of pictures that show Emergency Management professionals responding to national incidents."/>
          <p:cNvPicPr>
            <a:picLocks noChangeAspect="1"/>
          </p:cNvPicPr>
          <p:nvPr/>
        </p:nvPicPr>
        <p:blipFill>
          <a:blip r:embed="rId3"/>
          <a:stretch>
            <a:fillRect/>
          </a:stretch>
        </p:blipFill>
        <p:spPr>
          <a:xfrm>
            <a:off x="0" y="-66907"/>
            <a:ext cx="9144000" cy="2977375"/>
          </a:xfrm>
          <a:prstGeom prst="rect">
            <a:avLst/>
          </a:prstGeom>
        </p:spPr>
      </p:pic>
      <p:sp>
        <p:nvSpPr>
          <p:cNvPr id="4" name="Title 1"/>
          <p:cNvSpPr txBox="1">
            <a:spLocks/>
          </p:cNvSpPr>
          <p:nvPr/>
        </p:nvSpPr>
        <p:spPr bwMode="auto">
          <a:xfrm>
            <a:off x="152400" y="3149724"/>
            <a:ext cx="8686800" cy="685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0" i="0" cap="none" baseline="0">
                <a:solidFill>
                  <a:schemeClr val="bg1"/>
                </a:solidFill>
                <a:latin typeface="+mj-lt"/>
                <a:ea typeface="ＭＳ Ｐゴシック" charset="-128"/>
                <a:cs typeface="ＭＳ Ｐゴシック"/>
              </a:defRPr>
            </a:lvl1pPr>
            <a:lvl2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2pPr>
            <a:lvl3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3pPr>
            <a:lvl4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4pPr>
            <a:lvl5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5pPr>
            <a:lvl6pPr marL="457200" algn="l" rtl="0" eaLnBrk="1" fontAlgn="base" hangingPunct="1">
              <a:spcBef>
                <a:spcPct val="0"/>
              </a:spcBef>
              <a:spcAft>
                <a:spcPct val="0"/>
              </a:spcAft>
              <a:defRPr sz="4200">
                <a:solidFill>
                  <a:srgbClr val="003366"/>
                </a:solidFill>
                <a:latin typeface="Times New Roman" pitchFamily="18" charset="0"/>
              </a:defRPr>
            </a:lvl6pPr>
            <a:lvl7pPr marL="914400" algn="l" rtl="0" eaLnBrk="1" fontAlgn="base" hangingPunct="1">
              <a:spcBef>
                <a:spcPct val="0"/>
              </a:spcBef>
              <a:spcAft>
                <a:spcPct val="0"/>
              </a:spcAft>
              <a:defRPr sz="4200">
                <a:solidFill>
                  <a:srgbClr val="003366"/>
                </a:solidFill>
                <a:latin typeface="Times New Roman" pitchFamily="18" charset="0"/>
              </a:defRPr>
            </a:lvl7pPr>
            <a:lvl8pPr marL="1371600" algn="l" rtl="0" eaLnBrk="1" fontAlgn="base" hangingPunct="1">
              <a:spcBef>
                <a:spcPct val="0"/>
              </a:spcBef>
              <a:spcAft>
                <a:spcPct val="0"/>
              </a:spcAft>
              <a:defRPr sz="4200">
                <a:solidFill>
                  <a:srgbClr val="003366"/>
                </a:solidFill>
                <a:latin typeface="Times New Roman" pitchFamily="18" charset="0"/>
              </a:defRPr>
            </a:lvl8pPr>
            <a:lvl9pPr marL="1828800" algn="l" rtl="0" eaLnBrk="1" fontAlgn="base" hangingPunct="1">
              <a:spcBef>
                <a:spcPct val="0"/>
              </a:spcBef>
              <a:spcAft>
                <a:spcPct val="0"/>
              </a:spcAft>
              <a:defRPr sz="4200">
                <a:solidFill>
                  <a:srgbClr val="003366"/>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a:ea typeface="ＭＳ Ｐゴシック" charset="-128"/>
              </a:rPr>
              <a:t>{Jurisdiction Name} </a:t>
            </a:r>
          </a:p>
        </p:txBody>
      </p:sp>
      <p:sp>
        <p:nvSpPr>
          <p:cNvPr id="6" name="Text Placeholder 2"/>
          <p:cNvSpPr txBox="1">
            <a:spLocks/>
          </p:cNvSpPr>
          <p:nvPr/>
        </p:nvSpPr>
        <p:spPr bwMode="auto">
          <a:xfrm>
            <a:off x="381000" y="3816937"/>
            <a:ext cx="8458200" cy="457200"/>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bodyPr>
          <a:lstStyle>
            <a:lvl1pPr marL="0" indent="0" algn="l" rtl="0" eaLnBrk="1" fontAlgn="base" hangingPunct="1">
              <a:spcBef>
                <a:spcPts val="1200"/>
              </a:spcBef>
              <a:spcAft>
                <a:spcPct val="0"/>
              </a:spcAft>
              <a:buClr>
                <a:schemeClr val="tx2"/>
              </a:buClr>
              <a:buFont typeface="Wingdings" pitchFamily="2" charset="2"/>
              <a:buNone/>
              <a:defRPr sz="2400" i="1" baseline="0">
                <a:solidFill>
                  <a:schemeClr val="bg1"/>
                </a:solidFill>
                <a:latin typeface="+mj-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r>
              <a:rPr kumimoji="0" lang="en-US" sz="2400" b="0" i="1" u="none" strike="noStrike" kern="0" cap="none" spc="0" normalizeH="0" baseline="0" noProof="0" dirty="0">
                <a:ln>
                  <a:noFill/>
                </a:ln>
                <a:solidFill>
                  <a:srgbClr val="002F80"/>
                </a:solidFill>
                <a:effectLst/>
                <a:uLnTx/>
                <a:uFillTx/>
                <a:latin typeface="Times New Roman"/>
                <a:ea typeface="ＭＳ Ｐゴシック" charset="-128"/>
              </a:rPr>
              <a:t>Executive/Senior Official Briefing</a:t>
            </a:r>
          </a:p>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r>
              <a:rPr lang="en-US" i="0" kern="0" dirty="0">
                <a:solidFill>
                  <a:srgbClr val="002F80"/>
                </a:solidFill>
                <a:latin typeface="Times New Roman"/>
              </a:rPr>
              <a:t>National Incident Management System (NIMS)</a:t>
            </a:r>
          </a:p>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endParaRPr kumimoji="0" lang="en-US" sz="2400" b="0" i="1" u="none" strike="noStrike" kern="0" cap="none" spc="0" normalizeH="0" baseline="0" noProof="0" dirty="0">
              <a:ln>
                <a:noFill/>
              </a:ln>
              <a:solidFill>
                <a:srgbClr val="002F80"/>
              </a:solidFill>
              <a:effectLst/>
              <a:uLnTx/>
              <a:uFillTx/>
              <a:latin typeface="Times New Roman"/>
              <a:ea typeface="ＭＳ Ｐゴシック" charset="-128"/>
            </a:endParaRPr>
          </a:p>
        </p:txBody>
      </p:sp>
      <p:sp>
        <p:nvSpPr>
          <p:cNvPr id="7" name="Text Placeholder 3"/>
          <p:cNvSpPr txBox="1">
            <a:spLocks/>
          </p:cNvSpPr>
          <p:nvPr/>
        </p:nvSpPr>
        <p:spPr bwMode="auto">
          <a:xfrm>
            <a:off x="381000" y="5734164"/>
            <a:ext cx="3429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1200"/>
              </a:spcBef>
              <a:spcAft>
                <a:spcPct val="0"/>
              </a:spcAft>
              <a:buClr>
                <a:schemeClr val="tx2"/>
              </a:buClr>
              <a:buFont typeface="Wingdings" pitchFamily="2" charset="2"/>
              <a:buNone/>
              <a:defRPr sz="1800" i="1"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r>
              <a:rPr kumimoji="0" lang="en-US" sz="1800" b="0" i="1" u="none" strike="noStrike" kern="0" cap="none" spc="0" normalizeH="0" baseline="0" noProof="0" dirty="0">
                <a:ln>
                  <a:noFill/>
                </a:ln>
                <a:solidFill>
                  <a:srgbClr val="FF0000"/>
                </a:solidFill>
                <a:effectLst/>
                <a:uLnTx/>
                <a:uFillTx/>
                <a:latin typeface="Arial"/>
                <a:ea typeface="ＭＳ Ｐゴシック" charset="-128"/>
              </a:rPr>
              <a:t>Summer 2019</a:t>
            </a:r>
          </a:p>
        </p:txBody>
      </p:sp>
      <p:sp>
        <p:nvSpPr>
          <p:cNvPr id="10" name="Footer Placeholder 9"/>
          <p:cNvSpPr>
            <a:spLocks noGrp="1"/>
          </p:cNvSpPr>
          <p:nvPr>
            <p:ph type="ftr" sz="quarter" idx="11"/>
          </p:nvPr>
        </p:nvSpPr>
        <p:spPr/>
        <p:txBody>
          <a:bodyPr/>
          <a:lstStyle/>
          <a:p>
            <a:r>
              <a:rPr lang="en-US" dirty="0"/>
              <a:t>(insert organization logo)</a:t>
            </a:r>
          </a:p>
        </p:txBody>
      </p:sp>
      <p:sp>
        <p:nvSpPr>
          <p:cNvPr id="9" name="Slide Number Placeholder 8"/>
          <p:cNvSpPr>
            <a:spLocks noGrp="1"/>
          </p:cNvSpPr>
          <p:nvPr>
            <p:ph type="sldNum" sz="quarter" idx="12"/>
          </p:nvPr>
        </p:nvSpPr>
        <p:spPr/>
        <p:txBody>
          <a:bodyPr/>
          <a:lstStyle/>
          <a:p>
            <a:fld id="{90371EA7-EA5A-414F-AB58-89E8ADC8979A}" type="slidenum">
              <a:rPr lang="en-US" smtClean="0"/>
              <a:pPr/>
              <a:t>3</a:t>
            </a:fld>
            <a:endParaRPr lang="en-US" dirty="0"/>
          </a:p>
        </p:txBody>
      </p:sp>
    </p:spTree>
    <p:extLst>
      <p:ext uri="{BB962C8B-B14F-4D97-AF65-F5344CB8AC3E}">
        <p14:creationId xmlns:p14="http://schemas.microsoft.com/office/powerpoint/2010/main" val="314902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371EA7-EA5A-414F-AB58-89E8ADC8979A}" type="slidenum">
              <a:rPr lang="en-US" smtClean="0"/>
              <a:t>4</a:t>
            </a:fld>
            <a:endParaRPr lang="en-US" dirty="0"/>
          </a:p>
        </p:txBody>
      </p:sp>
      <p:sp>
        <p:nvSpPr>
          <p:cNvPr id="6" name="Title 3"/>
          <p:cNvSpPr txBox="1">
            <a:spLocks/>
          </p:cNvSpPr>
          <p:nvPr/>
        </p:nvSpPr>
        <p:spPr bwMode="auto">
          <a:xfrm>
            <a:off x="585216" y="638990"/>
            <a:ext cx="8229600" cy="9665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baseline="0">
                <a:solidFill>
                  <a:schemeClr val="bg1"/>
                </a:solidFill>
                <a:latin typeface="+mj-lt"/>
                <a:ea typeface="ＭＳ Ｐゴシック" charset="-128"/>
                <a:cs typeface="ＭＳ Ｐゴシック"/>
              </a:defRPr>
            </a:lvl1pPr>
            <a:lvl2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2pPr>
            <a:lvl3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3pPr>
            <a:lvl4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4pPr>
            <a:lvl5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5pPr>
            <a:lvl6pPr marL="457200" algn="l" rtl="0" eaLnBrk="1" fontAlgn="base" hangingPunct="1">
              <a:spcBef>
                <a:spcPct val="0"/>
              </a:spcBef>
              <a:spcAft>
                <a:spcPct val="0"/>
              </a:spcAft>
              <a:defRPr sz="4200">
                <a:solidFill>
                  <a:srgbClr val="003366"/>
                </a:solidFill>
                <a:latin typeface="Times New Roman" pitchFamily="18" charset="0"/>
              </a:defRPr>
            </a:lvl6pPr>
            <a:lvl7pPr marL="914400" algn="l" rtl="0" eaLnBrk="1" fontAlgn="base" hangingPunct="1">
              <a:spcBef>
                <a:spcPct val="0"/>
              </a:spcBef>
              <a:spcAft>
                <a:spcPct val="0"/>
              </a:spcAft>
              <a:defRPr sz="4200">
                <a:solidFill>
                  <a:srgbClr val="003366"/>
                </a:solidFill>
                <a:latin typeface="Times New Roman" pitchFamily="18" charset="0"/>
              </a:defRPr>
            </a:lvl7pPr>
            <a:lvl8pPr marL="1371600" algn="l" rtl="0" eaLnBrk="1" fontAlgn="base" hangingPunct="1">
              <a:spcBef>
                <a:spcPct val="0"/>
              </a:spcBef>
              <a:spcAft>
                <a:spcPct val="0"/>
              </a:spcAft>
              <a:defRPr sz="4200">
                <a:solidFill>
                  <a:srgbClr val="003366"/>
                </a:solidFill>
                <a:latin typeface="Times New Roman" pitchFamily="18" charset="0"/>
              </a:defRPr>
            </a:lvl8pPr>
            <a:lvl9pPr marL="1828800" algn="l" rtl="0" eaLnBrk="1" fontAlgn="base" hangingPunct="1">
              <a:spcBef>
                <a:spcPct val="0"/>
              </a:spcBef>
              <a:spcAft>
                <a:spcPct val="0"/>
              </a:spcAft>
              <a:defRPr sz="4200">
                <a:solidFill>
                  <a:srgbClr val="003366"/>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F80"/>
                </a:solidFill>
                <a:effectLst/>
                <a:uLnTx/>
                <a:uFillTx/>
                <a:latin typeface="Times New Roman"/>
                <a:ea typeface="ＭＳ Ｐゴシック" charset="-128"/>
              </a:rPr>
              <a:t>Bottom Line Up Front (BLUF)</a:t>
            </a:r>
          </a:p>
        </p:txBody>
      </p:sp>
      <p:sp>
        <p:nvSpPr>
          <p:cNvPr id="8" name="Content Placeholder 4"/>
          <p:cNvSpPr txBox="1">
            <a:spLocks/>
          </p:cNvSpPr>
          <p:nvPr/>
        </p:nvSpPr>
        <p:spPr bwMode="auto">
          <a:xfrm>
            <a:off x="527844" y="1733107"/>
            <a:ext cx="8088312" cy="42176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457200" lvl="0" indent="-330200">
              <a:spcBef>
                <a:spcPts val="480"/>
              </a:spcBef>
              <a:spcAft>
                <a:spcPts val="480"/>
              </a:spcAft>
              <a:buClr>
                <a:schemeClr val="tx1"/>
              </a:buClr>
              <a:tabLst>
                <a:tab pos="236538" algn="l"/>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Senior leaders/</a:t>
            </a:r>
            <a:r>
              <a:rPr lang="en-US" dirty="0">
                <a:solidFill>
                  <a:schemeClr val="tx1"/>
                </a:solidFill>
                <a:latin typeface="Arial" panose="020B0604020202020204" pitchFamily="34" charset="0"/>
                <a:cs typeface="Arial" panose="020B0604020202020204" pitchFamily="34" charset="0"/>
              </a:rPr>
              <a:t>executives</a:t>
            </a:r>
            <a:r>
              <a:rPr kumimoji="0" lang="en-US" sz="2000" b="0" i="0" u="none" strike="noStrike" kern="0" cap="none" spc="0" normalizeH="0" baseline="0" noProof="0" dirty="0">
                <a:ln>
                  <a:noFill/>
                </a:ln>
                <a:solidFill>
                  <a:schemeClr val="tx1"/>
                </a:solidFill>
                <a:effectLst/>
                <a:uLnTx/>
                <a:uFillTx/>
                <a:latin typeface="Arial"/>
                <a:ea typeface="ＭＳ Ｐゴシック" charset="-128"/>
              </a:rPr>
              <a:t> are crucial for a successful response:</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lang="en-US" kern="0" dirty="0">
                <a:solidFill>
                  <a:schemeClr val="tx1"/>
                </a:solidFill>
                <a:latin typeface="Arial"/>
              </a:rPr>
              <a:t>Know which residents</a:t>
            </a:r>
            <a:r>
              <a:rPr kumimoji="0" lang="en-US" sz="1800" b="0" i="0" u="none" strike="noStrike" kern="0" cap="none" spc="0" normalizeH="0" baseline="0" noProof="0" dirty="0">
                <a:ln>
                  <a:noFill/>
                </a:ln>
                <a:solidFill>
                  <a:schemeClr val="tx1"/>
                </a:solidFill>
                <a:effectLst/>
                <a:uLnTx/>
                <a:uFillTx/>
                <a:latin typeface="Arial"/>
                <a:ea typeface="ＭＳ Ｐゴシック" charset="-128"/>
              </a:rPr>
              <a:t> need support</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Work with authorities under your control </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endParaRPr kumimoji="0" lang="en-US" sz="1800" b="0" i="0" u="none" strike="noStrike" kern="0" cap="none" spc="0" normalizeH="0" baseline="0" noProof="0" dirty="0">
              <a:ln>
                <a:noFill/>
              </a:ln>
              <a:solidFill>
                <a:schemeClr val="tx1"/>
              </a:solidFill>
              <a:effectLst/>
              <a:uLnTx/>
              <a:uFillTx/>
              <a:latin typeface="Arial"/>
              <a:ea typeface="ＭＳ Ｐゴシック" charset="-128"/>
            </a:endParaRPr>
          </a:p>
          <a:p>
            <a:pPr marL="457200" marR="0" lvl="0"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Focus on discussions related to:</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Jurisdictional hazards</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Written plans </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Roles and responsibilities </a:t>
            </a:r>
          </a:p>
        </p:txBody>
      </p:sp>
      <p:sp>
        <p:nvSpPr>
          <p:cNvPr id="9" name="Footer Placeholder 8"/>
          <p:cNvSpPr>
            <a:spLocks noGrp="1"/>
          </p:cNvSpPr>
          <p:nvPr>
            <p:ph type="ftr" sz="quarter" idx="11"/>
          </p:nvPr>
        </p:nvSpPr>
        <p:spPr/>
        <p:txBody>
          <a:bodyPr/>
          <a:lstStyle/>
          <a:p>
            <a:r>
              <a:rPr lang="en-US" dirty="0"/>
              <a:t>(insert organization logo)</a:t>
            </a:r>
          </a:p>
        </p:txBody>
      </p:sp>
    </p:spTree>
    <p:extLst>
      <p:ext uri="{BB962C8B-B14F-4D97-AF65-F5344CB8AC3E}">
        <p14:creationId xmlns:p14="http://schemas.microsoft.com/office/powerpoint/2010/main" val="167336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281111"/>
          </a:xfrm>
        </p:spPr>
        <p:txBody>
          <a:bodyPr>
            <a:noAutofit/>
          </a:bodyPr>
          <a:lstStyle/>
          <a:p>
            <a:br>
              <a:rPr lang="en-US" sz="3600" kern="0" dirty="0">
                <a:solidFill>
                  <a:srgbClr val="002F80"/>
                </a:solidFill>
                <a:latin typeface="Times New Roman"/>
              </a:rPr>
            </a:br>
            <a:r>
              <a:rPr lang="en-US" sz="3600" kern="0" dirty="0">
                <a:solidFill>
                  <a:srgbClr val="002F80"/>
                </a:solidFill>
                <a:latin typeface="Times New Roman"/>
              </a:rPr>
              <a:t>Risk Assessment and Historical Hazards</a:t>
            </a:r>
            <a:br>
              <a:rPr lang="en-US" sz="3600" kern="0" dirty="0">
                <a:solidFill>
                  <a:srgbClr val="002F80"/>
                </a:solidFill>
                <a:latin typeface="Times New Roman"/>
              </a:rPr>
            </a:br>
            <a:endParaRPr lang="en-US" sz="3600" dirty="0"/>
          </a:p>
        </p:txBody>
      </p:sp>
      <p:sp>
        <p:nvSpPr>
          <p:cNvPr id="5" name="Content Placeholder 4"/>
          <p:cNvSpPr>
            <a:spLocks noGrp="1"/>
          </p:cNvSpPr>
          <p:nvPr>
            <p:ph idx="1"/>
          </p:nvPr>
        </p:nvSpPr>
        <p:spPr>
          <a:xfrm>
            <a:off x="542260" y="1825625"/>
            <a:ext cx="7973090" cy="4351338"/>
          </a:xfrm>
        </p:spPr>
        <p:txBody>
          <a:bodyPr/>
          <a:lstStyle/>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Discuss natural, man-made, and technology hazards</a:t>
            </a:r>
          </a:p>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Discuss historical hazards </a:t>
            </a:r>
          </a:p>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Insert a Threat and Hazard Identification Risk Assessment (THIRA) or Hazard Identification and Risk Assessment (HIRA) graphic</a:t>
            </a:r>
          </a:p>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Review jurisdictional considerations (for example, a nuclear power plant or factories that manufacture hazardous substances) </a:t>
            </a:r>
          </a:p>
          <a:p>
            <a:pPr marL="127000" lvl="0" indent="0" fontAlgn="base">
              <a:lnSpc>
                <a:spcPct val="100000"/>
              </a:lnSpc>
              <a:spcBef>
                <a:spcPts val="480"/>
              </a:spcBef>
              <a:spcAft>
                <a:spcPts val="480"/>
              </a:spcAft>
              <a:buClr>
                <a:schemeClr val="tx1"/>
              </a:buClr>
              <a:buNone/>
              <a:tabLst>
                <a:tab pos="236538" algn="l"/>
              </a:tabLst>
              <a:defRPr/>
            </a:pPr>
            <a:endParaRPr lang="en-US"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5</a:t>
            </a:fld>
            <a:endParaRPr lang="en-US" dirty="0"/>
          </a:p>
        </p:txBody>
      </p:sp>
    </p:spTree>
    <p:extLst>
      <p:ext uri="{BB962C8B-B14F-4D97-AF65-F5344CB8AC3E}">
        <p14:creationId xmlns:p14="http://schemas.microsoft.com/office/powerpoint/2010/main" val="1662129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kern="0" dirty="0">
                <a:solidFill>
                  <a:srgbClr val="002F80"/>
                </a:solidFill>
                <a:latin typeface="Times New Roman"/>
              </a:rPr>
            </a:br>
            <a:br>
              <a:rPr lang="en-US" kern="0" dirty="0">
                <a:solidFill>
                  <a:srgbClr val="002F80"/>
                </a:solidFill>
                <a:latin typeface="Times New Roman"/>
              </a:rPr>
            </a:br>
            <a:r>
              <a:rPr lang="en-US" sz="4000" kern="0" dirty="0">
                <a:solidFill>
                  <a:srgbClr val="FF0000"/>
                </a:solidFill>
                <a:latin typeface="Times New Roman"/>
              </a:rPr>
              <a:t>{Senior Leader/Executive}</a:t>
            </a:r>
            <a:r>
              <a:rPr lang="en-US" sz="4000" kern="0" dirty="0">
                <a:solidFill>
                  <a:srgbClr val="002F80"/>
                </a:solidFill>
                <a:latin typeface="Times New Roman"/>
              </a:rPr>
              <a:t>Essential Responsibilities </a:t>
            </a:r>
            <a:br>
              <a:rPr lang="en-US" kern="0" dirty="0">
                <a:solidFill>
                  <a:srgbClr val="002F80"/>
                </a:solidFill>
                <a:latin typeface="Times New Roman"/>
              </a:rPr>
            </a:br>
            <a:br>
              <a:rPr lang="en-US" kern="0" dirty="0">
                <a:solidFill>
                  <a:srgbClr val="002F80"/>
                </a:solidFill>
                <a:latin typeface="Times New Roman"/>
              </a:rPr>
            </a:br>
            <a:endParaRPr lang="en-US"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6</a:t>
            </a:fld>
            <a:endParaRPr lang="en-US" dirty="0"/>
          </a:p>
        </p:txBody>
      </p:sp>
      <p:sp>
        <p:nvSpPr>
          <p:cNvPr id="7" name="Content Placeholder 6"/>
          <p:cNvSpPr>
            <a:spLocks noGrp="1"/>
          </p:cNvSpPr>
          <p:nvPr>
            <p:ph idx="1"/>
          </p:nvPr>
        </p:nvSpPr>
        <p:spPr/>
        <p:txBody>
          <a:bodyPr/>
          <a:lstStyle/>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Ensure the continuity of government</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Activate specific legal authorities (disaster declarations, evacuations, states of emergency, or other protective actions)</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Coordinate with the Public Information Officer (PIO) to keep the media and public informed </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Request assistance from state agencies through the Emergency Operations Center (EOC)/Emergency Management Director </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Resolve any resource allocation conflicts</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Coordinate with other senior officials and whole community partners </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Participate in a Multiagency Coordination Group (MAC Group), if required </a:t>
            </a:r>
          </a:p>
          <a:p>
            <a:endParaRPr lang="en-US" dirty="0"/>
          </a:p>
        </p:txBody>
      </p:sp>
    </p:spTree>
    <p:extLst>
      <p:ext uri="{BB962C8B-B14F-4D97-AF65-F5344CB8AC3E}">
        <p14:creationId xmlns:p14="http://schemas.microsoft.com/office/powerpoint/2010/main" val="3612368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rPr>
            </a:br>
            <a:br>
              <a:rPr lang="en-US" sz="3600" kern="0" dirty="0">
                <a:solidFill>
                  <a:srgbClr val="002F80"/>
                </a:solidFill>
                <a:latin typeface="Times New Roman"/>
              </a:rPr>
            </a:br>
            <a:r>
              <a:rPr lang="en-US" sz="3600" kern="0" dirty="0">
                <a:solidFill>
                  <a:srgbClr val="FF0000"/>
                </a:solidFill>
                <a:latin typeface="Times New Roman"/>
              </a:rPr>
              <a:t>{Senior Leader/Executive}</a:t>
            </a:r>
            <a:r>
              <a:rPr lang="en-US" sz="3600" kern="0" dirty="0">
                <a:solidFill>
                  <a:srgbClr val="002F80"/>
                </a:solidFill>
                <a:latin typeface="Times New Roman"/>
              </a:rPr>
              <a:t>Decisions</a:t>
            </a:r>
            <a:br>
              <a:rPr lang="en-US" sz="3600" kern="0" dirty="0">
                <a:solidFill>
                  <a:srgbClr val="002F80"/>
                </a:solidFill>
                <a:latin typeface="Times New Roman"/>
              </a:rPr>
            </a:br>
            <a:br>
              <a:rPr lang="en-US" sz="3600" kern="0" dirty="0">
                <a:solidFill>
                  <a:srgbClr val="002F80"/>
                </a:solidFill>
                <a:latin typeface="Times New Roman"/>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7</a:t>
            </a:fld>
            <a:endParaRPr lang="en-US" dirty="0"/>
          </a:p>
        </p:txBody>
      </p:sp>
      <p:sp>
        <p:nvSpPr>
          <p:cNvPr id="6" name="Content Placeholder 2"/>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lvl="0">
              <a:lnSpc>
                <a:spcPct val="100000"/>
              </a:lnSpc>
              <a:buClr>
                <a:schemeClr val="tx1"/>
              </a:buClr>
              <a:defRPr/>
            </a:pPr>
            <a:r>
              <a:rPr kumimoji="0" lang="en-US" sz="2000" b="0" i="0" u="none" strike="noStrike" kern="0" cap="none" spc="0" normalizeH="0" baseline="0" noProof="0" dirty="0">
                <a:ln>
                  <a:noFill/>
                </a:ln>
                <a:solidFill>
                  <a:srgbClr val="FF0000"/>
                </a:solidFill>
                <a:effectLst/>
                <a:uLnTx/>
                <a:uFillTx/>
                <a:latin typeface="Arial"/>
                <a:ea typeface="ＭＳ Ｐゴシック" charset="-128"/>
              </a:rPr>
              <a:t>{List specific decisions the senior leader/executive is responsible for, such as:</a:t>
            </a:r>
            <a:r>
              <a:rPr lang="en-US" kern="0" dirty="0">
                <a:solidFill>
                  <a:srgbClr val="FF0000"/>
                </a:solidFill>
                <a:latin typeface="Times New Roman"/>
              </a:rPr>
              <a:t>}</a:t>
            </a:r>
            <a:endParaRPr kumimoji="0" lang="en-US" sz="2000" b="0" i="0" u="none" strike="noStrike" kern="0" cap="none" spc="0" normalizeH="0" baseline="0" noProof="0" dirty="0">
              <a:ln>
                <a:noFill/>
              </a:ln>
              <a:solidFill>
                <a:srgbClr val="FF0000"/>
              </a:solidFill>
              <a:effectLst/>
              <a:uLnTx/>
              <a:uFillTx/>
              <a:latin typeface="Arial"/>
              <a:ea typeface="ＭＳ Ｐゴシック" charset="-128"/>
            </a:endParaRP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When/whether</a:t>
            </a:r>
            <a:r>
              <a:rPr lang="en-US" kern="0" dirty="0">
                <a:solidFill>
                  <a:srgbClr val="FF0000"/>
                </a:solidFill>
                <a:latin typeface="Arial"/>
              </a:rPr>
              <a:t> to evacuate</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the jurisdiction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lang="en-US" kern="0" dirty="0">
                <a:solidFill>
                  <a:srgbClr val="FF0000"/>
                </a:solidFill>
                <a:latin typeface="Arial"/>
              </a:rPr>
              <a:t>When/whether to declare a </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disaster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lang="en-US" kern="0" dirty="0">
                <a:solidFill>
                  <a:srgbClr val="FF0000"/>
                </a:solidFill>
                <a:latin typeface="Arial"/>
              </a:rPr>
              <a:t>Setting</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priorities in coordination with other senior officials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lang="en-US" kern="0" dirty="0">
                <a:solidFill>
                  <a:srgbClr val="FF0000"/>
                </a:solidFill>
                <a:latin typeface="Arial"/>
              </a:rPr>
              <a:t>Taking steps to ensure</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the organization follows state and Federal restrictions and requirements</a:t>
            </a:r>
          </a:p>
        </p:txBody>
      </p:sp>
    </p:spTree>
    <p:extLst>
      <p:ext uri="{BB962C8B-B14F-4D97-AF65-F5344CB8AC3E}">
        <p14:creationId xmlns:p14="http://schemas.microsoft.com/office/powerpoint/2010/main" val="3220240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86809"/>
            <a:ext cx="7886700" cy="861238"/>
          </a:xfrm>
        </p:spPr>
        <p:txBody>
          <a:bodyPr>
            <a:normAutofit fontScale="90000"/>
          </a:bodyPr>
          <a:lstStyle/>
          <a:p>
            <a:br>
              <a:rPr lang="en-US" kern="0" dirty="0">
                <a:solidFill>
                  <a:srgbClr val="002F80"/>
                </a:solidFill>
                <a:latin typeface="Times New Roman"/>
              </a:rPr>
            </a:br>
            <a:br>
              <a:rPr lang="en-US" kern="0" dirty="0">
                <a:solidFill>
                  <a:srgbClr val="002F80"/>
                </a:solidFill>
                <a:latin typeface="Times New Roman"/>
              </a:rPr>
            </a:br>
            <a:r>
              <a:rPr lang="en-US" sz="4000" kern="0" dirty="0">
                <a:solidFill>
                  <a:srgbClr val="002F80"/>
                </a:solidFill>
                <a:latin typeface="Times New Roman"/>
                <a:ea typeface="ＭＳ Ｐゴシック" charset="-128"/>
              </a:rPr>
              <a:t>MAC Group</a:t>
            </a:r>
            <a:br>
              <a:rPr lang="en-US" kern="0" dirty="0">
                <a:solidFill>
                  <a:srgbClr val="002F80"/>
                </a:solidFill>
                <a:latin typeface="Times New Roman"/>
                <a:ea typeface="ＭＳ Ｐゴシック" charset="-128"/>
              </a:rPr>
            </a:br>
            <a:br>
              <a:rPr lang="en-US" kern="0" dirty="0">
                <a:solidFill>
                  <a:srgbClr val="002F80"/>
                </a:solidFill>
                <a:latin typeface="Times New Roman"/>
              </a:rPr>
            </a:br>
            <a:br>
              <a:rPr lang="en-US" kern="0" dirty="0">
                <a:solidFill>
                  <a:srgbClr val="002F80"/>
                </a:solidFill>
                <a:latin typeface="Times New Roman"/>
              </a:rPr>
            </a:br>
            <a:endParaRPr lang="en-US"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8</a:t>
            </a:fld>
            <a:endParaRPr lang="en-US" dirty="0"/>
          </a:p>
        </p:txBody>
      </p:sp>
      <p:sp>
        <p:nvSpPr>
          <p:cNvPr id="7" name="Content Placeholder 2">
            <a:extLst>
              <a:ext uri="{FF2B5EF4-FFF2-40B4-BE49-F238E27FC236}">
                <a16:creationId xmlns:a16="http://schemas.microsoft.com/office/drawing/2014/main" id="{44343297-E5E9-4419-8B11-60731D062E37}"/>
              </a:ext>
            </a:extLst>
          </p:cNvPr>
          <p:cNvSpPr txBox="1">
            <a:spLocks noGrp="1"/>
          </p:cNvSpPr>
          <p:nvPr>
            <p:ph idx="1"/>
          </p:nvPr>
        </p:nvSpPr>
        <p:spPr bwMode="auto">
          <a:xfrm>
            <a:off x="628650" y="1744293"/>
            <a:ext cx="7886700" cy="43268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The</a:t>
            </a:r>
            <a:r>
              <a:rPr kumimoji="0" lang="en-US" sz="2000" b="0" i="0" u="none" strike="noStrike" kern="0" cap="none" spc="0" normalizeH="0" baseline="0" noProof="0" dirty="0">
                <a:ln>
                  <a:noFill/>
                </a:ln>
                <a:solidFill>
                  <a:srgbClr val="363636"/>
                </a:solidFill>
                <a:effectLst/>
                <a:uLnTx/>
                <a:uFillTx/>
                <a:latin typeface="Arial"/>
                <a:ea typeface="ＭＳ Ｐゴシック" charset="-128"/>
              </a:rPr>
              <a:t> </a:t>
            </a:r>
            <a:r>
              <a:rPr kumimoji="0" lang="en-US" sz="2000" b="0" i="0" u="none" strike="noStrike" kern="0" cap="none" spc="0" normalizeH="0" baseline="0" noProof="0" dirty="0">
                <a:ln>
                  <a:noFill/>
                </a:ln>
                <a:solidFill>
                  <a:srgbClr val="FF0000"/>
                </a:solidFill>
                <a:effectLst/>
                <a:uLnTx/>
                <a:uFillTx/>
                <a:latin typeface="Arial"/>
                <a:ea typeface="ＭＳ Ｐゴシック" charset="-128"/>
              </a:rPr>
              <a:t>{MAC Group/Policy Group}: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Serves as a policy-level body during incidents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Supports resource prioritization and allocation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Enables decision-making among elected and appointed officials</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During incidents, the </a:t>
            </a:r>
            <a:r>
              <a:rPr kumimoji="0" lang="en-US" sz="2000" b="0" i="0" u="none" strike="noStrike" kern="0" cap="none" spc="0" normalizeH="0" baseline="0" noProof="0" dirty="0">
                <a:ln>
                  <a:noFill/>
                </a:ln>
                <a:solidFill>
                  <a:srgbClr val="FF0000"/>
                </a:solidFill>
                <a:effectLst/>
                <a:uLnTx/>
                <a:uFillTx/>
                <a:latin typeface="Arial"/>
                <a:ea typeface="ＭＳ Ｐゴシック" charset="-128"/>
              </a:rPr>
              <a:t>{MAC Group/Policy Group} </a:t>
            </a:r>
            <a:r>
              <a:rPr kumimoji="0" lang="en-US" sz="2000" b="0" i="0" u="none" strike="noStrike" kern="0" cap="none" spc="0" normalizeH="0" baseline="0" noProof="0" dirty="0">
                <a:ln>
                  <a:noFill/>
                </a:ln>
                <a:solidFill>
                  <a:sysClr val="windowText" lastClr="000000"/>
                </a:solidFill>
                <a:effectLst/>
                <a:uLnTx/>
                <a:uFillTx/>
                <a:latin typeface="Arial"/>
                <a:ea typeface="ＭＳ Ｐゴシック" charset="-128"/>
              </a:rPr>
              <a:t>meets according to the established incident meeting schedule at a location that the Incident Management Team (IMT) or EOC determines.</a:t>
            </a:r>
            <a:endParaRPr kumimoji="0" lang="en-US" sz="2000" b="0" i="0" u="none" strike="noStrike" kern="0" cap="none" spc="0" normalizeH="0" baseline="0" noProof="0" dirty="0">
              <a:ln>
                <a:noFill/>
              </a:ln>
              <a:solidFill>
                <a:srgbClr val="FF0000"/>
              </a:solidFill>
              <a:effectLst/>
              <a:uLnTx/>
              <a:uFillTx/>
              <a:latin typeface="Arial"/>
              <a:ea typeface="ＭＳ Ｐゴシック" charset="-128"/>
            </a:endParaRP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Arial"/>
                <a:ea typeface="ＭＳ Ｐゴシック" charset="-128"/>
              </a:rPr>
              <a:t>Membership includes:</a:t>
            </a:r>
            <a:r>
              <a:rPr kumimoji="0" lang="en-US" sz="2000" b="0" i="0" u="none" strike="noStrike" kern="0" cap="none" spc="0" normalizeH="0" baseline="0" noProof="0" dirty="0">
                <a:ln>
                  <a:noFill/>
                </a:ln>
                <a:solidFill>
                  <a:srgbClr val="FF0000"/>
                </a:solidFill>
                <a:effectLst/>
                <a:uLnTx/>
                <a:uFillTx/>
                <a:latin typeface="Arial"/>
                <a:ea typeface="ＭＳ Ｐゴシック" charset="-128"/>
              </a:rPr>
              <a:t>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{Insert membership of organization’s MAC Group/Policy Group}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endParaRPr kumimoji="0" lang="en-US" sz="1800" b="0" i="0" u="none" strike="noStrike" kern="0" cap="none" spc="0" normalizeH="0" baseline="0" noProof="0" dirty="0">
              <a:ln>
                <a:noFill/>
              </a:ln>
              <a:solidFill>
                <a:srgbClr val="363636"/>
              </a:solidFill>
              <a:effectLst/>
              <a:uLnTx/>
              <a:uFillTx/>
              <a:latin typeface="Arial"/>
              <a:ea typeface="ＭＳ Ｐゴシック" charset="-128"/>
            </a:endParaRPr>
          </a:p>
        </p:txBody>
      </p:sp>
    </p:spTree>
    <p:extLst>
      <p:ext uri="{BB962C8B-B14F-4D97-AF65-F5344CB8AC3E}">
        <p14:creationId xmlns:p14="http://schemas.microsoft.com/office/powerpoint/2010/main" val="305312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Emergency Management Program</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9</a:t>
            </a:fld>
            <a:endParaRPr lang="en-US" dirty="0"/>
          </a:p>
        </p:txBody>
      </p:sp>
      <p:sp>
        <p:nvSpPr>
          <p:cNvPr id="8" name="Content Placeholder 4"/>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rgbClr val="FF0000"/>
                </a:solidFill>
                <a:effectLst/>
                <a:uLnTx/>
                <a:uFillTx/>
                <a:latin typeface="Arial"/>
                <a:ea typeface="ＭＳ Ｐゴシック" charset="-128"/>
              </a:rPr>
              <a:t>{Vision/role of the Office of Emergency Management}</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rgbClr val="FF0000"/>
                </a:solidFill>
                <a:effectLst/>
                <a:uLnTx/>
                <a:uFillTx/>
                <a:latin typeface="Arial"/>
                <a:ea typeface="ＭＳ Ｐゴシック" charset="-128"/>
              </a:rPr>
              <a:t>{Jurisdiction}</a:t>
            </a:r>
            <a:r>
              <a:rPr kumimoji="0" lang="en-US" sz="2000" b="0" i="0" u="none" strike="noStrike" kern="0" cap="none" spc="0" normalizeH="0" baseline="0" noProof="0" dirty="0">
                <a:ln>
                  <a:noFill/>
                </a:ln>
                <a:solidFill>
                  <a:srgbClr val="363636"/>
                </a:solidFill>
                <a:effectLst/>
                <a:uLnTx/>
                <a:uFillTx/>
                <a:latin typeface="Arial"/>
                <a:ea typeface="ＭＳ Ｐゴシック" charset="-128"/>
              </a:rPr>
              <a:t> plans: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Comprehensive emergency management plan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Emergency Operations Plan (EOP)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Continuity of Operations (COOP) plan or Continuity of Government (COG) plan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Hazard mitigation plan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Hazardous materials incident plans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Energy assurance plans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Recovery/comprehensive</a:t>
            </a:r>
            <a:r>
              <a:rPr kumimoji="0" lang="en-US" sz="1800" b="0" i="0" u="none" strike="noStrike" kern="0" cap="none" spc="0" normalizeH="0" noProof="0" dirty="0">
                <a:ln>
                  <a:noFill/>
                </a:ln>
                <a:solidFill>
                  <a:srgbClr val="FF0000"/>
                </a:solidFill>
                <a:effectLst/>
                <a:uLnTx/>
                <a:uFillTx/>
                <a:latin typeface="Arial"/>
                <a:ea typeface="ＭＳ Ｐゴシック" charset="-128"/>
              </a:rPr>
              <a:t> land use plans</a:t>
            </a:r>
            <a:endParaRPr kumimoji="0" lang="en-US" sz="1800" b="0" i="0" u="none" strike="noStrike" kern="0" cap="none" spc="0" normalizeH="0" baseline="0" noProof="0" dirty="0">
              <a:ln>
                <a:noFill/>
              </a:ln>
              <a:solidFill>
                <a:srgbClr val="FF0000"/>
              </a:solidFill>
              <a:effectLst/>
              <a:uLnTx/>
              <a:uFillTx/>
              <a:latin typeface="Arial"/>
              <a:ea typeface="ＭＳ Ｐゴシック" charset="-128"/>
            </a:endParaRP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Training on the plans, practicing for </a:t>
            </a:r>
            <a:r>
              <a:rPr lang="en-US" kern="0" dirty="0">
                <a:solidFill>
                  <a:schemeClr val="tx1"/>
                </a:solidFill>
                <a:latin typeface="Arial"/>
              </a:rPr>
              <a:t>implementation</a:t>
            </a:r>
            <a:endParaRPr kumimoji="0" lang="en-US" sz="2000" b="0" i="0" u="none" strike="noStrike" kern="0" cap="none" spc="0" normalizeH="0" baseline="0" noProof="0" dirty="0">
              <a:ln>
                <a:noFill/>
              </a:ln>
              <a:solidFill>
                <a:srgbClr val="363636"/>
              </a:solidFill>
              <a:effectLst/>
              <a:uLnTx/>
              <a:uFillTx/>
              <a:latin typeface="Arial"/>
              <a:ea typeface="ＭＳ Ｐゴシック" charset="-128"/>
            </a:endParaRPr>
          </a:p>
        </p:txBody>
      </p:sp>
    </p:spTree>
    <p:extLst>
      <p:ext uri="{BB962C8B-B14F-4D97-AF65-F5344CB8AC3E}">
        <p14:creationId xmlns:p14="http://schemas.microsoft.com/office/powerpoint/2010/main" val="16919689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1564</TotalTime>
  <Words>4043</Words>
  <Application>Microsoft Office PowerPoint</Application>
  <PresentationFormat>On-screen Show (4:3)</PresentationFormat>
  <Paragraphs>384</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ＭＳ Ｐゴシック</vt:lpstr>
      <vt:lpstr>Arial</vt:lpstr>
      <vt:lpstr>Calibri</vt:lpstr>
      <vt:lpstr>Calibri Light</vt:lpstr>
      <vt:lpstr>Times New Roman</vt:lpstr>
      <vt:lpstr>Wingdings</vt:lpstr>
      <vt:lpstr>Office Theme</vt:lpstr>
      <vt:lpstr>How to Use This Slideshow</vt:lpstr>
      <vt:lpstr>How to Use This Slideshow, cont.</vt:lpstr>
      <vt:lpstr>PowerPoint Presentation</vt:lpstr>
      <vt:lpstr>PowerPoint Presentation</vt:lpstr>
      <vt:lpstr> Risk Assessment and Historical Hazards </vt:lpstr>
      <vt:lpstr>  {Senior Leader/Executive}Essential Responsibilities   </vt:lpstr>
      <vt:lpstr>  {Senior Leader/Executive}Decisions  </vt:lpstr>
      <vt:lpstr>  MAC Group   </vt:lpstr>
      <vt:lpstr> Emergency Management Program </vt:lpstr>
      <vt:lpstr> {Jurisdiction Name}Emergency Authorities and Ordinances </vt:lpstr>
      <vt:lpstr> Coalitions and Committees  </vt:lpstr>
      <vt:lpstr> Jurisdictional Capacity  and Capability to Respond </vt:lpstr>
      <vt:lpstr> Whole Community Response  </vt:lpstr>
      <vt:lpstr> Incident Management and Coordination </vt:lpstr>
      <vt:lpstr> Incident Management and Coordination </vt:lpstr>
      <vt:lpstr> EOC Procedures </vt:lpstr>
      <vt:lpstr> Purpose of an EOC </vt:lpstr>
      <vt:lpstr>{Jurisdiction Name}EOC</vt:lpstr>
      <vt:lpstr>Emergency Support Functions (ESF)</vt:lpstr>
      <vt:lpstr> Recovery </vt:lpstr>
      <vt:lpstr> Recovery, cont.  </vt:lpstr>
      <vt:lpstr> Next Steps </vt:lpstr>
      <vt:lpstr> Agency Responsibilities </vt:lpstr>
      <vt:lpstr>Questions?</vt:lpstr>
      <vt:lpstr>Thank you!</vt:lpstr>
    </vt:vector>
  </TitlesOfParts>
  <Company>DHS/FEMA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Instructions</dc:title>
  <dc:creator>Bogard, Amanda</dc:creator>
  <cp:lastModifiedBy>Curtis-Diggs, Percina (CTR)</cp:lastModifiedBy>
  <cp:revision>173</cp:revision>
  <cp:lastPrinted>2019-03-04T16:01:10Z</cp:lastPrinted>
  <dcterms:created xsi:type="dcterms:W3CDTF">2018-07-02T17:38:45Z</dcterms:created>
  <dcterms:modified xsi:type="dcterms:W3CDTF">2019-03-14T14:36:19Z</dcterms:modified>
</cp:coreProperties>
</file>